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3C4C9DE" w14:textId="77777777" w:rsidR="00EF02B0" w:rsidRPr="00EF02B0" w:rsidRDefault="00EF02B0" w:rsidP="00EF02B0">
      <w:pPr>
        <w:outlineLvl w:val="0"/>
        <w:rPr>
          <w:rFonts w:cs="Arial"/>
          <w:b/>
          <w:sz w:val="44"/>
          <w:szCs w:val="44"/>
        </w:rPr>
      </w:pPr>
      <w:bookmarkStart w:id="0" w:name="_Toc389131241"/>
      <w:bookmarkStart w:id="1" w:name="_Toc389473036"/>
      <w:bookmarkStart w:id="2" w:name="_Toc389473185"/>
      <w:bookmarkStart w:id="3" w:name="_Toc389473272"/>
      <w:bookmarkStart w:id="4" w:name="_Toc392770343"/>
      <w:r w:rsidRPr="00EF02B0">
        <w:rPr>
          <w:rFonts w:cs="Arial"/>
          <w:b/>
          <w:sz w:val="44"/>
          <w:szCs w:val="44"/>
        </w:rPr>
        <w:t>Canberra Health Services</w:t>
      </w:r>
    </w:p>
    <w:bookmarkEnd w:id="0"/>
    <w:bookmarkEnd w:id="1"/>
    <w:bookmarkEnd w:id="2"/>
    <w:bookmarkEnd w:id="3"/>
    <w:bookmarkEnd w:id="4"/>
    <w:p w14:paraId="5F813FF5" w14:textId="77777777" w:rsidR="00EF02B0" w:rsidRPr="00931B93" w:rsidRDefault="00EF02B0" w:rsidP="00EF02B0">
      <w:pPr>
        <w:rPr>
          <w:rFonts w:cs="Arial"/>
          <w:b/>
          <w:i/>
          <w:sz w:val="28"/>
          <w:szCs w:val="44"/>
        </w:rPr>
      </w:pPr>
      <w:r w:rsidRPr="00EF02B0">
        <w:rPr>
          <w:rFonts w:cs="Arial"/>
          <w:b/>
          <w:sz w:val="44"/>
          <w:szCs w:val="44"/>
        </w:rPr>
        <w:t>Procedure</w:t>
      </w:r>
      <w:r w:rsidR="00931B93">
        <w:rPr>
          <w:rFonts w:cs="Arial"/>
          <w:b/>
          <w:sz w:val="44"/>
          <w:szCs w:val="44"/>
        </w:rPr>
        <w:t xml:space="preserve"> </w:t>
      </w:r>
    </w:p>
    <w:p w14:paraId="7C7F9302" w14:textId="77777777" w:rsidR="007B6904" w:rsidRPr="00FA10D8" w:rsidRDefault="00FA10D8" w:rsidP="006A3770">
      <w:pPr>
        <w:rPr>
          <w:rFonts w:cs="Arial"/>
          <w:b/>
          <w:sz w:val="36"/>
          <w:szCs w:val="36"/>
        </w:rPr>
      </w:pPr>
      <w:bookmarkStart w:id="5" w:name="_Hlk172029720"/>
      <w:r>
        <w:rPr>
          <w:rFonts w:cs="Arial"/>
          <w:b/>
          <w:sz w:val="36"/>
          <w:szCs w:val="36"/>
        </w:rPr>
        <w:t>Residential Aged Care Facility Placement from Hospital</w:t>
      </w:r>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07010C23" w14:textId="77777777" w:rsidTr="00867463">
        <w:trPr>
          <w:cantSplit/>
          <w:trHeight w:val="285"/>
        </w:trPr>
        <w:tc>
          <w:tcPr>
            <w:tcW w:w="9300" w:type="dxa"/>
            <w:shd w:val="clear" w:color="auto" w:fill="A6A6A6"/>
          </w:tcPr>
          <w:p w14:paraId="4537C157" w14:textId="77777777" w:rsidR="007B6904" w:rsidRPr="00CD1C0E" w:rsidRDefault="007B6904" w:rsidP="00867463">
            <w:pPr>
              <w:pStyle w:val="Heading1"/>
            </w:pPr>
            <w:bookmarkStart w:id="6" w:name="_Toc389473273"/>
            <w:bookmarkStart w:id="7" w:name="Contents"/>
            <w:bookmarkStart w:id="8" w:name="_Toc453060061"/>
            <w:bookmarkStart w:id="9" w:name="_Toc454363636"/>
            <w:bookmarkStart w:id="10" w:name="_Toc40960362"/>
            <w:bookmarkStart w:id="11" w:name="_Toc172027211"/>
            <w:bookmarkEnd w:id="5"/>
            <w:r w:rsidRPr="00CD1C0E">
              <w:t>Contents</w:t>
            </w:r>
            <w:bookmarkEnd w:id="6"/>
            <w:bookmarkEnd w:id="7"/>
            <w:bookmarkEnd w:id="8"/>
            <w:bookmarkEnd w:id="9"/>
            <w:bookmarkEnd w:id="10"/>
            <w:bookmarkEnd w:id="11"/>
          </w:p>
        </w:tc>
      </w:tr>
    </w:tbl>
    <w:p w14:paraId="4E3B52E9" w14:textId="77777777" w:rsidR="007B6904" w:rsidRPr="00892AFC" w:rsidRDefault="007B6904" w:rsidP="007B6904">
      <w:pPr>
        <w:rPr>
          <w:sz w:val="22"/>
        </w:rPr>
      </w:pPr>
    </w:p>
    <w:p w14:paraId="34CBB783" w14:textId="0EF01C09" w:rsidR="00524994" w:rsidRDefault="002207A6">
      <w:pPr>
        <w:pStyle w:val="TOC1"/>
        <w:rPr>
          <w:rFonts w:asciiTheme="minorHAnsi" w:eastAsiaTheme="minorEastAsia" w:hAnsiTheme="minorHAnsi" w:cstheme="minorBidi"/>
          <w:noProof/>
          <w:kern w:val="2"/>
          <w:sz w:val="22"/>
          <w:szCs w:val="22"/>
          <w:lang w:eastAsia="en-AU"/>
          <w14:ligatures w14:val="standardContextual"/>
        </w:rPr>
      </w:pPr>
      <w:r>
        <w:fldChar w:fldCharType="begin"/>
      </w:r>
      <w:r>
        <w:instrText xml:space="preserve"> TOC \h \z \t "Heading 1,1,Heading 2,2" </w:instrText>
      </w:r>
      <w:r>
        <w:fldChar w:fldCharType="separate"/>
      </w:r>
      <w:hyperlink w:anchor="_Toc172027211" w:history="1">
        <w:r w:rsidR="00524994" w:rsidRPr="007B6495">
          <w:rPr>
            <w:rStyle w:val="Hyperlink"/>
            <w:noProof/>
          </w:rPr>
          <w:t>Contents</w:t>
        </w:r>
        <w:r w:rsidR="00524994">
          <w:rPr>
            <w:noProof/>
            <w:webHidden/>
          </w:rPr>
          <w:tab/>
        </w:r>
        <w:r w:rsidR="00524994">
          <w:rPr>
            <w:noProof/>
            <w:webHidden/>
          </w:rPr>
          <w:fldChar w:fldCharType="begin"/>
        </w:r>
        <w:r w:rsidR="00524994">
          <w:rPr>
            <w:noProof/>
            <w:webHidden/>
          </w:rPr>
          <w:instrText xml:space="preserve"> PAGEREF _Toc172027211 \h </w:instrText>
        </w:r>
        <w:r w:rsidR="00524994">
          <w:rPr>
            <w:noProof/>
            <w:webHidden/>
          </w:rPr>
        </w:r>
        <w:r w:rsidR="00524994">
          <w:rPr>
            <w:noProof/>
            <w:webHidden/>
          </w:rPr>
          <w:fldChar w:fldCharType="separate"/>
        </w:r>
        <w:r w:rsidR="00524994">
          <w:rPr>
            <w:noProof/>
            <w:webHidden/>
          </w:rPr>
          <w:t>1</w:t>
        </w:r>
        <w:r w:rsidR="00524994">
          <w:rPr>
            <w:noProof/>
            <w:webHidden/>
          </w:rPr>
          <w:fldChar w:fldCharType="end"/>
        </w:r>
      </w:hyperlink>
    </w:p>
    <w:p w14:paraId="064BF60F" w14:textId="6AA20D83"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2" w:history="1">
        <w:r w:rsidR="00524994" w:rsidRPr="007B6495">
          <w:rPr>
            <w:rStyle w:val="Hyperlink"/>
            <w:noProof/>
          </w:rPr>
          <w:t>Purpose</w:t>
        </w:r>
        <w:r w:rsidR="00524994">
          <w:rPr>
            <w:noProof/>
            <w:webHidden/>
          </w:rPr>
          <w:tab/>
        </w:r>
        <w:r w:rsidR="00524994">
          <w:rPr>
            <w:noProof/>
            <w:webHidden/>
          </w:rPr>
          <w:fldChar w:fldCharType="begin"/>
        </w:r>
        <w:r w:rsidR="00524994">
          <w:rPr>
            <w:noProof/>
            <w:webHidden/>
          </w:rPr>
          <w:instrText xml:space="preserve"> PAGEREF _Toc172027212 \h </w:instrText>
        </w:r>
        <w:r w:rsidR="00524994">
          <w:rPr>
            <w:noProof/>
            <w:webHidden/>
          </w:rPr>
        </w:r>
        <w:r w:rsidR="00524994">
          <w:rPr>
            <w:noProof/>
            <w:webHidden/>
          </w:rPr>
          <w:fldChar w:fldCharType="separate"/>
        </w:r>
        <w:r w:rsidR="00524994">
          <w:rPr>
            <w:noProof/>
            <w:webHidden/>
          </w:rPr>
          <w:t>2</w:t>
        </w:r>
        <w:r w:rsidR="00524994">
          <w:rPr>
            <w:noProof/>
            <w:webHidden/>
          </w:rPr>
          <w:fldChar w:fldCharType="end"/>
        </w:r>
      </w:hyperlink>
    </w:p>
    <w:p w14:paraId="2B2B4C48" w14:textId="589F4A85"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3" w:history="1">
        <w:r w:rsidR="00524994" w:rsidRPr="007B6495">
          <w:rPr>
            <w:rStyle w:val="Hyperlink"/>
            <w:noProof/>
          </w:rPr>
          <w:t>Alerts</w:t>
        </w:r>
        <w:r w:rsidR="00524994">
          <w:rPr>
            <w:noProof/>
            <w:webHidden/>
          </w:rPr>
          <w:tab/>
        </w:r>
        <w:r w:rsidR="00524994">
          <w:rPr>
            <w:noProof/>
            <w:webHidden/>
          </w:rPr>
          <w:fldChar w:fldCharType="begin"/>
        </w:r>
        <w:r w:rsidR="00524994">
          <w:rPr>
            <w:noProof/>
            <w:webHidden/>
          </w:rPr>
          <w:instrText xml:space="preserve"> PAGEREF _Toc172027213 \h </w:instrText>
        </w:r>
        <w:r w:rsidR="00524994">
          <w:rPr>
            <w:noProof/>
            <w:webHidden/>
          </w:rPr>
        </w:r>
        <w:r w:rsidR="00524994">
          <w:rPr>
            <w:noProof/>
            <w:webHidden/>
          </w:rPr>
          <w:fldChar w:fldCharType="separate"/>
        </w:r>
        <w:r w:rsidR="00524994">
          <w:rPr>
            <w:noProof/>
            <w:webHidden/>
          </w:rPr>
          <w:t>3</w:t>
        </w:r>
        <w:r w:rsidR="00524994">
          <w:rPr>
            <w:noProof/>
            <w:webHidden/>
          </w:rPr>
          <w:fldChar w:fldCharType="end"/>
        </w:r>
      </w:hyperlink>
    </w:p>
    <w:p w14:paraId="371A2DCA" w14:textId="38D46CE7"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4" w:history="1">
        <w:r w:rsidR="00524994" w:rsidRPr="007B6495">
          <w:rPr>
            <w:rStyle w:val="Hyperlink"/>
            <w:noProof/>
          </w:rPr>
          <w:t>Scope</w:t>
        </w:r>
        <w:r w:rsidR="00524994">
          <w:rPr>
            <w:noProof/>
            <w:webHidden/>
          </w:rPr>
          <w:tab/>
        </w:r>
        <w:r w:rsidR="00524994">
          <w:rPr>
            <w:noProof/>
            <w:webHidden/>
          </w:rPr>
          <w:fldChar w:fldCharType="begin"/>
        </w:r>
        <w:r w:rsidR="00524994">
          <w:rPr>
            <w:noProof/>
            <w:webHidden/>
          </w:rPr>
          <w:instrText xml:space="preserve"> PAGEREF _Toc172027214 \h </w:instrText>
        </w:r>
        <w:r w:rsidR="00524994">
          <w:rPr>
            <w:noProof/>
            <w:webHidden/>
          </w:rPr>
        </w:r>
        <w:r w:rsidR="00524994">
          <w:rPr>
            <w:noProof/>
            <w:webHidden/>
          </w:rPr>
          <w:fldChar w:fldCharType="separate"/>
        </w:r>
        <w:r w:rsidR="00524994">
          <w:rPr>
            <w:noProof/>
            <w:webHidden/>
          </w:rPr>
          <w:t>3</w:t>
        </w:r>
        <w:r w:rsidR="00524994">
          <w:rPr>
            <w:noProof/>
            <w:webHidden/>
          </w:rPr>
          <w:fldChar w:fldCharType="end"/>
        </w:r>
      </w:hyperlink>
    </w:p>
    <w:p w14:paraId="025B6ABD" w14:textId="0B358692"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5" w:history="1">
        <w:r w:rsidR="00524994" w:rsidRPr="007B6495">
          <w:rPr>
            <w:rStyle w:val="Hyperlink"/>
            <w:noProof/>
          </w:rPr>
          <w:t>Section 1 – Roles and Responsibilities</w:t>
        </w:r>
        <w:r w:rsidR="00524994">
          <w:rPr>
            <w:noProof/>
            <w:webHidden/>
          </w:rPr>
          <w:tab/>
        </w:r>
        <w:r w:rsidR="00524994">
          <w:rPr>
            <w:noProof/>
            <w:webHidden/>
          </w:rPr>
          <w:fldChar w:fldCharType="begin"/>
        </w:r>
        <w:r w:rsidR="00524994">
          <w:rPr>
            <w:noProof/>
            <w:webHidden/>
          </w:rPr>
          <w:instrText xml:space="preserve"> PAGEREF _Toc172027215 \h </w:instrText>
        </w:r>
        <w:r w:rsidR="00524994">
          <w:rPr>
            <w:noProof/>
            <w:webHidden/>
          </w:rPr>
        </w:r>
        <w:r w:rsidR="00524994">
          <w:rPr>
            <w:noProof/>
            <w:webHidden/>
          </w:rPr>
          <w:fldChar w:fldCharType="separate"/>
        </w:r>
        <w:r w:rsidR="00524994">
          <w:rPr>
            <w:noProof/>
            <w:webHidden/>
          </w:rPr>
          <w:t>4</w:t>
        </w:r>
        <w:r w:rsidR="00524994">
          <w:rPr>
            <w:noProof/>
            <w:webHidden/>
          </w:rPr>
          <w:fldChar w:fldCharType="end"/>
        </w:r>
      </w:hyperlink>
    </w:p>
    <w:p w14:paraId="081A8BA9" w14:textId="623DE367"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6" w:history="1">
        <w:r w:rsidR="00524994" w:rsidRPr="007B6495">
          <w:rPr>
            <w:rStyle w:val="Hyperlink"/>
            <w:noProof/>
          </w:rPr>
          <w:t>Section 2 – Process for patients requiring Residential Aged Care Placement</w:t>
        </w:r>
        <w:r w:rsidR="00524994">
          <w:rPr>
            <w:noProof/>
            <w:webHidden/>
          </w:rPr>
          <w:tab/>
        </w:r>
        <w:r w:rsidR="00524994">
          <w:rPr>
            <w:noProof/>
            <w:webHidden/>
          </w:rPr>
          <w:fldChar w:fldCharType="begin"/>
        </w:r>
        <w:r w:rsidR="00524994">
          <w:rPr>
            <w:noProof/>
            <w:webHidden/>
          </w:rPr>
          <w:instrText xml:space="preserve"> PAGEREF _Toc172027216 \h </w:instrText>
        </w:r>
        <w:r w:rsidR="00524994">
          <w:rPr>
            <w:noProof/>
            <w:webHidden/>
          </w:rPr>
        </w:r>
        <w:r w:rsidR="00524994">
          <w:rPr>
            <w:noProof/>
            <w:webHidden/>
          </w:rPr>
          <w:fldChar w:fldCharType="separate"/>
        </w:r>
        <w:r w:rsidR="00524994">
          <w:rPr>
            <w:noProof/>
            <w:webHidden/>
          </w:rPr>
          <w:t>4</w:t>
        </w:r>
        <w:r w:rsidR="00524994">
          <w:rPr>
            <w:noProof/>
            <w:webHidden/>
          </w:rPr>
          <w:fldChar w:fldCharType="end"/>
        </w:r>
      </w:hyperlink>
    </w:p>
    <w:p w14:paraId="7D6C924F" w14:textId="57EB6F71"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7" w:history="1">
        <w:r w:rsidR="00524994" w:rsidRPr="007B6495">
          <w:rPr>
            <w:rStyle w:val="Hyperlink"/>
            <w:noProof/>
          </w:rPr>
          <w:t>Section 3 – Process for discharge of a person to RACF</w:t>
        </w:r>
        <w:r w:rsidR="00524994">
          <w:rPr>
            <w:noProof/>
            <w:webHidden/>
          </w:rPr>
          <w:tab/>
        </w:r>
        <w:r w:rsidR="00524994">
          <w:rPr>
            <w:noProof/>
            <w:webHidden/>
          </w:rPr>
          <w:fldChar w:fldCharType="begin"/>
        </w:r>
        <w:r w:rsidR="00524994">
          <w:rPr>
            <w:noProof/>
            <w:webHidden/>
          </w:rPr>
          <w:instrText xml:space="preserve"> PAGEREF _Toc172027217 \h </w:instrText>
        </w:r>
        <w:r w:rsidR="00524994">
          <w:rPr>
            <w:noProof/>
            <w:webHidden/>
          </w:rPr>
        </w:r>
        <w:r w:rsidR="00524994">
          <w:rPr>
            <w:noProof/>
            <w:webHidden/>
          </w:rPr>
          <w:fldChar w:fldCharType="separate"/>
        </w:r>
        <w:r w:rsidR="00524994">
          <w:rPr>
            <w:noProof/>
            <w:webHidden/>
          </w:rPr>
          <w:t>7</w:t>
        </w:r>
        <w:r w:rsidR="00524994">
          <w:rPr>
            <w:noProof/>
            <w:webHidden/>
          </w:rPr>
          <w:fldChar w:fldCharType="end"/>
        </w:r>
      </w:hyperlink>
    </w:p>
    <w:p w14:paraId="4935CF35" w14:textId="098C565E"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8" w:history="1">
        <w:r w:rsidR="00524994" w:rsidRPr="007B6495">
          <w:rPr>
            <w:rStyle w:val="Hyperlink"/>
            <w:noProof/>
          </w:rPr>
          <w:t>Section 4 – Declining Placement</w:t>
        </w:r>
        <w:r w:rsidR="00524994">
          <w:rPr>
            <w:noProof/>
            <w:webHidden/>
          </w:rPr>
          <w:tab/>
        </w:r>
        <w:r w:rsidR="00524994">
          <w:rPr>
            <w:noProof/>
            <w:webHidden/>
          </w:rPr>
          <w:fldChar w:fldCharType="begin"/>
        </w:r>
        <w:r w:rsidR="00524994">
          <w:rPr>
            <w:noProof/>
            <w:webHidden/>
          </w:rPr>
          <w:instrText xml:space="preserve"> PAGEREF _Toc172027218 \h </w:instrText>
        </w:r>
        <w:r w:rsidR="00524994">
          <w:rPr>
            <w:noProof/>
            <w:webHidden/>
          </w:rPr>
        </w:r>
        <w:r w:rsidR="00524994">
          <w:rPr>
            <w:noProof/>
            <w:webHidden/>
          </w:rPr>
          <w:fldChar w:fldCharType="separate"/>
        </w:r>
        <w:r w:rsidR="00524994">
          <w:rPr>
            <w:noProof/>
            <w:webHidden/>
          </w:rPr>
          <w:t>7</w:t>
        </w:r>
        <w:r w:rsidR="00524994">
          <w:rPr>
            <w:noProof/>
            <w:webHidden/>
          </w:rPr>
          <w:fldChar w:fldCharType="end"/>
        </w:r>
      </w:hyperlink>
    </w:p>
    <w:p w14:paraId="305B122D" w14:textId="327A55C3"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19" w:history="1">
        <w:r w:rsidR="00524994" w:rsidRPr="007B6495">
          <w:rPr>
            <w:rStyle w:val="Hyperlink"/>
            <w:noProof/>
          </w:rPr>
          <w:t>Section 5 – Nursing Home Type Patient (NHTP) Fees</w:t>
        </w:r>
        <w:r w:rsidR="00524994">
          <w:rPr>
            <w:noProof/>
            <w:webHidden/>
          </w:rPr>
          <w:tab/>
        </w:r>
        <w:r w:rsidR="00524994">
          <w:rPr>
            <w:noProof/>
            <w:webHidden/>
          </w:rPr>
          <w:fldChar w:fldCharType="begin"/>
        </w:r>
        <w:r w:rsidR="00524994">
          <w:rPr>
            <w:noProof/>
            <w:webHidden/>
          </w:rPr>
          <w:instrText xml:space="preserve"> PAGEREF _Toc172027219 \h </w:instrText>
        </w:r>
        <w:r w:rsidR="00524994">
          <w:rPr>
            <w:noProof/>
            <w:webHidden/>
          </w:rPr>
        </w:r>
        <w:r w:rsidR="00524994">
          <w:rPr>
            <w:noProof/>
            <w:webHidden/>
          </w:rPr>
          <w:fldChar w:fldCharType="separate"/>
        </w:r>
        <w:r w:rsidR="00524994">
          <w:rPr>
            <w:noProof/>
            <w:webHidden/>
          </w:rPr>
          <w:t>9</w:t>
        </w:r>
        <w:r w:rsidR="00524994">
          <w:rPr>
            <w:noProof/>
            <w:webHidden/>
          </w:rPr>
          <w:fldChar w:fldCharType="end"/>
        </w:r>
      </w:hyperlink>
    </w:p>
    <w:p w14:paraId="30D50DBC" w14:textId="16A6E35A"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20" w:history="1">
        <w:r w:rsidR="00524994" w:rsidRPr="007B6495">
          <w:rPr>
            <w:rStyle w:val="Hyperlink"/>
            <w:noProof/>
          </w:rPr>
          <w:t>Section 6 – Respite Beds</w:t>
        </w:r>
        <w:r w:rsidR="00524994">
          <w:rPr>
            <w:noProof/>
            <w:webHidden/>
          </w:rPr>
          <w:tab/>
        </w:r>
        <w:r w:rsidR="00524994">
          <w:rPr>
            <w:noProof/>
            <w:webHidden/>
          </w:rPr>
          <w:fldChar w:fldCharType="begin"/>
        </w:r>
        <w:r w:rsidR="00524994">
          <w:rPr>
            <w:noProof/>
            <w:webHidden/>
          </w:rPr>
          <w:instrText xml:space="preserve"> PAGEREF _Toc172027220 \h </w:instrText>
        </w:r>
        <w:r w:rsidR="00524994">
          <w:rPr>
            <w:noProof/>
            <w:webHidden/>
          </w:rPr>
        </w:r>
        <w:r w:rsidR="00524994">
          <w:rPr>
            <w:noProof/>
            <w:webHidden/>
          </w:rPr>
          <w:fldChar w:fldCharType="separate"/>
        </w:r>
        <w:r w:rsidR="00524994">
          <w:rPr>
            <w:noProof/>
            <w:webHidden/>
          </w:rPr>
          <w:t>9</w:t>
        </w:r>
        <w:r w:rsidR="00524994">
          <w:rPr>
            <w:noProof/>
            <w:webHidden/>
          </w:rPr>
          <w:fldChar w:fldCharType="end"/>
        </w:r>
      </w:hyperlink>
    </w:p>
    <w:p w14:paraId="787CA06A" w14:textId="31C09B62"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21" w:history="1">
        <w:r w:rsidR="00524994" w:rsidRPr="007B6495">
          <w:rPr>
            <w:rStyle w:val="Hyperlink"/>
            <w:noProof/>
          </w:rPr>
          <w:t>Evaluation</w:t>
        </w:r>
        <w:r w:rsidR="00524994">
          <w:rPr>
            <w:noProof/>
            <w:webHidden/>
          </w:rPr>
          <w:tab/>
        </w:r>
        <w:r w:rsidR="00524994">
          <w:rPr>
            <w:noProof/>
            <w:webHidden/>
          </w:rPr>
          <w:fldChar w:fldCharType="begin"/>
        </w:r>
        <w:r w:rsidR="00524994">
          <w:rPr>
            <w:noProof/>
            <w:webHidden/>
          </w:rPr>
          <w:instrText xml:space="preserve"> PAGEREF _Toc172027221 \h </w:instrText>
        </w:r>
        <w:r w:rsidR="00524994">
          <w:rPr>
            <w:noProof/>
            <w:webHidden/>
          </w:rPr>
        </w:r>
        <w:r w:rsidR="00524994">
          <w:rPr>
            <w:noProof/>
            <w:webHidden/>
          </w:rPr>
          <w:fldChar w:fldCharType="separate"/>
        </w:r>
        <w:r w:rsidR="00524994">
          <w:rPr>
            <w:noProof/>
            <w:webHidden/>
          </w:rPr>
          <w:t>10</w:t>
        </w:r>
        <w:r w:rsidR="00524994">
          <w:rPr>
            <w:noProof/>
            <w:webHidden/>
          </w:rPr>
          <w:fldChar w:fldCharType="end"/>
        </w:r>
      </w:hyperlink>
    </w:p>
    <w:p w14:paraId="6022E869" w14:textId="6FAA94EA"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22" w:history="1">
        <w:r w:rsidR="00524994" w:rsidRPr="007B6495">
          <w:rPr>
            <w:rStyle w:val="Hyperlink"/>
            <w:noProof/>
          </w:rPr>
          <w:t>Related Policies, Procedures, Guidelines and Legislation</w:t>
        </w:r>
        <w:r w:rsidR="00524994">
          <w:rPr>
            <w:noProof/>
            <w:webHidden/>
          </w:rPr>
          <w:tab/>
        </w:r>
        <w:r w:rsidR="00524994">
          <w:rPr>
            <w:noProof/>
            <w:webHidden/>
          </w:rPr>
          <w:fldChar w:fldCharType="begin"/>
        </w:r>
        <w:r w:rsidR="00524994">
          <w:rPr>
            <w:noProof/>
            <w:webHidden/>
          </w:rPr>
          <w:instrText xml:space="preserve"> PAGEREF _Toc172027222 \h </w:instrText>
        </w:r>
        <w:r w:rsidR="00524994">
          <w:rPr>
            <w:noProof/>
            <w:webHidden/>
          </w:rPr>
        </w:r>
        <w:r w:rsidR="00524994">
          <w:rPr>
            <w:noProof/>
            <w:webHidden/>
          </w:rPr>
          <w:fldChar w:fldCharType="separate"/>
        </w:r>
        <w:r w:rsidR="00524994">
          <w:rPr>
            <w:noProof/>
            <w:webHidden/>
          </w:rPr>
          <w:t>10</w:t>
        </w:r>
        <w:r w:rsidR="00524994">
          <w:rPr>
            <w:noProof/>
            <w:webHidden/>
          </w:rPr>
          <w:fldChar w:fldCharType="end"/>
        </w:r>
      </w:hyperlink>
    </w:p>
    <w:p w14:paraId="363ADF2F" w14:textId="22D971AE"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23" w:history="1">
        <w:r w:rsidR="00524994" w:rsidRPr="007B6495">
          <w:rPr>
            <w:rStyle w:val="Hyperlink"/>
            <w:noProof/>
          </w:rPr>
          <w:t>References</w:t>
        </w:r>
        <w:r w:rsidR="00524994">
          <w:rPr>
            <w:noProof/>
            <w:webHidden/>
          </w:rPr>
          <w:tab/>
        </w:r>
        <w:r w:rsidR="00524994">
          <w:rPr>
            <w:noProof/>
            <w:webHidden/>
          </w:rPr>
          <w:fldChar w:fldCharType="begin"/>
        </w:r>
        <w:r w:rsidR="00524994">
          <w:rPr>
            <w:noProof/>
            <w:webHidden/>
          </w:rPr>
          <w:instrText xml:space="preserve"> PAGEREF _Toc172027223 \h </w:instrText>
        </w:r>
        <w:r w:rsidR="00524994">
          <w:rPr>
            <w:noProof/>
            <w:webHidden/>
          </w:rPr>
        </w:r>
        <w:r w:rsidR="00524994">
          <w:rPr>
            <w:noProof/>
            <w:webHidden/>
          </w:rPr>
          <w:fldChar w:fldCharType="separate"/>
        </w:r>
        <w:r w:rsidR="00524994">
          <w:rPr>
            <w:noProof/>
            <w:webHidden/>
          </w:rPr>
          <w:t>11</w:t>
        </w:r>
        <w:r w:rsidR="00524994">
          <w:rPr>
            <w:noProof/>
            <w:webHidden/>
          </w:rPr>
          <w:fldChar w:fldCharType="end"/>
        </w:r>
      </w:hyperlink>
    </w:p>
    <w:p w14:paraId="0B90DC27" w14:textId="728AA1C6"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24" w:history="1">
        <w:r w:rsidR="00524994" w:rsidRPr="007B6495">
          <w:rPr>
            <w:rStyle w:val="Hyperlink"/>
            <w:noProof/>
          </w:rPr>
          <w:t>Definition of Terms</w:t>
        </w:r>
        <w:r w:rsidR="00524994">
          <w:rPr>
            <w:noProof/>
            <w:webHidden/>
          </w:rPr>
          <w:tab/>
        </w:r>
        <w:r w:rsidR="00524994">
          <w:rPr>
            <w:noProof/>
            <w:webHidden/>
          </w:rPr>
          <w:fldChar w:fldCharType="begin"/>
        </w:r>
        <w:r w:rsidR="00524994">
          <w:rPr>
            <w:noProof/>
            <w:webHidden/>
          </w:rPr>
          <w:instrText xml:space="preserve"> PAGEREF _Toc172027224 \h </w:instrText>
        </w:r>
        <w:r w:rsidR="00524994">
          <w:rPr>
            <w:noProof/>
            <w:webHidden/>
          </w:rPr>
        </w:r>
        <w:r w:rsidR="00524994">
          <w:rPr>
            <w:noProof/>
            <w:webHidden/>
          </w:rPr>
          <w:fldChar w:fldCharType="separate"/>
        </w:r>
        <w:r w:rsidR="00524994">
          <w:rPr>
            <w:noProof/>
            <w:webHidden/>
          </w:rPr>
          <w:t>12</w:t>
        </w:r>
        <w:r w:rsidR="00524994">
          <w:rPr>
            <w:noProof/>
            <w:webHidden/>
          </w:rPr>
          <w:fldChar w:fldCharType="end"/>
        </w:r>
      </w:hyperlink>
    </w:p>
    <w:p w14:paraId="4F5A81FC" w14:textId="3299B416"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25" w:history="1">
        <w:r w:rsidR="00524994" w:rsidRPr="007B6495">
          <w:rPr>
            <w:rStyle w:val="Hyperlink"/>
            <w:noProof/>
          </w:rPr>
          <w:t>Search Terms</w:t>
        </w:r>
        <w:r w:rsidR="00524994">
          <w:rPr>
            <w:noProof/>
            <w:webHidden/>
          </w:rPr>
          <w:tab/>
        </w:r>
        <w:r w:rsidR="00524994">
          <w:rPr>
            <w:noProof/>
            <w:webHidden/>
          </w:rPr>
          <w:fldChar w:fldCharType="begin"/>
        </w:r>
        <w:r w:rsidR="00524994">
          <w:rPr>
            <w:noProof/>
            <w:webHidden/>
          </w:rPr>
          <w:instrText xml:space="preserve"> PAGEREF _Toc172027225 \h </w:instrText>
        </w:r>
        <w:r w:rsidR="00524994">
          <w:rPr>
            <w:noProof/>
            <w:webHidden/>
          </w:rPr>
        </w:r>
        <w:r w:rsidR="00524994">
          <w:rPr>
            <w:noProof/>
            <w:webHidden/>
          </w:rPr>
          <w:fldChar w:fldCharType="separate"/>
        </w:r>
        <w:r w:rsidR="00524994">
          <w:rPr>
            <w:noProof/>
            <w:webHidden/>
          </w:rPr>
          <w:t>13</w:t>
        </w:r>
        <w:r w:rsidR="00524994">
          <w:rPr>
            <w:noProof/>
            <w:webHidden/>
          </w:rPr>
          <w:fldChar w:fldCharType="end"/>
        </w:r>
      </w:hyperlink>
    </w:p>
    <w:p w14:paraId="5E3974C4" w14:textId="557C692A" w:rsidR="00524994" w:rsidRDefault="005E4C02">
      <w:pPr>
        <w:pStyle w:val="TOC1"/>
        <w:rPr>
          <w:rFonts w:asciiTheme="minorHAnsi" w:eastAsiaTheme="minorEastAsia" w:hAnsiTheme="minorHAnsi" w:cstheme="minorBidi"/>
          <w:noProof/>
          <w:kern w:val="2"/>
          <w:sz w:val="22"/>
          <w:szCs w:val="22"/>
          <w:lang w:eastAsia="en-AU"/>
          <w14:ligatures w14:val="standardContextual"/>
        </w:rPr>
      </w:pPr>
      <w:hyperlink w:anchor="_Toc172027226" w:history="1">
        <w:r w:rsidR="00524994" w:rsidRPr="007B6495">
          <w:rPr>
            <w:rStyle w:val="Hyperlink"/>
            <w:noProof/>
          </w:rPr>
          <w:t>Attachments</w:t>
        </w:r>
        <w:r w:rsidR="00524994">
          <w:rPr>
            <w:noProof/>
            <w:webHidden/>
          </w:rPr>
          <w:tab/>
        </w:r>
        <w:r w:rsidR="00524994">
          <w:rPr>
            <w:noProof/>
            <w:webHidden/>
          </w:rPr>
          <w:fldChar w:fldCharType="begin"/>
        </w:r>
        <w:r w:rsidR="00524994">
          <w:rPr>
            <w:noProof/>
            <w:webHidden/>
          </w:rPr>
          <w:instrText xml:space="preserve"> PAGEREF _Toc172027226 \h </w:instrText>
        </w:r>
        <w:r w:rsidR="00524994">
          <w:rPr>
            <w:noProof/>
            <w:webHidden/>
          </w:rPr>
        </w:r>
        <w:r w:rsidR="00524994">
          <w:rPr>
            <w:noProof/>
            <w:webHidden/>
          </w:rPr>
          <w:fldChar w:fldCharType="separate"/>
        </w:r>
        <w:r w:rsidR="00524994">
          <w:rPr>
            <w:noProof/>
            <w:webHidden/>
          </w:rPr>
          <w:t>13</w:t>
        </w:r>
        <w:r w:rsidR="00524994">
          <w:rPr>
            <w:noProof/>
            <w:webHidden/>
          </w:rPr>
          <w:fldChar w:fldCharType="end"/>
        </w:r>
      </w:hyperlink>
    </w:p>
    <w:p w14:paraId="5D416356" w14:textId="171E199C" w:rsidR="00524994" w:rsidRDefault="005E4C02">
      <w:pPr>
        <w:pStyle w:val="TOC2"/>
        <w:rPr>
          <w:rFonts w:asciiTheme="minorHAnsi" w:eastAsiaTheme="minorEastAsia" w:hAnsiTheme="minorHAnsi" w:cstheme="minorBidi"/>
          <w:noProof/>
          <w:kern w:val="2"/>
          <w:sz w:val="22"/>
          <w:szCs w:val="22"/>
          <w:lang w:eastAsia="en-AU"/>
          <w14:ligatures w14:val="standardContextual"/>
        </w:rPr>
      </w:pPr>
      <w:hyperlink w:anchor="_Toc172027227" w:history="1">
        <w:r w:rsidR="00524994" w:rsidRPr="007B6495">
          <w:rPr>
            <w:rStyle w:val="Hyperlink"/>
            <w:noProof/>
          </w:rPr>
          <w:t>Attachment 1: Nursing Home Type Patient Information</w:t>
        </w:r>
        <w:r w:rsidR="00524994">
          <w:rPr>
            <w:noProof/>
            <w:webHidden/>
          </w:rPr>
          <w:tab/>
        </w:r>
        <w:r w:rsidR="00524994">
          <w:rPr>
            <w:noProof/>
            <w:webHidden/>
          </w:rPr>
          <w:fldChar w:fldCharType="begin"/>
        </w:r>
        <w:r w:rsidR="00524994">
          <w:rPr>
            <w:noProof/>
            <w:webHidden/>
          </w:rPr>
          <w:instrText xml:space="preserve"> PAGEREF _Toc172027227 \h </w:instrText>
        </w:r>
        <w:r w:rsidR="00524994">
          <w:rPr>
            <w:noProof/>
            <w:webHidden/>
          </w:rPr>
        </w:r>
        <w:r w:rsidR="00524994">
          <w:rPr>
            <w:noProof/>
            <w:webHidden/>
          </w:rPr>
          <w:fldChar w:fldCharType="separate"/>
        </w:r>
        <w:r w:rsidR="00524994">
          <w:rPr>
            <w:noProof/>
            <w:webHidden/>
          </w:rPr>
          <w:t>15</w:t>
        </w:r>
        <w:r w:rsidR="00524994">
          <w:rPr>
            <w:noProof/>
            <w:webHidden/>
          </w:rPr>
          <w:fldChar w:fldCharType="end"/>
        </w:r>
      </w:hyperlink>
    </w:p>
    <w:p w14:paraId="308CB5CE" w14:textId="5C279B57" w:rsidR="00524994" w:rsidRDefault="005E4C02">
      <w:pPr>
        <w:pStyle w:val="TOC2"/>
        <w:rPr>
          <w:rFonts w:asciiTheme="minorHAnsi" w:eastAsiaTheme="minorEastAsia" w:hAnsiTheme="minorHAnsi" w:cstheme="minorBidi"/>
          <w:noProof/>
          <w:kern w:val="2"/>
          <w:sz w:val="22"/>
          <w:szCs w:val="22"/>
          <w:lang w:eastAsia="en-AU"/>
          <w14:ligatures w14:val="standardContextual"/>
        </w:rPr>
      </w:pPr>
      <w:hyperlink w:anchor="_Toc172027228" w:history="1">
        <w:r w:rsidR="00524994" w:rsidRPr="007B6495">
          <w:rPr>
            <w:rStyle w:val="Hyperlink"/>
            <w:noProof/>
          </w:rPr>
          <w:t>Attachment 2: Flowchart for a patient to be considered as waiting for Residential Aged Care Placement</w:t>
        </w:r>
        <w:r w:rsidR="00524994">
          <w:rPr>
            <w:noProof/>
            <w:webHidden/>
          </w:rPr>
          <w:tab/>
        </w:r>
        <w:r w:rsidR="00524994">
          <w:rPr>
            <w:noProof/>
            <w:webHidden/>
          </w:rPr>
          <w:fldChar w:fldCharType="begin"/>
        </w:r>
        <w:r w:rsidR="00524994">
          <w:rPr>
            <w:noProof/>
            <w:webHidden/>
          </w:rPr>
          <w:instrText xml:space="preserve"> PAGEREF _Toc172027228 \h </w:instrText>
        </w:r>
        <w:r w:rsidR="00524994">
          <w:rPr>
            <w:noProof/>
            <w:webHidden/>
          </w:rPr>
        </w:r>
        <w:r w:rsidR="00524994">
          <w:rPr>
            <w:noProof/>
            <w:webHidden/>
          </w:rPr>
          <w:fldChar w:fldCharType="separate"/>
        </w:r>
        <w:r w:rsidR="00524994">
          <w:rPr>
            <w:noProof/>
            <w:webHidden/>
          </w:rPr>
          <w:t>17</w:t>
        </w:r>
        <w:r w:rsidR="00524994">
          <w:rPr>
            <w:noProof/>
            <w:webHidden/>
          </w:rPr>
          <w:fldChar w:fldCharType="end"/>
        </w:r>
      </w:hyperlink>
    </w:p>
    <w:p w14:paraId="21277854" w14:textId="0B9EEFFB" w:rsidR="00524994" w:rsidRDefault="005E4C02">
      <w:pPr>
        <w:pStyle w:val="TOC2"/>
        <w:rPr>
          <w:rFonts w:asciiTheme="minorHAnsi" w:eastAsiaTheme="minorEastAsia" w:hAnsiTheme="minorHAnsi" w:cstheme="minorBidi"/>
          <w:noProof/>
          <w:kern w:val="2"/>
          <w:sz w:val="22"/>
          <w:szCs w:val="22"/>
          <w:lang w:eastAsia="en-AU"/>
          <w14:ligatures w14:val="standardContextual"/>
        </w:rPr>
      </w:pPr>
      <w:hyperlink w:anchor="_Toc172027229" w:history="1">
        <w:r w:rsidR="00524994" w:rsidRPr="007B6495">
          <w:rPr>
            <w:rStyle w:val="Hyperlink"/>
            <w:noProof/>
          </w:rPr>
          <w:t>Attachment 3:  RACLN Bookmark – Navigating the Residential Aged Care Process</w:t>
        </w:r>
        <w:r w:rsidR="00524994">
          <w:rPr>
            <w:noProof/>
            <w:webHidden/>
          </w:rPr>
          <w:tab/>
        </w:r>
        <w:r w:rsidR="00524994">
          <w:rPr>
            <w:noProof/>
            <w:webHidden/>
          </w:rPr>
          <w:fldChar w:fldCharType="begin"/>
        </w:r>
        <w:r w:rsidR="00524994">
          <w:rPr>
            <w:noProof/>
            <w:webHidden/>
          </w:rPr>
          <w:instrText xml:space="preserve"> PAGEREF _Toc172027229 \h </w:instrText>
        </w:r>
        <w:r w:rsidR="00524994">
          <w:rPr>
            <w:noProof/>
            <w:webHidden/>
          </w:rPr>
        </w:r>
        <w:r w:rsidR="00524994">
          <w:rPr>
            <w:noProof/>
            <w:webHidden/>
          </w:rPr>
          <w:fldChar w:fldCharType="separate"/>
        </w:r>
        <w:r w:rsidR="00524994">
          <w:rPr>
            <w:noProof/>
            <w:webHidden/>
          </w:rPr>
          <w:t>18</w:t>
        </w:r>
        <w:r w:rsidR="00524994">
          <w:rPr>
            <w:noProof/>
            <w:webHidden/>
          </w:rPr>
          <w:fldChar w:fldCharType="end"/>
        </w:r>
      </w:hyperlink>
    </w:p>
    <w:p w14:paraId="023FF5DA" w14:textId="3E5E3B7A" w:rsidR="00524994" w:rsidRDefault="005E4C02">
      <w:pPr>
        <w:pStyle w:val="TOC2"/>
        <w:rPr>
          <w:rFonts w:asciiTheme="minorHAnsi" w:eastAsiaTheme="minorEastAsia" w:hAnsiTheme="minorHAnsi" w:cstheme="minorBidi"/>
          <w:noProof/>
          <w:kern w:val="2"/>
          <w:sz w:val="22"/>
          <w:szCs w:val="22"/>
          <w:lang w:eastAsia="en-AU"/>
          <w14:ligatures w14:val="standardContextual"/>
        </w:rPr>
      </w:pPr>
      <w:hyperlink w:anchor="_Toc172027230" w:history="1">
        <w:r w:rsidR="00524994" w:rsidRPr="007B6495">
          <w:rPr>
            <w:rStyle w:val="Hyperlink"/>
            <w:noProof/>
          </w:rPr>
          <w:t>Attachment 4: Residential Aged Care Placement - Process Flow</w:t>
        </w:r>
        <w:r w:rsidR="00524994">
          <w:rPr>
            <w:noProof/>
            <w:webHidden/>
          </w:rPr>
          <w:tab/>
        </w:r>
        <w:r w:rsidR="00524994">
          <w:rPr>
            <w:noProof/>
            <w:webHidden/>
          </w:rPr>
          <w:fldChar w:fldCharType="begin"/>
        </w:r>
        <w:r w:rsidR="00524994">
          <w:rPr>
            <w:noProof/>
            <w:webHidden/>
          </w:rPr>
          <w:instrText xml:space="preserve"> PAGEREF _Toc172027230 \h </w:instrText>
        </w:r>
        <w:r w:rsidR="00524994">
          <w:rPr>
            <w:noProof/>
            <w:webHidden/>
          </w:rPr>
        </w:r>
        <w:r w:rsidR="00524994">
          <w:rPr>
            <w:noProof/>
            <w:webHidden/>
          </w:rPr>
          <w:fldChar w:fldCharType="separate"/>
        </w:r>
        <w:r w:rsidR="00524994">
          <w:rPr>
            <w:noProof/>
            <w:webHidden/>
          </w:rPr>
          <w:t>19</w:t>
        </w:r>
        <w:r w:rsidR="00524994">
          <w:rPr>
            <w:noProof/>
            <w:webHidden/>
          </w:rPr>
          <w:fldChar w:fldCharType="end"/>
        </w:r>
      </w:hyperlink>
    </w:p>
    <w:p w14:paraId="6AC75CAC" w14:textId="2286A8BE" w:rsidR="00524994" w:rsidRDefault="005E4C02">
      <w:pPr>
        <w:pStyle w:val="TOC2"/>
        <w:rPr>
          <w:rFonts w:asciiTheme="minorHAnsi" w:eastAsiaTheme="minorEastAsia" w:hAnsiTheme="minorHAnsi" w:cstheme="minorBidi"/>
          <w:noProof/>
          <w:kern w:val="2"/>
          <w:sz w:val="22"/>
          <w:szCs w:val="22"/>
          <w:lang w:eastAsia="en-AU"/>
          <w14:ligatures w14:val="standardContextual"/>
        </w:rPr>
      </w:pPr>
      <w:hyperlink w:anchor="_Toc172027231" w:history="1">
        <w:r w:rsidR="00524994" w:rsidRPr="007B6495">
          <w:rPr>
            <w:rStyle w:val="Hyperlink"/>
            <w:noProof/>
          </w:rPr>
          <w:t>Attachment 5: Letter 1A – The Residential Aged Care Application Confirmation Letter</w:t>
        </w:r>
        <w:r w:rsidR="00524994">
          <w:rPr>
            <w:noProof/>
            <w:webHidden/>
          </w:rPr>
          <w:tab/>
        </w:r>
        <w:r w:rsidR="00524994">
          <w:rPr>
            <w:noProof/>
            <w:webHidden/>
          </w:rPr>
          <w:fldChar w:fldCharType="begin"/>
        </w:r>
        <w:r w:rsidR="00524994">
          <w:rPr>
            <w:noProof/>
            <w:webHidden/>
          </w:rPr>
          <w:instrText xml:space="preserve"> PAGEREF _Toc172027231 \h </w:instrText>
        </w:r>
        <w:r w:rsidR="00524994">
          <w:rPr>
            <w:noProof/>
            <w:webHidden/>
          </w:rPr>
        </w:r>
        <w:r w:rsidR="00524994">
          <w:rPr>
            <w:noProof/>
            <w:webHidden/>
          </w:rPr>
          <w:fldChar w:fldCharType="separate"/>
        </w:r>
        <w:r w:rsidR="00524994">
          <w:rPr>
            <w:noProof/>
            <w:webHidden/>
          </w:rPr>
          <w:t>20</w:t>
        </w:r>
        <w:r w:rsidR="00524994">
          <w:rPr>
            <w:noProof/>
            <w:webHidden/>
          </w:rPr>
          <w:fldChar w:fldCharType="end"/>
        </w:r>
      </w:hyperlink>
    </w:p>
    <w:p w14:paraId="7D3B2054" w14:textId="7502914A" w:rsidR="00524994" w:rsidRDefault="005E4C02">
      <w:pPr>
        <w:pStyle w:val="TOC2"/>
        <w:rPr>
          <w:rFonts w:asciiTheme="minorHAnsi" w:eastAsiaTheme="minorEastAsia" w:hAnsiTheme="minorHAnsi" w:cstheme="minorBidi"/>
          <w:noProof/>
          <w:kern w:val="2"/>
          <w:sz w:val="22"/>
          <w:szCs w:val="22"/>
          <w:lang w:eastAsia="en-AU"/>
          <w14:ligatures w14:val="standardContextual"/>
        </w:rPr>
      </w:pPr>
      <w:hyperlink w:anchor="_Toc172027232" w:history="1">
        <w:r w:rsidR="00524994" w:rsidRPr="007B6495">
          <w:rPr>
            <w:rStyle w:val="Hyperlink"/>
            <w:noProof/>
          </w:rPr>
          <w:t>Attachment 6: Letter 1B - Residential Aged Care Application Confirmation Form</w:t>
        </w:r>
        <w:r w:rsidR="00524994">
          <w:rPr>
            <w:noProof/>
            <w:webHidden/>
          </w:rPr>
          <w:tab/>
        </w:r>
        <w:r w:rsidR="00524994">
          <w:rPr>
            <w:noProof/>
            <w:webHidden/>
          </w:rPr>
          <w:fldChar w:fldCharType="begin"/>
        </w:r>
        <w:r w:rsidR="00524994">
          <w:rPr>
            <w:noProof/>
            <w:webHidden/>
          </w:rPr>
          <w:instrText xml:space="preserve"> PAGEREF _Toc172027232 \h </w:instrText>
        </w:r>
        <w:r w:rsidR="00524994">
          <w:rPr>
            <w:noProof/>
            <w:webHidden/>
          </w:rPr>
        </w:r>
        <w:r w:rsidR="00524994">
          <w:rPr>
            <w:noProof/>
            <w:webHidden/>
          </w:rPr>
          <w:fldChar w:fldCharType="separate"/>
        </w:r>
        <w:r w:rsidR="00524994">
          <w:rPr>
            <w:noProof/>
            <w:webHidden/>
          </w:rPr>
          <w:t>21</w:t>
        </w:r>
        <w:r w:rsidR="00524994">
          <w:rPr>
            <w:noProof/>
            <w:webHidden/>
          </w:rPr>
          <w:fldChar w:fldCharType="end"/>
        </w:r>
      </w:hyperlink>
    </w:p>
    <w:p w14:paraId="6054325F" w14:textId="754BFFC7" w:rsidR="00524994" w:rsidRDefault="005E4C02">
      <w:pPr>
        <w:pStyle w:val="TOC2"/>
        <w:rPr>
          <w:rFonts w:asciiTheme="minorHAnsi" w:eastAsiaTheme="minorEastAsia" w:hAnsiTheme="minorHAnsi" w:cstheme="minorBidi"/>
          <w:noProof/>
          <w:kern w:val="2"/>
          <w:sz w:val="22"/>
          <w:szCs w:val="22"/>
          <w:lang w:eastAsia="en-AU"/>
          <w14:ligatures w14:val="standardContextual"/>
        </w:rPr>
      </w:pPr>
      <w:hyperlink w:anchor="_Toc172027233" w:history="1">
        <w:r w:rsidR="00524994" w:rsidRPr="007B6495">
          <w:rPr>
            <w:rStyle w:val="Hyperlink"/>
            <w:noProof/>
          </w:rPr>
          <w:t>Attachment 7: Letter 2 – Residential Aged Care Application Confirmation Follow-up Letter</w:t>
        </w:r>
        <w:r w:rsidR="00524994">
          <w:rPr>
            <w:noProof/>
            <w:webHidden/>
          </w:rPr>
          <w:tab/>
        </w:r>
        <w:r w:rsidR="00524994">
          <w:rPr>
            <w:noProof/>
            <w:webHidden/>
          </w:rPr>
          <w:fldChar w:fldCharType="begin"/>
        </w:r>
        <w:r w:rsidR="00524994">
          <w:rPr>
            <w:noProof/>
            <w:webHidden/>
          </w:rPr>
          <w:instrText xml:space="preserve"> PAGEREF _Toc172027233 \h </w:instrText>
        </w:r>
        <w:r w:rsidR="00524994">
          <w:rPr>
            <w:noProof/>
            <w:webHidden/>
          </w:rPr>
        </w:r>
        <w:r w:rsidR="00524994">
          <w:rPr>
            <w:noProof/>
            <w:webHidden/>
          </w:rPr>
          <w:fldChar w:fldCharType="separate"/>
        </w:r>
        <w:r w:rsidR="00524994">
          <w:rPr>
            <w:noProof/>
            <w:webHidden/>
          </w:rPr>
          <w:t>22</w:t>
        </w:r>
        <w:r w:rsidR="00524994">
          <w:rPr>
            <w:noProof/>
            <w:webHidden/>
          </w:rPr>
          <w:fldChar w:fldCharType="end"/>
        </w:r>
      </w:hyperlink>
    </w:p>
    <w:p w14:paraId="01C39BB0" w14:textId="191D4A18" w:rsidR="007052B1" w:rsidRDefault="002207A6" w:rsidP="007B6904">
      <w:r>
        <w:fldChar w:fldCharType="end"/>
      </w:r>
    </w:p>
    <w:p w14:paraId="48386449" w14:textId="77777777" w:rsidR="002207A6" w:rsidRDefault="002207A6">
      <w:bookmarkStart w:id="12" w:name="_Toc389473274"/>
      <w:bookmarkStart w:id="13" w:name="_Toc453060062"/>
      <w:bookmarkStart w:id="14" w:name="_Toc454363637"/>
      <w:r>
        <w:rPr>
          <w:b/>
          <w:iCs/>
        </w:rPr>
        <w:br w:type="page"/>
      </w:r>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6EB8825E" w14:textId="77777777" w:rsidTr="00867463">
        <w:trPr>
          <w:cantSplit/>
          <w:trHeight w:val="285"/>
        </w:trPr>
        <w:tc>
          <w:tcPr>
            <w:tcW w:w="9300" w:type="dxa"/>
            <w:shd w:val="clear" w:color="auto" w:fill="A6A6A6"/>
          </w:tcPr>
          <w:p w14:paraId="366C2AF3" w14:textId="77777777" w:rsidR="007B6904" w:rsidRPr="00CD1C0E" w:rsidRDefault="007B6904" w:rsidP="00867463">
            <w:pPr>
              <w:pStyle w:val="Heading1"/>
            </w:pPr>
            <w:bookmarkStart w:id="15" w:name="_Toc40960363"/>
            <w:bookmarkStart w:id="16" w:name="_Toc172027212"/>
            <w:r w:rsidRPr="00CD1C0E">
              <w:lastRenderedPageBreak/>
              <w:t>Purpose</w:t>
            </w:r>
            <w:bookmarkEnd w:id="12"/>
            <w:bookmarkEnd w:id="13"/>
            <w:bookmarkEnd w:id="14"/>
            <w:bookmarkEnd w:id="15"/>
            <w:bookmarkEnd w:id="16"/>
          </w:p>
        </w:tc>
      </w:tr>
    </w:tbl>
    <w:p w14:paraId="376E450A" w14:textId="77777777" w:rsidR="003B219B" w:rsidRDefault="003B219B" w:rsidP="003B219B">
      <w:pPr>
        <w:rPr>
          <w:rFonts w:cs="Arial"/>
          <w:szCs w:val="24"/>
        </w:rPr>
      </w:pPr>
    </w:p>
    <w:p w14:paraId="1C5B51E6" w14:textId="78EB1B45" w:rsidR="00F3249B" w:rsidRDefault="0025565A" w:rsidP="00D853BF">
      <w:pPr>
        <w:rPr>
          <w:bCs/>
          <w:szCs w:val="24"/>
        </w:rPr>
      </w:pPr>
      <w:r w:rsidRPr="00FA10D8">
        <w:rPr>
          <w:rFonts w:cs="Arial"/>
          <w:szCs w:val="24"/>
        </w:rPr>
        <w:t>The purpose of this</w:t>
      </w:r>
      <w:r w:rsidR="000025AF">
        <w:rPr>
          <w:rFonts w:cs="Arial"/>
          <w:szCs w:val="24"/>
        </w:rPr>
        <w:t xml:space="preserve"> </w:t>
      </w:r>
      <w:r w:rsidR="003B219B">
        <w:rPr>
          <w:rFonts w:cs="Arial"/>
          <w:szCs w:val="24"/>
        </w:rPr>
        <w:t xml:space="preserve">procedure </w:t>
      </w:r>
      <w:r w:rsidR="003B219B" w:rsidRPr="00FA10D8">
        <w:rPr>
          <w:rFonts w:cs="Arial"/>
          <w:szCs w:val="24"/>
        </w:rPr>
        <w:t>is</w:t>
      </w:r>
      <w:r w:rsidRPr="00FA10D8">
        <w:rPr>
          <w:rFonts w:cs="Arial"/>
          <w:szCs w:val="24"/>
        </w:rPr>
        <w:t xml:space="preserve"> t</w:t>
      </w:r>
      <w:r w:rsidR="001B13B9">
        <w:rPr>
          <w:bCs/>
          <w:szCs w:val="24"/>
        </w:rPr>
        <w:t xml:space="preserve">o </w:t>
      </w:r>
      <w:r w:rsidR="00955B18">
        <w:rPr>
          <w:bCs/>
          <w:szCs w:val="24"/>
        </w:rPr>
        <w:t>e</w:t>
      </w:r>
      <w:r>
        <w:rPr>
          <w:bCs/>
          <w:szCs w:val="24"/>
        </w:rPr>
        <w:t xml:space="preserve">nsure that a standardised approach is adopted </w:t>
      </w:r>
      <w:r w:rsidR="00D45A21">
        <w:rPr>
          <w:bCs/>
          <w:szCs w:val="24"/>
        </w:rPr>
        <w:t>across Canberra Health Services</w:t>
      </w:r>
      <w:r w:rsidR="005473A9">
        <w:rPr>
          <w:bCs/>
          <w:szCs w:val="24"/>
        </w:rPr>
        <w:t xml:space="preserve"> (</w:t>
      </w:r>
      <w:r w:rsidR="007B79ED">
        <w:rPr>
          <w:bCs/>
          <w:szCs w:val="24"/>
        </w:rPr>
        <w:t>CHS)</w:t>
      </w:r>
      <w:r w:rsidR="00A3498D">
        <w:rPr>
          <w:bCs/>
          <w:szCs w:val="24"/>
        </w:rPr>
        <w:t xml:space="preserve"> Network</w:t>
      </w:r>
      <w:r w:rsidR="007B79ED">
        <w:rPr>
          <w:bCs/>
          <w:szCs w:val="24"/>
        </w:rPr>
        <w:t xml:space="preserve"> to</w:t>
      </w:r>
      <w:r w:rsidR="006A3773">
        <w:rPr>
          <w:bCs/>
          <w:szCs w:val="24"/>
        </w:rPr>
        <w:t xml:space="preserve"> support </w:t>
      </w:r>
      <w:r>
        <w:rPr>
          <w:bCs/>
          <w:szCs w:val="24"/>
        </w:rPr>
        <w:t>inpatient</w:t>
      </w:r>
      <w:r w:rsidR="006A3773">
        <w:rPr>
          <w:bCs/>
          <w:szCs w:val="24"/>
        </w:rPr>
        <w:t>s who require</w:t>
      </w:r>
      <w:r w:rsidR="007E766C">
        <w:rPr>
          <w:bCs/>
          <w:szCs w:val="24"/>
        </w:rPr>
        <w:t xml:space="preserve"> </w:t>
      </w:r>
      <w:r w:rsidR="00A3498D">
        <w:rPr>
          <w:bCs/>
          <w:szCs w:val="24"/>
        </w:rPr>
        <w:t xml:space="preserve">discharge directly from hospital to a </w:t>
      </w:r>
      <w:r w:rsidR="00C8174F">
        <w:rPr>
          <w:bCs/>
          <w:szCs w:val="24"/>
        </w:rPr>
        <w:t xml:space="preserve">permanent </w:t>
      </w:r>
      <w:r>
        <w:rPr>
          <w:bCs/>
          <w:szCs w:val="24"/>
        </w:rPr>
        <w:t>placement</w:t>
      </w:r>
      <w:r w:rsidR="00C8174F">
        <w:rPr>
          <w:bCs/>
          <w:szCs w:val="24"/>
        </w:rPr>
        <w:t xml:space="preserve"> in a </w:t>
      </w:r>
      <w:r w:rsidR="007E766C">
        <w:rPr>
          <w:bCs/>
          <w:szCs w:val="24"/>
        </w:rPr>
        <w:t>Residential</w:t>
      </w:r>
      <w:r w:rsidR="000025AF">
        <w:rPr>
          <w:bCs/>
          <w:szCs w:val="24"/>
        </w:rPr>
        <w:t xml:space="preserve"> Aged Care </w:t>
      </w:r>
      <w:r>
        <w:rPr>
          <w:bCs/>
          <w:szCs w:val="24"/>
        </w:rPr>
        <w:t>F</w:t>
      </w:r>
      <w:r w:rsidR="000025AF">
        <w:rPr>
          <w:bCs/>
          <w:szCs w:val="24"/>
        </w:rPr>
        <w:t>acility (</w:t>
      </w:r>
      <w:r>
        <w:rPr>
          <w:bCs/>
          <w:szCs w:val="24"/>
        </w:rPr>
        <w:t>RACF</w:t>
      </w:r>
      <w:r w:rsidR="000025AF">
        <w:rPr>
          <w:bCs/>
          <w:szCs w:val="24"/>
        </w:rPr>
        <w:t>)</w:t>
      </w:r>
      <w:r w:rsidR="00E75607">
        <w:rPr>
          <w:bCs/>
          <w:szCs w:val="24"/>
        </w:rPr>
        <w:t>.</w:t>
      </w:r>
      <w:r w:rsidR="007E766C">
        <w:rPr>
          <w:bCs/>
          <w:szCs w:val="24"/>
        </w:rPr>
        <w:t xml:space="preserve"> </w:t>
      </w:r>
      <w:r w:rsidR="00CC665F">
        <w:rPr>
          <w:bCs/>
          <w:szCs w:val="24"/>
        </w:rPr>
        <w:t xml:space="preserve"> </w:t>
      </w:r>
    </w:p>
    <w:p w14:paraId="7661A00B" w14:textId="77777777" w:rsidR="00F3249B" w:rsidRDefault="00F3249B" w:rsidP="005C1F3A">
      <w:pPr>
        <w:rPr>
          <w:bCs/>
          <w:szCs w:val="24"/>
        </w:rPr>
      </w:pPr>
    </w:p>
    <w:p w14:paraId="1A45CEBE" w14:textId="7CC64DA5" w:rsidR="0025565A" w:rsidRDefault="00EE3E58" w:rsidP="005C1F3A">
      <w:pPr>
        <w:rPr>
          <w:bCs/>
          <w:szCs w:val="24"/>
        </w:rPr>
      </w:pPr>
      <w:r>
        <w:rPr>
          <w:bCs/>
          <w:szCs w:val="24"/>
        </w:rPr>
        <w:t xml:space="preserve">This procedure </w:t>
      </w:r>
      <w:r w:rsidR="00F63A36">
        <w:rPr>
          <w:bCs/>
          <w:szCs w:val="24"/>
        </w:rPr>
        <w:t xml:space="preserve">outlines the process </w:t>
      </w:r>
      <w:r>
        <w:rPr>
          <w:bCs/>
          <w:szCs w:val="24"/>
        </w:rPr>
        <w:t xml:space="preserve">for </w:t>
      </w:r>
      <w:r w:rsidR="00F3249B">
        <w:rPr>
          <w:bCs/>
          <w:szCs w:val="24"/>
        </w:rPr>
        <w:t xml:space="preserve">facilitating the </w:t>
      </w:r>
      <w:r>
        <w:rPr>
          <w:bCs/>
          <w:szCs w:val="24"/>
        </w:rPr>
        <w:t>early identification of</w:t>
      </w:r>
      <w:r w:rsidR="00A26F78">
        <w:rPr>
          <w:bCs/>
          <w:szCs w:val="24"/>
        </w:rPr>
        <w:t xml:space="preserve"> </w:t>
      </w:r>
      <w:r>
        <w:rPr>
          <w:bCs/>
          <w:szCs w:val="24"/>
        </w:rPr>
        <w:t xml:space="preserve">older </w:t>
      </w:r>
      <w:r w:rsidR="00740BEB">
        <w:rPr>
          <w:bCs/>
          <w:szCs w:val="24"/>
        </w:rPr>
        <w:t xml:space="preserve">persons </w:t>
      </w:r>
      <w:r>
        <w:rPr>
          <w:bCs/>
          <w:szCs w:val="24"/>
        </w:rPr>
        <w:t xml:space="preserve">who are likely to require </w:t>
      </w:r>
      <w:r w:rsidR="00F3249B">
        <w:rPr>
          <w:bCs/>
          <w:szCs w:val="24"/>
        </w:rPr>
        <w:t xml:space="preserve">placement </w:t>
      </w:r>
      <w:r w:rsidR="006C5817">
        <w:rPr>
          <w:bCs/>
          <w:szCs w:val="24"/>
        </w:rPr>
        <w:t>in a</w:t>
      </w:r>
      <w:r w:rsidR="0001620F">
        <w:rPr>
          <w:bCs/>
          <w:szCs w:val="24"/>
        </w:rPr>
        <w:t xml:space="preserve"> RACF</w:t>
      </w:r>
      <w:r w:rsidR="00C737BE">
        <w:rPr>
          <w:bCs/>
          <w:szCs w:val="24"/>
        </w:rPr>
        <w:t>,</w:t>
      </w:r>
      <w:r w:rsidR="009D43E3">
        <w:rPr>
          <w:bCs/>
          <w:szCs w:val="24"/>
        </w:rPr>
        <w:t xml:space="preserve"> outlin</w:t>
      </w:r>
      <w:r w:rsidR="00C737BE">
        <w:rPr>
          <w:bCs/>
          <w:szCs w:val="24"/>
        </w:rPr>
        <w:t>ing</w:t>
      </w:r>
      <w:r w:rsidR="009D43E3">
        <w:rPr>
          <w:bCs/>
          <w:szCs w:val="24"/>
        </w:rPr>
        <w:t xml:space="preserve"> </w:t>
      </w:r>
      <w:r w:rsidR="00910056">
        <w:rPr>
          <w:bCs/>
          <w:szCs w:val="24"/>
        </w:rPr>
        <w:t xml:space="preserve">processes </w:t>
      </w:r>
      <w:r w:rsidR="00FC391E">
        <w:rPr>
          <w:bCs/>
          <w:szCs w:val="24"/>
        </w:rPr>
        <w:t>and</w:t>
      </w:r>
      <w:r w:rsidR="009D43E3">
        <w:rPr>
          <w:bCs/>
          <w:szCs w:val="24"/>
        </w:rPr>
        <w:t xml:space="preserve"> </w:t>
      </w:r>
      <w:r w:rsidR="00910056">
        <w:rPr>
          <w:bCs/>
          <w:szCs w:val="24"/>
        </w:rPr>
        <w:t xml:space="preserve">information to guide the management of efficient and timely </w:t>
      </w:r>
      <w:r w:rsidR="00D43C98">
        <w:rPr>
          <w:bCs/>
          <w:szCs w:val="24"/>
        </w:rPr>
        <w:t>residential aged care placement (</w:t>
      </w:r>
      <w:r w:rsidR="00910056">
        <w:rPr>
          <w:bCs/>
          <w:szCs w:val="24"/>
        </w:rPr>
        <w:t>RACP</w:t>
      </w:r>
      <w:r w:rsidR="00D43C98">
        <w:rPr>
          <w:bCs/>
          <w:szCs w:val="24"/>
        </w:rPr>
        <w:t>)</w:t>
      </w:r>
      <w:r w:rsidR="00910056">
        <w:rPr>
          <w:bCs/>
          <w:szCs w:val="24"/>
        </w:rPr>
        <w:t>.</w:t>
      </w:r>
    </w:p>
    <w:p w14:paraId="03191589" w14:textId="77777777" w:rsidR="00C60EA1" w:rsidRDefault="00C60EA1">
      <w:pPr>
        <w:rPr>
          <w:bCs/>
          <w:szCs w:val="24"/>
        </w:rPr>
      </w:pPr>
    </w:p>
    <w:p w14:paraId="745BD952" w14:textId="3794FC4B" w:rsidR="00C60EA1" w:rsidRDefault="00C60EA1">
      <w:pPr>
        <w:rPr>
          <w:bCs/>
          <w:szCs w:val="24"/>
        </w:rPr>
      </w:pPr>
      <w:r>
        <w:rPr>
          <w:bCs/>
          <w:szCs w:val="24"/>
        </w:rPr>
        <w:t>Throughout this process</w:t>
      </w:r>
      <w:r w:rsidR="00F3249B">
        <w:rPr>
          <w:bCs/>
          <w:szCs w:val="24"/>
        </w:rPr>
        <w:t>,</w:t>
      </w:r>
      <w:r>
        <w:rPr>
          <w:bCs/>
          <w:szCs w:val="24"/>
        </w:rPr>
        <w:t xml:space="preserve"> a collaborative approach will be taken </w:t>
      </w:r>
      <w:r w:rsidR="00F3249B">
        <w:rPr>
          <w:bCs/>
          <w:szCs w:val="24"/>
        </w:rPr>
        <w:t>in co</w:t>
      </w:r>
      <w:r w:rsidR="00D43C98">
        <w:rPr>
          <w:bCs/>
          <w:szCs w:val="24"/>
        </w:rPr>
        <w:t>nsultation</w:t>
      </w:r>
      <w:r w:rsidR="00F3249B">
        <w:rPr>
          <w:bCs/>
          <w:szCs w:val="24"/>
        </w:rPr>
        <w:t xml:space="preserve"> </w:t>
      </w:r>
      <w:r>
        <w:rPr>
          <w:bCs/>
          <w:szCs w:val="24"/>
        </w:rPr>
        <w:t xml:space="preserve">with the </w:t>
      </w:r>
      <w:r w:rsidR="004C2F7F">
        <w:rPr>
          <w:bCs/>
          <w:szCs w:val="24"/>
        </w:rPr>
        <w:t>individual</w:t>
      </w:r>
      <w:r w:rsidR="00F3249B">
        <w:rPr>
          <w:bCs/>
          <w:szCs w:val="24"/>
        </w:rPr>
        <w:t xml:space="preserve"> and/or </w:t>
      </w:r>
      <w:r>
        <w:rPr>
          <w:bCs/>
          <w:szCs w:val="24"/>
        </w:rPr>
        <w:t>substitute decision maker</w:t>
      </w:r>
      <w:r w:rsidR="00D43C98">
        <w:rPr>
          <w:bCs/>
          <w:szCs w:val="24"/>
        </w:rPr>
        <w:t>s</w:t>
      </w:r>
      <w:r w:rsidR="00F3249B">
        <w:rPr>
          <w:bCs/>
          <w:szCs w:val="24"/>
        </w:rPr>
        <w:t>.</w:t>
      </w:r>
      <w:r w:rsidR="00EE4946">
        <w:rPr>
          <w:bCs/>
          <w:szCs w:val="24"/>
        </w:rPr>
        <w:t xml:space="preserve"> </w:t>
      </w:r>
      <w:r w:rsidR="00F3249B">
        <w:rPr>
          <w:bCs/>
          <w:szCs w:val="24"/>
        </w:rPr>
        <w:t>This</w:t>
      </w:r>
      <w:r w:rsidR="00EE4946">
        <w:rPr>
          <w:bCs/>
          <w:szCs w:val="24"/>
        </w:rPr>
        <w:t xml:space="preserve"> </w:t>
      </w:r>
      <w:r w:rsidR="00F3249B">
        <w:rPr>
          <w:bCs/>
          <w:szCs w:val="24"/>
        </w:rPr>
        <w:t>will include</w:t>
      </w:r>
      <w:r w:rsidR="001B6569">
        <w:rPr>
          <w:bCs/>
          <w:szCs w:val="24"/>
        </w:rPr>
        <w:t>:</w:t>
      </w:r>
    </w:p>
    <w:p w14:paraId="02AD139C" w14:textId="77777777" w:rsidR="00C60EA1" w:rsidRDefault="00D625BD" w:rsidP="00D45A21">
      <w:pPr>
        <w:pStyle w:val="ListBullet"/>
      </w:pPr>
      <w:r>
        <w:t>t</w:t>
      </w:r>
      <w:r w:rsidR="00C60EA1">
        <w:t>reating people with dignity and respect</w:t>
      </w:r>
    </w:p>
    <w:p w14:paraId="44D5F29B" w14:textId="2E05CDC9" w:rsidR="00C60EA1" w:rsidRDefault="00D625BD" w:rsidP="00D45A21">
      <w:pPr>
        <w:pStyle w:val="ListBullet"/>
      </w:pPr>
      <w:r>
        <w:t>e</w:t>
      </w:r>
      <w:r w:rsidR="00C60EA1">
        <w:t xml:space="preserve">mpowering people to participate in decisions about their health and </w:t>
      </w:r>
      <w:r w:rsidR="00182CBE">
        <w:t>wellbeing</w:t>
      </w:r>
    </w:p>
    <w:p w14:paraId="5EC90138" w14:textId="4552E776" w:rsidR="00C60EA1" w:rsidRDefault="00B9034E" w:rsidP="00D45A21">
      <w:pPr>
        <w:pStyle w:val="ListBullet"/>
      </w:pPr>
      <w:r>
        <w:rPr>
          <w:rFonts w:asciiTheme="minorHAnsi" w:hAnsiTheme="minorHAnsi" w:cstheme="minorHAnsi"/>
          <w:szCs w:val="24"/>
        </w:rPr>
        <w:t>o</w:t>
      </w:r>
      <w:r w:rsidR="00403ED7" w:rsidRPr="00377497">
        <w:rPr>
          <w:rFonts w:asciiTheme="minorHAnsi" w:hAnsiTheme="minorHAnsi" w:cstheme="minorHAnsi"/>
          <w:szCs w:val="24"/>
        </w:rPr>
        <w:t xml:space="preserve">btaining informed </w:t>
      </w:r>
      <w:r w:rsidR="00262915" w:rsidRPr="00377497">
        <w:rPr>
          <w:rFonts w:asciiTheme="minorHAnsi" w:hAnsiTheme="minorHAnsi" w:cstheme="minorHAnsi"/>
          <w:szCs w:val="24"/>
        </w:rPr>
        <w:t>consent and</w:t>
      </w:r>
      <w:r w:rsidR="00403ED7" w:rsidRPr="00377497">
        <w:rPr>
          <w:rFonts w:asciiTheme="minorHAnsi" w:hAnsiTheme="minorHAnsi" w:cstheme="minorHAnsi"/>
          <w:szCs w:val="24"/>
        </w:rPr>
        <w:t xml:space="preserve"> providing adequate and accurate information to support informed decision </w:t>
      </w:r>
      <w:r w:rsidR="00377497" w:rsidRPr="00377497">
        <w:rPr>
          <w:rFonts w:asciiTheme="minorHAnsi" w:hAnsiTheme="minorHAnsi" w:cstheme="minorHAnsi"/>
          <w:szCs w:val="24"/>
        </w:rPr>
        <w:t>making</w:t>
      </w:r>
    </w:p>
    <w:p w14:paraId="6040BB2D" w14:textId="77777777" w:rsidR="0051442B" w:rsidRPr="00D625BD" w:rsidRDefault="00D625BD" w:rsidP="00D853BF">
      <w:pPr>
        <w:pStyle w:val="ListBullet"/>
        <w:rPr>
          <w:rStyle w:val="paraendChar"/>
          <w:bCs w:val="0"/>
          <w:szCs w:val="20"/>
        </w:rPr>
      </w:pPr>
      <w:r>
        <w:t>p</w:t>
      </w:r>
      <w:r w:rsidR="00F3249B">
        <w:t>roviding access</w:t>
      </w:r>
      <w:r w:rsidR="0051442B">
        <w:t xml:space="preserve"> </w:t>
      </w:r>
      <w:r w:rsidR="0051442B" w:rsidRPr="00F83C1F">
        <w:rPr>
          <w:rStyle w:val="paraendChar"/>
        </w:rPr>
        <w:t>to advocacy processes</w:t>
      </w:r>
      <w:r w:rsidR="004C2F7F">
        <w:rPr>
          <w:rStyle w:val="paraendChar"/>
        </w:rPr>
        <w:t>.</w:t>
      </w:r>
    </w:p>
    <w:p w14:paraId="2E599486" w14:textId="77777777" w:rsidR="00D625BD" w:rsidRDefault="00D625BD" w:rsidP="00D45A21">
      <w:pPr>
        <w:pStyle w:val="ListBullet"/>
        <w:numPr>
          <w:ilvl w:val="0"/>
          <w:numId w:val="0"/>
        </w:numPr>
        <w:ind w:left="426"/>
      </w:pPr>
    </w:p>
    <w:p w14:paraId="3DA3B717" w14:textId="70F285CE" w:rsidR="00FA10D8" w:rsidRPr="00FA10D8" w:rsidRDefault="00F3249B">
      <w:pPr>
        <w:rPr>
          <w:rFonts w:cs="Arial"/>
          <w:szCs w:val="24"/>
        </w:rPr>
      </w:pPr>
      <w:r>
        <w:rPr>
          <w:rFonts w:cs="Arial"/>
          <w:szCs w:val="24"/>
        </w:rPr>
        <w:t xml:space="preserve">This procedure </w:t>
      </w:r>
      <w:r w:rsidR="00D625BD">
        <w:rPr>
          <w:rFonts w:cs="Arial"/>
          <w:szCs w:val="24"/>
        </w:rPr>
        <w:t>is</w:t>
      </w:r>
      <w:r>
        <w:rPr>
          <w:rFonts w:cs="Arial"/>
          <w:szCs w:val="24"/>
        </w:rPr>
        <w:t xml:space="preserve"> applicable in </w:t>
      </w:r>
      <w:r w:rsidR="00FA10D8">
        <w:rPr>
          <w:rFonts w:cs="Arial"/>
          <w:szCs w:val="24"/>
        </w:rPr>
        <w:t xml:space="preserve">circumstances </w:t>
      </w:r>
      <w:r>
        <w:rPr>
          <w:rFonts w:cs="Arial"/>
          <w:szCs w:val="24"/>
        </w:rPr>
        <w:t>where</w:t>
      </w:r>
      <w:r w:rsidR="00A3498D">
        <w:rPr>
          <w:rFonts w:cs="Arial"/>
          <w:szCs w:val="24"/>
        </w:rPr>
        <w:t xml:space="preserve"> the treating team recommend placement to</w:t>
      </w:r>
      <w:r w:rsidR="00EE4946">
        <w:rPr>
          <w:rFonts w:cs="Arial"/>
          <w:szCs w:val="24"/>
        </w:rPr>
        <w:t xml:space="preserve"> </w:t>
      </w:r>
      <w:r w:rsidR="003013D6">
        <w:rPr>
          <w:rFonts w:cs="Arial"/>
          <w:szCs w:val="24"/>
        </w:rPr>
        <w:t xml:space="preserve">a </w:t>
      </w:r>
      <w:r w:rsidR="0001620F">
        <w:rPr>
          <w:rFonts w:cs="Arial"/>
          <w:szCs w:val="24"/>
        </w:rPr>
        <w:t>RACF</w:t>
      </w:r>
      <w:r w:rsidR="00302E2E">
        <w:rPr>
          <w:rFonts w:cs="Arial"/>
          <w:szCs w:val="24"/>
        </w:rPr>
        <w:t xml:space="preserve"> </w:t>
      </w:r>
      <w:r w:rsidR="00FA10D8">
        <w:rPr>
          <w:rFonts w:cs="Arial"/>
          <w:szCs w:val="24"/>
        </w:rPr>
        <w:t xml:space="preserve">to be the most appropriate place to best meet the </w:t>
      </w:r>
      <w:r w:rsidR="00AA2B97">
        <w:rPr>
          <w:rFonts w:cs="Arial"/>
          <w:szCs w:val="24"/>
        </w:rPr>
        <w:t xml:space="preserve">individual’s </w:t>
      </w:r>
      <w:r w:rsidR="00FA10D8">
        <w:rPr>
          <w:rFonts w:cs="Arial"/>
          <w:szCs w:val="24"/>
        </w:rPr>
        <w:t xml:space="preserve">current care needs. </w:t>
      </w:r>
      <w:r w:rsidR="001B6569">
        <w:rPr>
          <w:rFonts w:cs="Arial"/>
          <w:szCs w:val="24"/>
        </w:rPr>
        <w:t xml:space="preserve">Long term inpatient </w:t>
      </w:r>
      <w:r w:rsidR="006C09EA">
        <w:rPr>
          <w:rFonts w:cs="Arial"/>
          <w:szCs w:val="24"/>
        </w:rPr>
        <w:t>admission</w:t>
      </w:r>
      <w:r w:rsidR="006C09EA" w:rsidRPr="00A129DF">
        <w:rPr>
          <w:rFonts w:cs="Arial"/>
          <w:szCs w:val="24"/>
        </w:rPr>
        <w:t xml:space="preserve"> </w:t>
      </w:r>
      <w:r w:rsidRPr="00A129DF">
        <w:rPr>
          <w:rFonts w:cs="Arial"/>
          <w:szCs w:val="24"/>
        </w:rPr>
        <w:t>in</w:t>
      </w:r>
      <w:r w:rsidR="001A5B84" w:rsidRPr="00A129DF">
        <w:rPr>
          <w:rFonts w:cs="Arial"/>
          <w:szCs w:val="24"/>
        </w:rPr>
        <w:t xml:space="preserve"> a</w:t>
      </w:r>
      <w:r w:rsidR="00670974">
        <w:rPr>
          <w:rFonts w:cs="Arial"/>
          <w:szCs w:val="24"/>
        </w:rPr>
        <w:t xml:space="preserve"> </w:t>
      </w:r>
      <w:r w:rsidR="00FA10D8" w:rsidRPr="00A129DF">
        <w:rPr>
          <w:rFonts w:cs="Arial"/>
          <w:szCs w:val="24"/>
        </w:rPr>
        <w:t xml:space="preserve">hospital setting is not considered </w:t>
      </w:r>
      <w:r w:rsidR="00FA10D8">
        <w:rPr>
          <w:rFonts w:cs="Arial"/>
          <w:szCs w:val="24"/>
        </w:rPr>
        <w:t>appropriate for ongoing care</w:t>
      </w:r>
      <w:r w:rsidR="00A3498D">
        <w:rPr>
          <w:rFonts w:cs="Arial"/>
          <w:szCs w:val="24"/>
        </w:rPr>
        <w:t xml:space="preserve"> because of the risks this presents to older </w:t>
      </w:r>
      <w:r w:rsidR="00740BEB">
        <w:rPr>
          <w:rFonts w:cs="Arial"/>
          <w:szCs w:val="24"/>
        </w:rPr>
        <w:t>persons</w:t>
      </w:r>
      <w:r w:rsidR="00FA10D8">
        <w:rPr>
          <w:rFonts w:cs="Arial"/>
          <w:szCs w:val="24"/>
        </w:rPr>
        <w:t>.</w:t>
      </w:r>
    </w:p>
    <w:p w14:paraId="4CB3C219" w14:textId="77777777" w:rsidR="003B219B" w:rsidRDefault="003B219B">
      <w:pPr>
        <w:rPr>
          <w:rFonts w:cs="Arial"/>
          <w:szCs w:val="24"/>
        </w:rPr>
      </w:pPr>
    </w:p>
    <w:p w14:paraId="272A23A2" w14:textId="5F2E6A88" w:rsidR="00FA10D8" w:rsidRDefault="00FA10D8">
      <w:pPr>
        <w:rPr>
          <w:rFonts w:cs="Arial"/>
          <w:szCs w:val="24"/>
        </w:rPr>
      </w:pPr>
      <w:r w:rsidRPr="00FA10D8">
        <w:rPr>
          <w:rFonts w:cs="Arial"/>
          <w:szCs w:val="24"/>
        </w:rPr>
        <w:t>Benefits that can be gained from facilitating timely transfer to</w:t>
      </w:r>
      <w:r w:rsidR="006F4D3B" w:rsidRPr="006F4D3B">
        <w:rPr>
          <w:rFonts w:cs="Arial"/>
          <w:szCs w:val="24"/>
        </w:rPr>
        <w:t xml:space="preserve"> </w:t>
      </w:r>
      <w:r w:rsidR="00EE4946">
        <w:rPr>
          <w:rFonts w:cs="Arial"/>
          <w:szCs w:val="24"/>
        </w:rPr>
        <w:t>a</w:t>
      </w:r>
      <w:r w:rsidRPr="00FA10D8">
        <w:rPr>
          <w:rFonts w:cs="Arial"/>
          <w:szCs w:val="24"/>
        </w:rPr>
        <w:t xml:space="preserve"> </w:t>
      </w:r>
      <w:r w:rsidR="00F3249B">
        <w:rPr>
          <w:rFonts w:cs="Arial"/>
          <w:szCs w:val="24"/>
        </w:rPr>
        <w:t>RACF</w:t>
      </w:r>
      <w:r w:rsidRPr="00FA10D8">
        <w:rPr>
          <w:rFonts w:cs="Arial"/>
          <w:szCs w:val="24"/>
        </w:rPr>
        <w:t xml:space="preserve"> include:</w:t>
      </w:r>
    </w:p>
    <w:p w14:paraId="16A5BC92" w14:textId="64B1896F" w:rsidR="00FA10D8" w:rsidRPr="00A129DF" w:rsidRDefault="006C09EA">
      <w:pPr>
        <w:pStyle w:val="ListBullet"/>
      </w:pPr>
      <w:r>
        <w:t>a</w:t>
      </w:r>
      <w:r w:rsidR="00FA10D8" w:rsidRPr="003B219B">
        <w:t xml:space="preserve"> model of </w:t>
      </w:r>
      <w:r w:rsidR="00FA10D8" w:rsidRPr="00A129DF">
        <w:t xml:space="preserve">care </w:t>
      </w:r>
      <w:r w:rsidR="00C16463" w:rsidRPr="00A129DF">
        <w:t xml:space="preserve">and support </w:t>
      </w:r>
      <w:r w:rsidR="00FA10D8" w:rsidRPr="00A129DF">
        <w:t xml:space="preserve">that specifically caters for the needs of </w:t>
      </w:r>
      <w:r w:rsidR="00F3249B" w:rsidRPr="00A129DF">
        <w:t xml:space="preserve">the </w:t>
      </w:r>
      <w:r w:rsidR="00182CBE" w:rsidRPr="00A129DF">
        <w:t>person.</w:t>
      </w:r>
    </w:p>
    <w:p w14:paraId="6F3FE1C9" w14:textId="08546ACB" w:rsidR="00C16463" w:rsidRPr="00A129DF" w:rsidRDefault="006C09EA">
      <w:pPr>
        <w:pStyle w:val="ListBullet"/>
      </w:pPr>
      <w:r>
        <w:t>d</w:t>
      </w:r>
      <w:r w:rsidR="00C16463" w:rsidRPr="00A129DF">
        <w:t xml:space="preserve">ecreased vulnerability to hospital acquired </w:t>
      </w:r>
      <w:r w:rsidR="00182CBE" w:rsidRPr="00A129DF">
        <w:t>infections.</w:t>
      </w:r>
    </w:p>
    <w:p w14:paraId="00C5D76E" w14:textId="1E8CF70C" w:rsidR="00F3249B" w:rsidRPr="003B219B" w:rsidRDefault="006C09EA">
      <w:pPr>
        <w:pStyle w:val="ListBullet"/>
      </w:pPr>
      <w:r>
        <w:t>a</w:t>
      </w:r>
      <w:r w:rsidR="00F3249B">
        <w:t xml:space="preserve"> structured environment that is conducive to meet the </w:t>
      </w:r>
      <w:r w:rsidR="005670A8">
        <w:t>long-term</w:t>
      </w:r>
      <w:r w:rsidR="00F3249B">
        <w:t xml:space="preserve"> needs of the </w:t>
      </w:r>
      <w:r w:rsidR="00182CBE">
        <w:t>person.</w:t>
      </w:r>
    </w:p>
    <w:p w14:paraId="40E650BB" w14:textId="12B9D7A0" w:rsidR="00FA10D8" w:rsidRPr="003B219B" w:rsidRDefault="006C09EA">
      <w:pPr>
        <w:pStyle w:val="ListBullet"/>
      </w:pPr>
      <w:r>
        <w:t>s</w:t>
      </w:r>
      <w:r w:rsidR="00F3249B" w:rsidRPr="003B219B">
        <w:t>taff</w:t>
      </w:r>
      <w:r w:rsidR="00FA10D8" w:rsidRPr="003B219B">
        <w:t xml:space="preserve"> appropriately skilled in the provision </w:t>
      </w:r>
      <w:r w:rsidR="00FA10D8" w:rsidRPr="00A129DF">
        <w:t xml:space="preserve">of </w:t>
      </w:r>
      <w:r w:rsidR="00C16463" w:rsidRPr="00A129DF">
        <w:t>long-term</w:t>
      </w:r>
      <w:r w:rsidR="00FA10D8" w:rsidRPr="00A129DF">
        <w:t xml:space="preserve"> care</w:t>
      </w:r>
      <w:r w:rsidR="00EE4946">
        <w:t>.</w:t>
      </w:r>
    </w:p>
    <w:p w14:paraId="5EB3F17F" w14:textId="38343FDA" w:rsidR="00FA10D8" w:rsidRPr="003B219B" w:rsidRDefault="006C09EA">
      <w:pPr>
        <w:pStyle w:val="ListBullet"/>
      </w:pPr>
      <w:r>
        <w:t>i</w:t>
      </w:r>
      <w:r w:rsidR="00F3249B" w:rsidRPr="003B219B">
        <w:t>ncreased</w:t>
      </w:r>
      <w:r w:rsidR="00FA10D8" w:rsidRPr="003B219B">
        <w:t xml:space="preserve"> interaction, </w:t>
      </w:r>
      <w:r w:rsidR="00E75607" w:rsidRPr="003B219B">
        <w:t>socialisation,</w:t>
      </w:r>
      <w:r w:rsidR="00FA10D8" w:rsidRPr="003B219B">
        <w:t xml:space="preserve"> and </w:t>
      </w:r>
      <w:r w:rsidR="00F3249B">
        <w:t xml:space="preserve">improvement in </w:t>
      </w:r>
      <w:r w:rsidR="00FA10D8" w:rsidRPr="003B219B">
        <w:t xml:space="preserve">personal </w:t>
      </w:r>
      <w:r w:rsidR="00FE6CE1" w:rsidRPr="003B219B">
        <w:t>wellbeing</w:t>
      </w:r>
      <w:r w:rsidR="00EE4946">
        <w:t>.</w:t>
      </w:r>
    </w:p>
    <w:p w14:paraId="38447918" w14:textId="38B09476" w:rsidR="00C16463" w:rsidRPr="00A129DF" w:rsidRDefault="006C09EA">
      <w:pPr>
        <w:pStyle w:val="ListBullet"/>
      </w:pPr>
      <w:r>
        <w:t>a</w:t>
      </w:r>
      <w:r w:rsidR="00F3249B" w:rsidRPr="003B219B">
        <w:t>ppropriate</w:t>
      </w:r>
      <w:r w:rsidR="00FA10D8" w:rsidRPr="003B219B">
        <w:t xml:space="preserve"> care with ongoing options/choice to transfer between residential care </w:t>
      </w:r>
      <w:r w:rsidR="00FA10D8" w:rsidRPr="00A129DF">
        <w:t>facilities</w:t>
      </w:r>
      <w:r w:rsidR="00F3249B" w:rsidRPr="00A129DF">
        <w:t>, if desired</w:t>
      </w:r>
      <w:r w:rsidR="00EE4946">
        <w:t xml:space="preserve"> and where available.</w:t>
      </w:r>
    </w:p>
    <w:p w14:paraId="5F261867" w14:textId="1254D0A7" w:rsidR="00C12AAF" w:rsidRDefault="00CC665F" w:rsidP="00312F89">
      <w:pPr>
        <w:pStyle w:val="ListBullet"/>
      </w:pPr>
      <w:r>
        <w:t xml:space="preserve">promoting timely flow through the health services therefore providing </w:t>
      </w:r>
      <w:r w:rsidR="006C09EA">
        <w:t>e</w:t>
      </w:r>
      <w:r w:rsidR="00C16463" w:rsidRPr="00A129DF">
        <w:t>ffective and efficient use of health resources.</w:t>
      </w:r>
    </w:p>
    <w:p w14:paraId="7D4A53E7" w14:textId="77777777" w:rsidR="00FD199D" w:rsidRDefault="00FD199D" w:rsidP="005873A8">
      <w:pPr>
        <w:jc w:val="right"/>
      </w:pPr>
    </w:p>
    <w:p w14:paraId="538301DB" w14:textId="74B7A08A" w:rsidR="006920F1" w:rsidRPr="008F2592" w:rsidRDefault="005E4C02" w:rsidP="00FA53E2">
      <w:pPr>
        <w:ind w:left="5760" w:firstLine="720"/>
        <w:rPr>
          <w:rStyle w:val="Hyperlink"/>
        </w:rPr>
      </w:pPr>
      <w:hyperlink w:anchor="Contents" w:history="1">
        <w:r w:rsidR="008F3BAE" w:rsidRPr="00590902">
          <w:rPr>
            <w:rStyle w:val="Hyperlink"/>
            <w:rFonts w:cs="Arial"/>
            <w:i/>
            <w:szCs w:val="24"/>
          </w:rPr>
          <w:t>Back to Table of Contents</w:t>
        </w:r>
      </w:hyperlink>
      <w:r w:rsidR="006920F1">
        <w:rPr>
          <w:rStyle w:val="Hyperlink"/>
          <w:rFonts w:cs="Arial"/>
          <w:i/>
          <w:szCs w:val="24"/>
        </w:rPr>
        <w:br w:type="page"/>
      </w:r>
    </w:p>
    <w:p w14:paraId="3DADBFD3" w14:textId="77777777" w:rsidR="004C2805" w:rsidRDefault="004C2805" w:rsidP="004C2805">
      <w:pPr>
        <w:pStyle w:val="ProcedureTemplate"/>
        <w:framePr w:wrap="around" w:hAnchor="page" w:x="1402" w:y="569"/>
      </w:pPr>
    </w:p>
    <w:p w14:paraId="4396BFCD" w14:textId="77777777" w:rsidR="00BA2FBB" w:rsidRPr="008F3BAE" w:rsidRDefault="00BA2FBB" w:rsidP="00FA53E2">
      <w:pPr>
        <w:rPr>
          <w:rFonts w:cs="Arial"/>
          <w:i/>
          <w:szCs w:val="24"/>
        </w:rPr>
      </w:pPr>
    </w:p>
    <w:p w14:paraId="63EB119D" w14:textId="6C3EB97D" w:rsidR="007B6904" w:rsidRPr="00CD1C0E" w:rsidRDefault="007B6904" w:rsidP="007B6904">
      <w:pPr>
        <w:pStyle w:val="ProcedureTemplate"/>
        <w:framePr w:wrap="around"/>
      </w:pPr>
    </w:p>
    <w:tbl>
      <w:tblPr>
        <w:tblpPr w:leftFromText="180" w:rightFromText="180" w:vertAnchor="text" w:horzAnchor="margin" w:tblpX="108" w:tblpY="181"/>
        <w:tblW w:w="9158" w:type="dxa"/>
        <w:tblLook w:val="0000" w:firstRow="0" w:lastRow="0" w:firstColumn="0" w:lastColumn="0" w:noHBand="0" w:noVBand="0"/>
      </w:tblPr>
      <w:tblGrid>
        <w:gridCol w:w="9158"/>
      </w:tblGrid>
      <w:tr w:rsidR="007B6904" w:rsidRPr="00CD1C0E" w14:paraId="0C805384" w14:textId="77777777" w:rsidTr="004213C3">
        <w:trPr>
          <w:cantSplit/>
          <w:trHeight w:val="285"/>
        </w:trPr>
        <w:tc>
          <w:tcPr>
            <w:tcW w:w="9158" w:type="dxa"/>
            <w:shd w:val="clear" w:color="auto" w:fill="CCCCCC"/>
          </w:tcPr>
          <w:p w14:paraId="4C0F92D2" w14:textId="77777777" w:rsidR="007B6904" w:rsidRPr="00CD1C0E" w:rsidRDefault="007B6904" w:rsidP="004213C3">
            <w:pPr>
              <w:pStyle w:val="ProcedureTemplate"/>
              <w:framePr w:hSpace="0" w:wrap="auto" w:vAnchor="margin" w:hAnchor="text" w:xAlign="left" w:yAlign="inline"/>
            </w:pPr>
            <w:bookmarkStart w:id="17" w:name="_Toc389473275"/>
            <w:r>
              <w:t>Scope</w:t>
            </w:r>
            <w:bookmarkEnd w:id="17"/>
          </w:p>
        </w:tc>
      </w:tr>
    </w:tbl>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5C93C8ED" w14:textId="77777777" w:rsidTr="00867463">
        <w:trPr>
          <w:cantSplit/>
          <w:trHeight w:val="285"/>
        </w:trPr>
        <w:tc>
          <w:tcPr>
            <w:tcW w:w="9300" w:type="dxa"/>
            <w:shd w:val="clear" w:color="auto" w:fill="A6A6A6"/>
          </w:tcPr>
          <w:p w14:paraId="429EAE5C" w14:textId="77777777" w:rsidR="007B6904" w:rsidRPr="00CD1C0E" w:rsidRDefault="007B6904" w:rsidP="00867463">
            <w:pPr>
              <w:pStyle w:val="Heading1"/>
            </w:pPr>
            <w:bookmarkStart w:id="18" w:name="_Toc389473276"/>
            <w:bookmarkStart w:id="19" w:name="_Toc453060063"/>
            <w:bookmarkStart w:id="20" w:name="_Toc454363638"/>
            <w:bookmarkStart w:id="21" w:name="_Toc40960364"/>
            <w:bookmarkStart w:id="22" w:name="_Toc172027213"/>
            <w:r>
              <w:t>Alerts</w:t>
            </w:r>
            <w:bookmarkEnd w:id="18"/>
            <w:bookmarkEnd w:id="19"/>
            <w:bookmarkEnd w:id="20"/>
            <w:bookmarkEnd w:id="21"/>
            <w:bookmarkEnd w:id="22"/>
          </w:p>
        </w:tc>
      </w:tr>
    </w:tbl>
    <w:p w14:paraId="2C900D35" w14:textId="77777777" w:rsidR="003B219B" w:rsidRDefault="003B219B" w:rsidP="003B219B">
      <w:pPr>
        <w:rPr>
          <w:rFonts w:cs="Arial"/>
          <w:b/>
          <w:szCs w:val="24"/>
        </w:rPr>
      </w:pPr>
    </w:p>
    <w:p w14:paraId="2D576D51" w14:textId="77777777" w:rsidR="00EF5FDE" w:rsidRDefault="00042FBC" w:rsidP="003B219B">
      <w:pPr>
        <w:rPr>
          <w:rFonts w:cs="Arial"/>
          <w:b/>
          <w:szCs w:val="24"/>
        </w:rPr>
      </w:pPr>
      <w:r w:rsidRPr="00042FBC">
        <w:rPr>
          <w:rFonts w:cs="Arial"/>
          <w:b/>
          <w:szCs w:val="24"/>
        </w:rPr>
        <w:t xml:space="preserve">Fees </w:t>
      </w:r>
    </w:p>
    <w:p w14:paraId="56D37A7F" w14:textId="7BB52C93" w:rsidR="00663C71" w:rsidRDefault="00663C71" w:rsidP="00663C71">
      <w:r w:rsidRPr="004D504A">
        <w:t>The Medical Officer</w:t>
      </w:r>
      <w:r>
        <w:t xml:space="preserve"> (MO)</w:t>
      </w:r>
      <w:r w:rsidR="00A3498D">
        <w:t xml:space="preserve"> or Visiting Medical Officer (VMO)</w:t>
      </w:r>
      <w:r w:rsidRPr="004D504A">
        <w:t xml:space="preserve"> must inform the person</w:t>
      </w:r>
      <w:r w:rsidR="00A3498D">
        <w:t xml:space="preserve"> or</w:t>
      </w:r>
      <w:r w:rsidR="00377497">
        <w:t xml:space="preserve"> </w:t>
      </w:r>
      <w:r w:rsidRPr="004D504A">
        <w:rPr>
          <w:rFonts w:cs="Arial"/>
          <w:szCs w:val="24"/>
        </w:rPr>
        <w:t>substitute decision maker</w:t>
      </w:r>
      <w:r w:rsidRPr="004D504A">
        <w:t xml:space="preserve"> of the decision to change the </w:t>
      </w:r>
      <w:r>
        <w:t>level of care of the person to Maintenance Care (also known as non-acute care – NAC) with accommodation reason Nursing Home Care – NHC (also known as Nursing Home Type Patient – NHTP). The financial implications</w:t>
      </w:r>
      <w:r w:rsidR="00F84978">
        <w:t xml:space="preserve"> are discussed</w:t>
      </w:r>
      <w:r w:rsidR="00B514D3">
        <w:t xml:space="preserve"> when providing </w:t>
      </w:r>
      <w:r w:rsidR="00F84978">
        <w:t>this</w:t>
      </w:r>
      <w:r>
        <w:t xml:space="preserve"> advice and can be informed by the Information Sheet “Nursing Home Type Patient Information” (Attachment 1).</w:t>
      </w:r>
    </w:p>
    <w:p w14:paraId="0A0F37CD" w14:textId="77777777" w:rsidR="00663C71" w:rsidRDefault="00663C71" w:rsidP="00663C71"/>
    <w:p w14:paraId="04DC68E7" w14:textId="77777777" w:rsidR="00663C71" w:rsidRDefault="00663C71" w:rsidP="00663C71">
      <w:r>
        <w:t>If feasible this discussion should be done during a family meeting, or at a family bedside meeting, and is to be documented in the person’s clinical record.</w:t>
      </w:r>
    </w:p>
    <w:p w14:paraId="52FE1304" w14:textId="77777777" w:rsidR="00A3498D" w:rsidRDefault="00A3498D" w:rsidP="003B219B">
      <w:pPr>
        <w:rPr>
          <w:rFonts w:cs="Arial"/>
          <w:b/>
          <w:bCs/>
          <w:szCs w:val="24"/>
        </w:rPr>
      </w:pPr>
    </w:p>
    <w:p w14:paraId="77A7DDAA" w14:textId="0EDD1868" w:rsidR="00AF4932" w:rsidRPr="00BA7674" w:rsidRDefault="00AF4932" w:rsidP="003B219B">
      <w:pPr>
        <w:rPr>
          <w:rFonts w:cs="Arial"/>
          <w:b/>
          <w:bCs/>
          <w:szCs w:val="24"/>
        </w:rPr>
      </w:pPr>
      <w:r w:rsidRPr="00BA7674">
        <w:rPr>
          <w:rFonts w:cs="Arial"/>
          <w:b/>
          <w:bCs/>
          <w:szCs w:val="24"/>
        </w:rPr>
        <w:t>Orders</w:t>
      </w:r>
    </w:p>
    <w:p w14:paraId="64B4EE67" w14:textId="72A4FD12" w:rsidR="003973EC" w:rsidRDefault="00AF4932" w:rsidP="003B219B">
      <w:pPr>
        <w:rPr>
          <w:rFonts w:cs="Arial"/>
          <w:szCs w:val="24"/>
        </w:rPr>
      </w:pPr>
      <w:r w:rsidRPr="008162BD">
        <w:rPr>
          <w:rFonts w:cs="Arial"/>
          <w:szCs w:val="24"/>
        </w:rPr>
        <w:t>Wh</w:t>
      </w:r>
      <w:r w:rsidRPr="00116B26">
        <w:rPr>
          <w:rFonts w:cs="Arial"/>
          <w:szCs w:val="24"/>
        </w:rPr>
        <w:t>ere p</w:t>
      </w:r>
      <w:r w:rsidRPr="00AF5E72">
        <w:rPr>
          <w:rFonts w:cs="Arial"/>
          <w:szCs w:val="24"/>
        </w:rPr>
        <w:t>atients are currently under any orders (</w:t>
      </w:r>
      <w:r w:rsidR="00182CBE" w:rsidRPr="00AF5E72">
        <w:rPr>
          <w:rFonts w:cs="Arial"/>
          <w:szCs w:val="24"/>
        </w:rPr>
        <w:t>e.g.,</w:t>
      </w:r>
      <w:r w:rsidRPr="00AF5E72">
        <w:rPr>
          <w:rFonts w:cs="Arial"/>
          <w:szCs w:val="24"/>
        </w:rPr>
        <w:t xml:space="preserve"> Psychiatric treatment orders, Guardianship and </w:t>
      </w:r>
      <w:r w:rsidR="005A0793" w:rsidRPr="00AF5E72">
        <w:rPr>
          <w:rFonts w:cs="Arial"/>
          <w:szCs w:val="24"/>
        </w:rPr>
        <w:t>M</w:t>
      </w:r>
      <w:r w:rsidRPr="00AF5E72">
        <w:rPr>
          <w:rFonts w:cs="Arial"/>
          <w:szCs w:val="24"/>
        </w:rPr>
        <w:t xml:space="preserve">anagement of Property orders) </w:t>
      </w:r>
      <w:r w:rsidR="00CB7272">
        <w:rPr>
          <w:rFonts w:cs="Arial"/>
          <w:szCs w:val="24"/>
        </w:rPr>
        <w:t xml:space="preserve">these must </w:t>
      </w:r>
      <w:r w:rsidR="00F240C3" w:rsidRPr="00AF5E72">
        <w:rPr>
          <w:rFonts w:cs="Arial"/>
          <w:szCs w:val="24"/>
        </w:rPr>
        <w:t xml:space="preserve">be </w:t>
      </w:r>
      <w:r w:rsidR="00CB7272">
        <w:rPr>
          <w:rFonts w:cs="Arial"/>
          <w:szCs w:val="24"/>
        </w:rPr>
        <w:t>considered.</w:t>
      </w:r>
    </w:p>
    <w:p w14:paraId="350D0F1F" w14:textId="77777777" w:rsidR="00FD199D" w:rsidRDefault="00FD199D" w:rsidP="008F3BAE">
      <w:pPr>
        <w:jc w:val="right"/>
      </w:pPr>
    </w:p>
    <w:p w14:paraId="03436BAB" w14:textId="2781AE6B" w:rsidR="008F3BAE" w:rsidRPr="008F3BAE" w:rsidRDefault="005E4C02" w:rsidP="008F3BAE">
      <w:pPr>
        <w:jc w:val="right"/>
        <w:rPr>
          <w:rFonts w:cs="Arial"/>
          <w:i/>
          <w:szCs w:val="24"/>
        </w:rPr>
      </w:pPr>
      <w:hyperlink w:anchor="Contents" w:history="1">
        <w:r w:rsidR="008F3BAE" w:rsidRPr="00590902">
          <w:rPr>
            <w:rStyle w:val="Hyperlink"/>
            <w:rFonts w:cs="Arial"/>
            <w:i/>
            <w:szCs w:val="24"/>
          </w:rPr>
          <w:t>Back to Table of Contents</w:t>
        </w:r>
      </w:hyperlink>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554412C1" w14:textId="77777777" w:rsidTr="00867463">
        <w:trPr>
          <w:cantSplit/>
          <w:trHeight w:val="285"/>
        </w:trPr>
        <w:tc>
          <w:tcPr>
            <w:tcW w:w="9300" w:type="dxa"/>
            <w:shd w:val="clear" w:color="auto" w:fill="A6A6A6"/>
          </w:tcPr>
          <w:p w14:paraId="4C863FA2" w14:textId="77777777" w:rsidR="007B6904" w:rsidRPr="003D2D06" w:rsidRDefault="007B6904" w:rsidP="00867463">
            <w:pPr>
              <w:pStyle w:val="Heading1"/>
            </w:pPr>
            <w:bookmarkStart w:id="23" w:name="_Toc389473277"/>
            <w:bookmarkStart w:id="24" w:name="_Toc453060064"/>
            <w:bookmarkStart w:id="25" w:name="_Toc454363639"/>
            <w:bookmarkStart w:id="26" w:name="_Toc40960365"/>
            <w:bookmarkStart w:id="27" w:name="_Toc172027214"/>
            <w:r w:rsidRPr="003D2D06">
              <w:t>Scope</w:t>
            </w:r>
            <w:bookmarkEnd w:id="23"/>
            <w:bookmarkEnd w:id="24"/>
            <w:bookmarkEnd w:id="25"/>
            <w:bookmarkEnd w:id="26"/>
            <w:bookmarkEnd w:id="27"/>
          </w:p>
        </w:tc>
      </w:tr>
    </w:tbl>
    <w:p w14:paraId="2F904BFC" w14:textId="77777777" w:rsidR="003B219B" w:rsidRDefault="003B219B" w:rsidP="003B219B">
      <w:pPr>
        <w:rPr>
          <w:rFonts w:cs="Arial"/>
          <w:szCs w:val="24"/>
        </w:rPr>
      </w:pPr>
    </w:p>
    <w:p w14:paraId="4DBFBC2B" w14:textId="66CA00AA" w:rsidR="00FA10D8" w:rsidRDefault="00FA10D8" w:rsidP="003B219B">
      <w:pPr>
        <w:rPr>
          <w:rFonts w:cs="Arial"/>
          <w:szCs w:val="24"/>
        </w:rPr>
      </w:pPr>
      <w:r w:rsidRPr="00FA10D8">
        <w:rPr>
          <w:rFonts w:cs="Arial"/>
          <w:szCs w:val="24"/>
        </w:rPr>
        <w:t xml:space="preserve">This </w:t>
      </w:r>
      <w:r w:rsidR="000B67DC">
        <w:rPr>
          <w:rFonts w:cs="Arial"/>
          <w:szCs w:val="24"/>
        </w:rPr>
        <w:t>p</w:t>
      </w:r>
      <w:r w:rsidR="0097351F">
        <w:rPr>
          <w:rFonts w:cs="Arial"/>
          <w:szCs w:val="24"/>
        </w:rPr>
        <w:t>rocedure</w:t>
      </w:r>
      <w:r w:rsidRPr="00FA10D8">
        <w:rPr>
          <w:rFonts w:cs="Arial"/>
          <w:szCs w:val="24"/>
        </w:rPr>
        <w:t xml:space="preserve"> relates to the management of </w:t>
      </w:r>
      <w:r w:rsidR="00A3498D">
        <w:rPr>
          <w:rFonts w:cs="Arial"/>
          <w:szCs w:val="24"/>
        </w:rPr>
        <w:t xml:space="preserve">older person </w:t>
      </w:r>
      <w:r w:rsidRPr="00FA10D8">
        <w:rPr>
          <w:rFonts w:cs="Arial"/>
          <w:szCs w:val="24"/>
        </w:rPr>
        <w:t>inpatients</w:t>
      </w:r>
      <w:r w:rsidR="00F3249B">
        <w:rPr>
          <w:rFonts w:cs="Arial"/>
          <w:szCs w:val="24"/>
        </w:rPr>
        <w:t>,</w:t>
      </w:r>
      <w:r w:rsidRPr="00FA10D8">
        <w:rPr>
          <w:rFonts w:cs="Arial"/>
          <w:szCs w:val="24"/>
        </w:rPr>
        <w:t xml:space="preserve"> who, after being clinically stabilised:</w:t>
      </w:r>
    </w:p>
    <w:p w14:paraId="4FA28B3F" w14:textId="7A20BC0C" w:rsidR="00FA10D8" w:rsidRPr="00F25625" w:rsidRDefault="00F92551" w:rsidP="00CB7272">
      <w:pPr>
        <w:pStyle w:val="ListBullet"/>
        <w:ind w:left="852"/>
      </w:pPr>
      <w:r>
        <w:t>a</w:t>
      </w:r>
      <w:r w:rsidR="00BF40B2" w:rsidRPr="00F25625">
        <w:t xml:space="preserve">re </w:t>
      </w:r>
      <w:r w:rsidR="00FA10D8" w:rsidRPr="00F25625">
        <w:t>unable to be safely discharged back to their pre-admission environment</w:t>
      </w:r>
      <w:r w:rsidR="00103149">
        <w:t>.</w:t>
      </w:r>
    </w:p>
    <w:p w14:paraId="29C4D09F" w14:textId="19DAAFC1" w:rsidR="00F3249B" w:rsidRPr="00F25625" w:rsidRDefault="00F92551" w:rsidP="00CB7272">
      <w:pPr>
        <w:pStyle w:val="ListBullet"/>
        <w:ind w:left="852"/>
      </w:pPr>
      <w:r>
        <w:t>h</w:t>
      </w:r>
      <w:r w:rsidR="00BF40B2">
        <w:t xml:space="preserve">ave </w:t>
      </w:r>
      <w:r w:rsidR="00F3249B">
        <w:t>been approved</w:t>
      </w:r>
      <w:r w:rsidR="00A27A78">
        <w:t xml:space="preserve"> or waiting for approval</w:t>
      </w:r>
      <w:r w:rsidR="00F3249B">
        <w:t xml:space="preserve"> by the Aged Care Assessment Team </w:t>
      </w:r>
      <w:r w:rsidR="00BF40B2">
        <w:t xml:space="preserve">(ACAT) </w:t>
      </w:r>
      <w:r w:rsidR="00F3249B">
        <w:t xml:space="preserve">as being eligible </w:t>
      </w:r>
      <w:r w:rsidR="00CB7272">
        <w:t xml:space="preserve">for </w:t>
      </w:r>
      <w:r w:rsidR="00F3249B">
        <w:t>residential aged care placement</w:t>
      </w:r>
      <w:r w:rsidR="00BF40B2">
        <w:t>.</w:t>
      </w:r>
    </w:p>
    <w:p w14:paraId="7E842A57" w14:textId="77777777" w:rsidR="00C12AAF" w:rsidRDefault="00C12AAF" w:rsidP="003B219B">
      <w:pPr>
        <w:rPr>
          <w:rFonts w:cs="Arial"/>
          <w:szCs w:val="24"/>
        </w:rPr>
      </w:pPr>
    </w:p>
    <w:p w14:paraId="2F594FDB" w14:textId="24316669" w:rsidR="00297AA0" w:rsidRDefault="003B219B" w:rsidP="003B219B">
      <w:pPr>
        <w:rPr>
          <w:rFonts w:cs="Arial"/>
          <w:szCs w:val="24"/>
        </w:rPr>
      </w:pPr>
      <w:r>
        <w:rPr>
          <w:rFonts w:cs="Arial"/>
          <w:szCs w:val="24"/>
        </w:rPr>
        <w:t>This procedure is</w:t>
      </w:r>
      <w:r w:rsidR="00297AA0">
        <w:rPr>
          <w:rFonts w:cs="Arial"/>
          <w:szCs w:val="24"/>
        </w:rPr>
        <w:t xml:space="preserve"> applicable </w:t>
      </w:r>
      <w:r w:rsidR="00297AA0" w:rsidRPr="00A129DF">
        <w:rPr>
          <w:rFonts w:cs="Arial"/>
          <w:szCs w:val="24"/>
        </w:rPr>
        <w:t xml:space="preserve">to </w:t>
      </w:r>
      <w:r w:rsidR="00F92551">
        <w:rPr>
          <w:rFonts w:cs="Arial"/>
          <w:szCs w:val="24"/>
        </w:rPr>
        <w:t xml:space="preserve">all </w:t>
      </w:r>
      <w:r w:rsidR="00E41D89">
        <w:rPr>
          <w:rFonts w:cs="Arial"/>
          <w:szCs w:val="24"/>
        </w:rPr>
        <w:t xml:space="preserve">staff of </w:t>
      </w:r>
      <w:r w:rsidR="00F92551">
        <w:rPr>
          <w:rFonts w:cs="Arial"/>
          <w:szCs w:val="24"/>
        </w:rPr>
        <w:t>CHS</w:t>
      </w:r>
      <w:r w:rsidR="00B514D3">
        <w:rPr>
          <w:rFonts w:cs="Arial"/>
          <w:szCs w:val="24"/>
        </w:rPr>
        <w:t xml:space="preserve"> Network</w:t>
      </w:r>
      <w:r w:rsidR="00F92551">
        <w:rPr>
          <w:rFonts w:cs="Arial"/>
          <w:szCs w:val="24"/>
        </w:rPr>
        <w:t xml:space="preserve"> </w:t>
      </w:r>
      <w:r w:rsidR="00297AA0" w:rsidRPr="00A129DF">
        <w:rPr>
          <w:rFonts w:cs="Arial"/>
          <w:szCs w:val="24"/>
        </w:rPr>
        <w:t xml:space="preserve">who </w:t>
      </w:r>
      <w:r w:rsidR="00182CBE" w:rsidRPr="00A129DF">
        <w:rPr>
          <w:rFonts w:cs="Arial"/>
          <w:szCs w:val="24"/>
        </w:rPr>
        <w:t>participate in</w:t>
      </w:r>
      <w:r w:rsidR="00297AA0">
        <w:rPr>
          <w:rFonts w:cs="Arial"/>
          <w:szCs w:val="24"/>
        </w:rPr>
        <w:t xml:space="preserve"> the care and discharge of p</w:t>
      </w:r>
      <w:r w:rsidR="00D86C2E">
        <w:rPr>
          <w:rFonts w:cs="Arial"/>
          <w:szCs w:val="24"/>
        </w:rPr>
        <w:t>eople</w:t>
      </w:r>
      <w:r w:rsidR="00BF40B2">
        <w:rPr>
          <w:rFonts w:cs="Arial"/>
          <w:szCs w:val="24"/>
        </w:rPr>
        <w:t xml:space="preserve"> </w:t>
      </w:r>
      <w:r w:rsidR="00297AA0">
        <w:rPr>
          <w:rFonts w:cs="Arial"/>
          <w:szCs w:val="24"/>
        </w:rPr>
        <w:t xml:space="preserve">transferring from hospital to </w:t>
      </w:r>
      <w:r w:rsidR="00CB7272">
        <w:rPr>
          <w:rFonts w:cs="Arial"/>
          <w:szCs w:val="24"/>
        </w:rPr>
        <w:t xml:space="preserve">a </w:t>
      </w:r>
      <w:r w:rsidR="00297AA0">
        <w:rPr>
          <w:rFonts w:cs="Arial"/>
          <w:szCs w:val="24"/>
        </w:rPr>
        <w:t xml:space="preserve">RACF. </w:t>
      </w:r>
    </w:p>
    <w:p w14:paraId="10594EF7" w14:textId="77777777" w:rsidR="003B219B" w:rsidRDefault="003B219B" w:rsidP="003B219B">
      <w:pPr>
        <w:rPr>
          <w:rFonts w:cs="Arial"/>
          <w:szCs w:val="24"/>
        </w:rPr>
      </w:pPr>
    </w:p>
    <w:p w14:paraId="3D9CAA8B" w14:textId="55925E20" w:rsidR="00A3498D" w:rsidRDefault="00B514D3" w:rsidP="003B219B">
      <w:pPr>
        <w:rPr>
          <w:rFonts w:cs="Arial"/>
          <w:szCs w:val="24"/>
        </w:rPr>
      </w:pPr>
      <w:r>
        <w:rPr>
          <w:rFonts w:cs="Arial"/>
          <w:szCs w:val="24"/>
        </w:rPr>
        <w:t xml:space="preserve">The </w:t>
      </w:r>
      <w:r w:rsidR="00A3498D">
        <w:rPr>
          <w:rFonts w:cs="Arial"/>
          <w:szCs w:val="24"/>
        </w:rPr>
        <w:t>CHS</w:t>
      </w:r>
      <w:r>
        <w:rPr>
          <w:rFonts w:cs="Arial"/>
          <w:szCs w:val="24"/>
        </w:rPr>
        <w:t xml:space="preserve"> Network</w:t>
      </w:r>
      <w:r w:rsidR="00A3498D">
        <w:rPr>
          <w:rFonts w:cs="Arial"/>
          <w:szCs w:val="24"/>
        </w:rPr>
        <w:t xml:space="preserve"> includes inpatient facilities at </w:t>
      </w:r>
      <w:r w:rsidR="00B9034E">
        <w:rPr>
          <w:rFonts w:cs="Arial"/>
          <w:szCs w:val="24"/>
        </w:rPr>
        <w:t xml:space="preserve">The </w:t>
      </w:r>
      <w:r w:rsidR="00A3498D">
        <w:rPr>
          <w:rFonts w:cs="Arial"/>
          <w:szCs w:val="24"/>
        </w:rPr>
        <w:t>Canberra Hospital, and University of Canberra Hospital</w:t>
      </w:r>
      <w:r w:rsidR="00B9034E">
        <w:rPr>
          <w:rFonts w:cs="Arial"/>
          <w:szCs w:val="24"/>
        </w:rPr>
        <w:t xml:space="preserve"> (UCH)</w:t>
      </w:r>
      <w:r w:rsidR="00A3498D">
        <w:rPr>
          <w:rFonts w:cs="Arial"/>
          <w:szCs w:val="24"/>
        </w:rPr>
        <w:t>.</w:t>
      </w:r>
    </w:p>
    <w:p w14:paraId="39063144" w14:textId="77777777" w:rsidR="00C1520B" w:rsidRDefault="00C1520B" w:rsidP="003B219B">
      <w:pPr>
        <w:rPr>
          <w:rFonts w:cs="Arial"/>
          <w:szCs w:val="24"/>
        </w:rPr>
      </w:pPr>
    </w:p>
    <w:tbl>
      <w:tblPr>
        <w:tblStyle w:val="TableGrid"/>
        <w:tblW w:w="0" w:type="auto"/>
        <w:tblLook w:val="04A0" w:firstRow="1" w:lastRow="0" w:firstColumn="1" w:lastColumn="0" w:noHBand="0" w:noVBand="1"/>
      </w:tblPr>
      <w:tblGrid>
        <w:gridCol w:w="9060"/>
      </w:tblGrid>
      <w:tr w:rsidR="00C1520B" w14:paraId="1A144648" w14:textId="77777777" w:rsidTr="008E30F3">
        <w:trPr>
          <w:trHeight w:val="531"/>
        </w:trPr>
        <w:tc>
          <w:tcPr>
            <w:tcW w:w="9060" w:type="dxa"/>
          </w:tcPr>
          <w:p w14:paraId="1D387604" w14:textId="1EEA8CE0" w:rsidR="00C1520B" w:rsidRPr="008E30F3" w:rsidRDefault="00C1520B" w:rsidP="003B219B">
            <w:pPr>
              <w:rPr>
                <w:rFonts w:asciiTheme="minorHAnsi" w:hAnsiTheme="minorHAnsi" w:cstheme="minorHAnsi"/>
                <w:b/>
                <w:bCs/>
                <w:szCs w:val="24"/>
              </w:rPr>
            </w:pPr>
            <w:r w:rsidRPr="008E30F3">
              <w:rPr>
                <w:rFonts w:asciiTheme="minorHAnsi" w:hAnsiTheme="minorHAnsi" w:cstheme="minorHAnsi"/>
                <w:b/>
                <w:bCs/>
                <w:szCs w:val="24"/>
              </w:rPr>
              <w:t>Note:</w:t>
            </w:r>
            <w:r>
              <w:rPr>
                <w:rFonts w:asciiTheme="minorHAnsi" w:hAnsiTheme="minorHAnsi" w:cstheme="minorHAnsi"/>
                <w:b/>
                <w:bCs/>
                <w:szCs w:val="24"/>
              </w:rPr>
              <w:t xml:space="preserve"> </w:t>
            </w:r>
            <w:r w:rsidRPr="008E30F3">
              <w:rPr>
                <w:rStyle w:val="ui-provider"/>
                <w:rFonts w:asciiTheme="minorHAnsi" w:hAnsiTheme="minorHAnsi" w:cstheme="minorHAnsi"/>
              </w:rPr>
              <w:t xml:space="preserve">For RACF placement at </w:t>
            </w:r>
            <w:r>
              <w:rPr>
                <w:rStyle w:val="ui-provider"/>
                <w:rFonts w:asciiTheme="minorHAnsi" w:hAnsiTheme="minorHAnsi" w:cstheme="minorHAnsi"/>
              </w:rPr>
              <w:t>North Canberra Hospital (</w:t>
            </w:r>
            <w:r w:rsidRPr="008E30F3">
              <w:rPr>
                <w:rStyle w:val="ui-provider"/>
                <w:rFonts w:asciiTheme="minorHAnsi" w:hAnsiTheme="minorHAnsi" w:cstheme="minorHAnsi"/>
              </w:rPr>
              <w:t>NCH</w:t>
            </w:r>
            <w:r>
              <w:rPr>
                <w:rStyle w:val="ui-provider"/>
                <w:rFonts w:asciiTheme="minorHAnsi" w:hAnsiTheme="minorHAnsi" w:cstheme="minorHAnsi"/>
              </w:rPr>
              <w:t>)</w:t>
            </w:r>
            <w:r w:rsidRPr="008E30F3">
              <w:rPr>
                <w:rStyle w:val="ui-provider"/>
                <w:rFonts w:asciiTheme="minorHAnsi" w:hAnsiTheme="minorHAnsi" w:cstheme="minorHAnsi"/>
              </w:rPr>
              <w:t xml:space="preserve"> please refer to NCH </w:t>
            </w:r>
            <w:r>
              <w:rPr>
                <w:rStyle w:val="ui-provider"/>
                <w:rFonts w:asciiTheme="minorHAnsi" w:hAnsiTheme="minorHAnsi" w:cstheme="minorHAnsi"/>
              </w:rPr>
              <w:t>R</w:t>
            </w:r>
            <w:r w:rsidRPr="008E30F3">
              <w:rPr>
                <w:rStyle w:val="ui-provider"/>
                <w:rFonts w:asciiTheme="minorHAnsi" w:hAnsiTheme="minorHAnsi" w:cstheme="minorHAnsi"/>
              </w:rPr>
              <w:t xml:space="preserve">esidential </w:t>
            </w:r>
            <w:r>
              <w:rPr>
                <w:rStyle w:val="ui-provider"/>
                <w:rFonts w:asciiTheme="minorHAnsi" w:hAnsiTheme="minorHAnsi" w:cstheme="minorHAnsi"/>
              </w:rPr>
              <w:t>A</w:t>
            </w:r>
            <w:r w:rsidRPr="008E30F3">
              <w:rPr>
                <w:rStyle w:val="ui-provider"/>
                <w:rFonts w:asciiTheme="minorHAnsi" w:hAnsiTheme="minorHAnsi" w:cstheme="minorHAnsi"/>
              </w:rPr>
              <w:t xml:space="preserve">ged </w:t>
            </w:r>
            <w:r>
              <w:rPr>
                <w:rStyle w:val="ui-provider"/>
                <w:rFonts w:asciiTheme="minorHAnsi" w:hAnsiTheme="minorHAnsi" w:cstheme="minorHAnsi"/>
              </w:rPr>
              <w:t>C</w:t>
            </w:r>
            <w:r w:rsidRPr="008E30F3">
              <w:rPr>
                <w:rStyle w:val="ui-provider"/>
                <w:rFonts w:asciiTheme="minorHAnsi" w:hAnsiTheme="minorHAnsi" w:cstheme="minorHAnsi"/>
              </w:rPr>
              <w:t xml:space="preserve">are </w:t>
            </w:r>
            <w:r>
              <w:rPr>
                <w:rStyle w:val="ui-provider"/>
                <w:rFonts w:asciiTheme="minorHAnsi" w:hAnsiTheme="minorHAnsi" w:cstheme="minorHAnsi"/>
              </w:rPr>
              <w:t>F</w:t>
            </w:r>
            <w:r w:rsidRPr="008E30F3">
              <w:rPr>
                <w:rStyle w:val="ui-provider"/>
                <w:rFonts w:asciiTheme="minorHAnsi" w:hAnsiTheme="minorHAnsi" w:cstheme="minorHAnsi"/>
              </w:rPr>
              <w:t xml:space="preserve">acility </w:t>
            </w:r>
            <w:r>
              <w:rPr>
                <w:rStyle w:val="ui-provider"/>
                <w:rFonts w:asciiTheme="minorHAnsi" w:hAnsiTheme="minorHAnsi" w:cstheme="minorHAnsi"/>
              </w:rPr>
              <w:t>P</w:t>
            </w:r>
            <w:r w:rsidRPr="008E30F3">
              <w:rPr>
                <w:rStyle w:val="ui-provider"/>
                <w:rFonts w:asciiTheme="minorHAnsi" w:hAnsiTheme="minorHAnsi" w:cstheme="minorHAnsi"/>
              </w:rPr>
              <w:t>lacement procedure.</w:t>
            </w:r>
            <w:r>
              <w:rPr>
                <w:rStyle w:val="ui-provider"/>
              </w:rPr>
              <w:t> </w:t>
            </w:r>
          </w:p>
        </w:tc>
      </w:tr>
    </w:tbl>
    <w:p w14:paraId="3FD6A048" w14:textId="77777777" w:rsidR="00A3498D" w:rsidRDefault="00A3498D" w:rsidP="003B219B">
      <w:pPr>
        <w:rPr>
          <w:rFonts w:cs="Arial"/>
          <w:szCs w:val="24"/>
        </w:rPr>
      </w:pPr>
    </w:p>
    <w:p w14:paraId="06C37CDF" w14:textId="21FAE58C" w:rsidR="00ED05D0" w:rsidRDefault="000D3306" w:rsidP="003B219B">
      <w:pPr>
        <w:rPr>
          <w:rFonts w:cs="Arial"/>
          <w:szCs w:val="24"/>
        </w:rPr>
      </w:pPr>
      <w:r w:rsidRPr="000D3306">
        <w:rPr>
          <w:rFonts w:cs="Arial"/>
          <w:szCs w:val="24"/>
        </w:rPr>
        <w:t>During this process</w:t>
      </w:r>
      <w:r w:rsidR="00F3249B">
        <w:rPr>
          <w:rFonts w:cs="Arial"/>
          <w:szCs w:val="24"/>
        </w:rPr>
        <w:t>,</w:t>
      </w:r>
      <w:r w:rsidRPr="000D3306">
        <w:rPr>
          <w:rFonts w:cs="Arial"/>
          <w:szCs w:val="24"/>
        </w:rPr>
        <w:t xml:space="preserve"> there is a need to consider Aboriginal and Torres Strait Islander older </w:t>
      </w:r>
      <w:r w:rsidR="00740BEB">
        <w:rPr>
          <w:rFonts w:cs="Arial"/>
          <w:szCs w:val="24"/>
        </w:rPr>
        <w:t>persons</w:t>
      </w:r>
      <w:r w:rsidR="00F3249B">
        <w:rPr>
          <w:rFonts w:cs="Arial"/>
          <w:szCs w:val="24"/>
        </w:rPr>
        <w:t>,</w:t>
      </w:r>
      <w:r w:rsidRPr="000D3306">
        <w:rPr>
          <w:rFonts w:cs="Arial"/>
          <w:szCs w:val="24"/>
        </w:rPr>
        <w:t xml:space="preserve"> to ensure appropriate care </w:t>
      </w:r>
      <w:r w:rsidR="000C1147">
        <w:rPr>
          <w:rFonts w:cs="Arial"/>
          <w:szCs w:val="24"/>
        </w:rPr>
        <w:t xml:space="preserve">is provided, </w:t>
      </w:r>
      <w:r w:rsidRPr="000D3306">
        <w:rPr>
          <w:rFonts w:cs="Arial"/>
          <w:szCs w:val="24"/>
        </w:rPr>
        <w:t xml:space="preserve">through </w:t>
      </w:r>
      <w:r w:rsidR="00CB7272">
        <w:rPr>
          <w:rFonts w:cs="Arial"/>
          <w:szCs w:val="24"/>
        </w:rPr>
        <w:t xml:space="preserve">the </w:t>
      </w:r>
      <w:r w:rsidRPr="000D3306">
        <w:rPr>
          <w:rFonts w:cs="Arial"/>
          <w:szCs w:val="24"/>
        </w:rPr>
        <w:t xml:space="preserve">provision of information and access to </w:t>
      </w:r>
      <w:r w:rsidR="00CB7272">
        <w:rPr>
          <w:rFonts w:cs="Arial"/>
          <w:szCs w:val="24"/>
        </w:rPr>
        <w:t xml:space="preserve">relevant </w:t>
      </w:r>
      <w:r w:rsidRPr="000D3306">
        <w:rPr>
          <w:rFonts w:cs="Arial"/>
          <w:szCs w:val="24"/>
        </w:rPr>
        <w:t>services</w:t>
      </w:r>
      <w:r w:rsidR="000025AF">
        <w:rPr>
          <w:rFonts w:cs="Arial"/>
          <w:szCs w:val="24"/>
        </w:rPr>
        <w:t>.</w:t>
      </w:r>
      <w:r w:rsidR="006920F1">
        <w:rPr>
          <w:rFonts w:cs="Arial"/>
          <w:szCs w:val="24"/>
        </w:rPr>
        <w:t xml:space="preserve"> </w:t>
      </w:r>
      <w:r w:rsidR="00377497">
        <w:rPr>
          <w:rFonts w:cs="Arial"/>
          <w:szCs w:val="24"/>
        </w:rPr>
        <w:t xml:space="preserve">A referral </w:t>
      </w:r>
      <w:r w:rsidR="00B9034E">
        <w:rPr>
          <w:rFonts w:cs="Arial"/>
          <w:szCs w:val="24"/>
        </w:rPr>
        <w:t xml:space="preserve">to the Aboriginal and Torres Strait Islander Liaison Service (ALO Service) can be made </w:t>
      </w:r>
      <w:r w:rsidR="00377497">
        <w:rPr>
          <w:rFonts w:cs="Arial"/>
          <w:szCs w:val="24"/>
        </w:rPr>
        <w:t xml:space="preserve">through the Digital Health </w:t>
      </w:r>
      <w:r w:rsidR="007A5FE9">
        <w:rPr>
          <w:rFonts w:cs="Arial"/>
          <w:szCs w:val="24"/>
        </w:rPr>
        <w:t xml:space="preserve">Record </w:t>
      </w:r>
      <w:r w:rsidR="00B9034E">
        <w:rPr>
          <w:rFonts w:cs="Arial"/>
          <w:szCs w:val="24"/>
        </w:rPr>
        <w:t xml:space="preserve">(DHR). </w:t>
      </w:r>
    </w:p>
    <w:p w14:paraId="02F05FC5" w14:textId="77777777" w:rsidR="00FD199D" w:rsidRDefault="00FD199D" w:rsidP="008F2592">
      <w:pPr>
        <w:jc w:val="right"/>
      </w:pPr>
      <w:bookmarkStart w:id="28" w:name="_Hlk37842596"/>
    </w:p>
    <w:p w14:paraId="1E3B9CAD" w14:textId="15C068A4" w:rsidR="00ED5AE4" w:rsidRPr="00FA10D8" w:rsidRDefault="005E4C02" w:rsidP="00C1520B">
      <w:pPr>
        <w:jc w:val="right"/>
        <w:rPr>
          <w:rFonts w:cs="Arial"/>
          <w:szCs w:val="24"/>
        </w:rPr>
      </w:pPr>
      <w:hyperlink w:anchor="Contents" w:history="1">
        <w:r w:rsidR="008F3BAE" w:rsidRPr="00590902">
          <w:rPr>
            <w:rStyle w:val="Hyperlink"/>
            <w:rFonts w:cs="Arial"/>
            <w:i/>
            <w:szCs w:val="24"/>
          </w:rPr>
          <w:t>Back to Table of Contents</w:t>
        </w:r>
      </w:hyperlink>
    </w:p>
    <w:tbl>
      <w:tblPr>
        <w:tblpPr w:leftFromText="180" w:rightFromText="180" w:vertAnchor="text" w:horzAnchor="margin" w:tblpX="-34" w:tblpY="181"/>
        <w:tblW w:w="9300" w:type="dxa"/>
        <w:tblLook w:val="0000" w:firstRow="0" w:lastRow="0" w:firstColumn="0" w:lastColumn="0" w:noHBand="0" w:noVBand="0"/>
      </w:tblPr>
      <w:tblGrid>
        <w:gridCol w:w="9300"/>
      </w:tblGrid>
      <w:tr w:rsidR="00D13576" w:rsidRPr="00CD1C0E" w14:paraId="61771AAD" w14:textId="77777777" w:rsidTr="00D13576">
        <w:trPr>
          <w:cantSplit/>
          <w:trHeight w:val="285"/>
        </w:trPr>
        <w:tc>
          <w:tcPr>
            <w:tcW w:w="9300" w:type="dxa"/>
            <w:shd w:val="clear" w:color="auto" w:fill="A6A6A6"/>
          </w:tcPr>
          <w:p w14:paraId="34DEC6A3" w14:textId="1EB71522" w:rsidR="00D13576" w:rsidRPr="00042FBC" w:rsidRDefault="00D13576" w:rsidP="00D13576">
            <w:pPr>
              <w:pStyle w:val="Heading1"/>
              <w:rPr>
                <w:bCs/>
                <w:szCs w:val="24"/>
              </w:rPr>
            </w:pPr>
            <w:bookmarkStart w:id="29" w:name="_Toc40960366"/>
            <w:bookmarkStart w:id="30" w:name="_Toc172027215"/>
            <w:bookmarkEnd w:id="28"/>
            <w:r w:rsidRPr="00C76688">
              <w:lastRenderedPageBreak/>
              <w:t xml:space="preserve">Section </w:t>
            </w:r>
            <w:r>
              <w:t>1 – Roles and Responsibilities</w:t>
            </w:r>
            <w:bookmarkEnd w:id="29"/>
            <w:bookmarkEnd w:id="30"/>
          </w:p>
        </w:tc>
      </w:tr>
    </w:tbl>
    <w:p w14:paraId="31475948" w14:textId="77777777" w:rsidR="00D13576" w:rsidRPr="00CB7272" w:rsidRDefault="00D13576" w:rsidP="00D13576">
      <w:pPr>
        <w:rPr>
          <w:rFonts w:cs="Arial"/>
          <w:szCs w:val="24"/>
        </w:rPr>
      </w:pPr>
    </w:p>
    <w:p w14:paraId="34965BE6" w14:textId="294BDE4D" w:rsidR="00D13576" w:rsidRDefault="00427797" w:rsidP="00377497">
      <w:pPr>
        <w:pStyle w:val="CommentText"/>
      </w:pPr>
      <w:r w:rsidRPr="00CB7272">
        <w:rPr>
          <w:sz w:val="24"/>
          <w:szCs w:val="24"/>
        </w:rPr>
        <w:t xml:space="preserve">All patients who require </w:t>
      </w:r>
      <w:r w:rsidR="00A3498D">
        <w:rPr>
          <w:sz w:val="24"/>
          <w:szCs w:val="24"/>
        </w:rPr>
        <w:t xml:space="preserve">a </w:t>
      </w:r>
      <w:r w:rsidRPr="00CB7272">
        <w:rPr>
          <w:sz w:val="24"/>
          <w:szCs w:val="24"/>
        </w:rPr>
        <w:t>RACP will be referred to the Residential Aged Care Liaison Nurse (RACLN)</w:t>
      </w:r>
      <w:r w:rsidR="00B9034E">
        <w:rPr>
          <w:sz w:val="24"/>
          <w:szCs w:val="24"/>
        </w:rPr>
        <w:t>.</w:t>
      </w:r>
      <w:r w:rsidR="00A3498D">
        <w:rPr>
          <w:sz w:val="24"/>
          <w:szCs w:val="24"/>
        </w:rPr>
        <w:t xml:space="preserve"> </w:t>
      </w:r>
      <w:bookmarkStart w:id="31" w:name="_Hlk150865446"/>
      <w:r w:rsidRPr="00CB7272">
        <w:rPr>
          <w:sz w:val="24"/>
          <w:szCs w:val="24"/>
        </w:rPr>
        <w:t>A referral on the patient’s clinical records can be made</w:t>
      </w:r>
      <w:r w:rsidR="00A3498D">
        <w:rPr>
          <w:sz w:val="24"/>
          <w:szCs w:val="24"/>
        </w:rPr>
        <w:t xml:space="preserve"> via DHR</w:t>
      </w:r>
      <w:r w:rsidRPr="00CB7272">
        <w:rPr>
          <w:sz w:val="24"/>
          <w:szCs w:val="24"/>
        </w:rPr>
        <w:t xml:space="preserve"> by the </w:t>
      </w:r>
      <w:r w:rsidR="007E766C" w:rsidRPr="00CB7272">
        <w:rPr>
          <w:sz w:val="24"/>
          <w:szCs w:val="24"/>
        </w:rPr>
        <w:t xml:space="preserve">Social </w:t>
      </w:r>
      <w:r w:rsidR="001B3DB1" w:rsidRPr="00CB7272">
        <w:rPr>
          <w:sz w:val="24"/>
          <w:szCs w:val="24"/>
        </w:rPr>
        <w:t>Wor</w:t>
      </w:r>
      <w:r w:rsidR="00CB7272">
        <w:rPr>
          <w:sz w:val="24"/>
          <w:szCs w:val="24"/>
        </w:rPr>
        <w:t>ker</w:t>
      </w:r>
      <w:r w:rsidR="00642194" w:rsidRPr="00CB7272">
        <w:rPr>
          <w:sz w:val="24"/>
          <w:szCs w:val="24"/>
        </w:rPr>
        <w:t xml:space="preserve"> (SW)</w:t>
      </w:r>
      <w:r w:rsidR="001B3DB1" w:rsidRPr="00CB7272">
        <w:rPr>
          <w:sz w:val="24"/>
          <w:szCs w:val="24"/>
        </w:rPr>
        <w:t>, C</w:t>
      </w:r>
      <w:r w:rsidR="00642194" w:rsidRPr="00CB7272">
        <w:rPr>
          <w:sz w:val="24"/>
          <w:szCs w:val="24"/>
        </w:rPr>
        <w:t>linical Nurse Consultant (CNC)</w:t>
      </w:r>
      <w:r w:rsidR="007E766C" w:rsidRPr="00CB7272">
        <w:rPr>
          <w:sz w:val="24"/>
          <w:szCs w:val="24"/>
        </w:rPr>
        <w:t xml:space="preserve"> or T</w:t>
      </w:r>
      <w:r w:rsidR="00642194" w:rsidRPr="00CB7272">
        <w:rPr>
          <w:sz w:val="24"/>
          <w:szCs w:val="24"/>
        </w:rPr>
        <w:t>eam Leader (TL)</w:t>
      </w:r>
      <w:r w:rsidRPr="00CB7272">
        <w:rPr>
          <w:sz w:val="24"/>
          <w:szCs w:val="24"/>
        </w:rPr>
        <w:t xml:space="preserve">. </w:t>
      </w:r>
      <w:bookmarkEnd w:id="31"/>
      <w:r w:rsidR="003973EC" w:rsidRPr="00CB7272">
        <w:rPr>
          <w:sz w:val="24"/>
          <w:szCs w:val="24"/>
        </w:rPr>
        <w:t xml:space="preserve">The </w:t>
      </w:r>
      <w:r w:rsidR="001B3DB1" w:rsidRPr="00CB7272">
        <w:rPr>
          <w:sz w:val="24"/>
          <w:szCs w:val="24"/>
        </w:rPr>
        <w:t>RACLN is</w:t>
      </w:r>
      <w:r w:rsidR="00D13576" w:rsidRPr="00CB7272">
        <w:rPr>
          <w:sz w:val="24"/>
          <w:szCs w:val="24"/>
        </w:rPr>
        <w:t xml:space="preserve"> responsible for</w:t>
      </w:r>
      <w:r w:rsidR="00D13576">
        <w:rPr>
          <w:sz w:val="24"/>
          <w:szCs w:val="24"/>
        </w:rPr>
        <w:t xml:space="preserve"> the initial support </w:t>
      </w:r>
      <w:r w:rsidR="007E766C">
        <w:rPr>
          <w:sz w:val="24"/>
          <w:szCs w:val="24"/>
        </w:rPr>
        <w:t xml:space="preserve">to </w:t>
      </w:r>
      <w:r w:rsidR="00D13576">
        <w:rPr>
          <w:sz w:val="24"/>
          <w:szCs w:val="24"/>
        </w:rPr>
        <w:t>the person/substitute decision maker</w:t>
      </w:r>
      <w:r w:rsidR="007E766C">
        <w:rPr>
          <w:sz w:val="24"/>
          <w:szCs w:val="24"/>
        </w:rPr>
        <w:t xml:space="preserve"> to </w:t>
      </w:r>
      <w:r w:rsidR="001B3DB1">
        <w:rPr>
          <w:sz w:val="24"/>
          <w:szCs w:val="24"/>
        </w:rPr>
        <w:t>help navigate</w:t>
      </w:r>
      <w:r w:rsidR="00D13576">
        <w:rPr>
          <w:sz w:val="24"/>
          <w:szCs w:val="24"/>
        </w:rPr>
        <w:t xml:space="preserve"> the aged care </w:t>
      </w:r>
      <w:r w:rsidR="00642194">
        <w:rPr>
          <w:sz w:val="24"/>
          <w:szCs w:val="24"/>
        </w:rPr>
        <w:t>system and</w:t>
      </w:r>
      <w:r w:rsidR="00D13576">
        <w:rPr>
          <w:sz w:val="24"/>
          <w:szCs w:val="24"/>
        </w:rPr>
        <w:t xml:space="preserve"> </w:t>
      </w:r>
      <w:r w:rsidR="00182CBE">
        <w:rPr>
          <w:sz w:val="24"/>
          <w:szCs w:val="24"/>
        </w:rPr>
        <w:t>consult</w:t>
      </w:r>
      <w:r w:rsidR="00642194">
        <w:rPr>
          <w:sz w:val="24"/>
          <w:szCs w:val="24"/>
        </w:rPr>
        <w:t xml:space="preserve"> with</w:t>
      </w:r>
      <w:r w:rsidR="00D13576">
        <w:rPr>
          <w:sz w:val="24"/>
          <w:szCs w:val="24"/>
        </w:rPr>
        <w:t xml:space="preserve"> residential aged care facilities on </w:t>
      </w:r>
      <w:r w:rsidR="000370C3">
        <w:rPr>
          <w:sz w:val="24"/>
          <w:szCs w:val="24"/>
        </w:rPr>
        <w:t xml:space="preserve">the availability of permanent beds. </w:t>
      </w:r>
    </w:p>
    <w:p w14:paraId="089F14F4" w14:textId="77777777" w:rsidR="00742B10" w:rsidRDefault="00742B10" w:rsidP="00742B10">
      <w:pPr>
        <w:pStyle w:val="ListBullet"/>
        <w:numPr>
          <w:ilvl w:val="0"/>
          <w:numId w:val="0"/>
        </w:numPr>
      </w:pPr>
    </w:p>
    <w:p w14:paraId="045E4D6C" w14:textId="4F87CADC" w:rsidR="00742B10" w:rsidRPr="00742B10" w:rsidRDefault="00742B10" w:rsidP="00377497">
      <w:pPr>
        <w:pStyle w:val="ListBullet"/>
        <w:numPr>
          <w:ilvl w:val="0"/>
          <w:numId w:val="0"/>
        </w:numPr>
        <w:pBdr>
          <w:top w:val="single" w:sz="4" w:space="1" w:color="auto"/>
          <w:left w:val="single" w:sz="4" w:space="4" w:color="auto"/>
          <w:bottom w:val="single" w:sz="4" w:space="1" w:color="auto"/>
          <w:right w:val="single" w:sz="4" w:space="4" w:color="auto"/>
        </w:pBdr>
      </w:pPr>
      <w:r>
        <w:rPr>
          <w:b/>
          <w:bCs/>
        </w:rPr>
        <w:t>Note:</w:t>
      </w:r>
      <w:r w:rsidRPr="00742B10">
        <w:rPr>
          <w:szCs w:val="24"/>
        </w:rPr>
        <w:t xml:space="preserve"> </w:t>
      </w:r>
      <w:r>
        <w:rPr>
          <w:szCs w:val="24"/>
        </w:rPr>
        <w:t>If the patient identifies as Aboriginal and Torres Strait Islander, it is important to include the ALO Service to ensure cultural protocols are followed</w:t>
      </w:r>
      <w:r w:rsidR="00EE6B6F">
        <w:rPr>
          <w:szCs w:val="24"/>
        </w:rPr>
        <w:t xml:space="preserve"> </w:t>
      </w:r>
      <w:r>
        <w:rPr>
          <w:szCs w:val="24"/>
        </w:rPr>
        <w:t>and that the correct decision maker is determined.</w:t>
      </w:r>
    </w:p>
    <w:p w14:paraId="15A5EAC4" w14:textId="77777777" w:rsidR="00742B10" w:rsidRDefault="00742B10" w:rsidP="00D13576"/>
    <w:p w14:paraId="0750603F" w14:textId="2CA35C32" w:rsidR="00D13576" w:rsidRPr="00ED5AE4" w:rsidRDefault="00D13576" w:rsidP="00D13576">
      <w:pPr>
        <w:rPr>
          <w:rFonts w:cs="Arial"/>
          <w:szCs w:val="24"/>
        </w:rPr>
      </w:pPr>
      <w:r w:rsidRPr="008C603D">
        <w:rPr>
          <w:rFonts w:cs="Arial"/>
          <w:szCs w:val="24"/>
        </w:rPr>
        <w:t xml:space="preserve">It </w:t>
      </w:r>
      <w:r w:rsidRPr="00ED5AE4">
        <w:rPr>
          <w:rFonts w:cs="Arial"/>
          <w:szCs w:val="24"/>
        </w:rPr>
        <w:t xml:space="preserve">is the </w:t>
      </w:r>
      <w:r w:rsidRPr="00ED5AE4">
        <w:t xml:space="preserve">responsibility of </w:t>
      </w:r>
      <w:r w:rsidR="00580DB9" w:rsidRPr="00ED5AE4">
        <w:t>MO</w:t>
      </w:r>
      <w:r w:rsidR="00742B10">
        <w:t>/VMO</w:t>
      </w:r>
      <w:r w:rsidRPr="00ED5AE4">
        <w:t xml:space="preserve"> to inform the </w:t>
      </w:r>
      <w:r w:rsidRPr="00ED5AE4">
        <w:rPr>
          <w:rFonts w:cs="Arial"/>
          <w:szCs w:val="24"/>
        </w:rPr>
        <w:t>person</w:t>
      </w:r>
      <w:r w:rsidR="00EE6B6F">
        <w:rPr>
          <w:rFonts w:cs="Arial"/>
          <w:szCs w:val="24"/>
        </w:rPr>
        <w:t>,</w:t>
      </w:r>
      <w:r w:rsidR="00742B10">
        <w:rPr>
          <w:rFonts w:cs="Arial"/>
          <w:szCs w:val="24"/>
        </w:rPr>
        <w:t xml:space="preserve"> </w:t>
      </w:r>
      <w:r w:rsidR="00742B10">
        <w:t xml:space="preserve">or </w:t>
      </w:r>
      <w:r w:rsidRPr="00ED5AE4">
        <w:rPr>
          <w:rFonts w:cs="Arial"/>
          <w:szCs w:val="24"/>
        </w:rPr>
        <w:t xml:space="preserve">substitute decision </w:t>
      </w:r>
      <w:r w:rsidR="00907029" w:rsidRPr="00ED5AE4">
        <w:rPr>
          <w:rFonts w:cs="Arial"/>
          <w:szCs w:val="24"/>
        </w:rPr>
        <w:t xml:space="preserve">maker </w:t>
      </w:r>
      <w:r w:rsidR="00EE6B6F">
        <w:rPr>
          <w:rFonts w:cs="Arial"/>
          <w:szCs w:val="24"/>
        </w:rPr>
        <w:t>(</w:t>
      </w:r>
      <w:r w:rsidR="00907029" w:rsidRPr="00ED5AE4">
        <w:t>at</w:t>
      </w:r>
      <w:r w:rsidRPr="00ED5AE4">
        <w:rPr>
          <w:rFonts w:cs="Arial"/>
          <w:szCs w:val="24"/>
        </w:rPr>
        <w:t xml:space="preserve"> a formal family meeting</w:t>
      </w:r>
      <w:r w:rsidR="000406AC" w:rsidRPr="00ED5AE4">
        <w:rPr>
          <w:rFonts w:cs="Arial"/>
          <w:szCs w:val="24"/>
        </w:rPr>
        <w:t xml:space="preserve"> or consultation</w:t>
      </w:r>
      <w:r w:rsidR="00EE6B6F">
        <w:rPr>
          <w:rFonts w:cs="Arial"/>
          <w:szCs w:val="24"/>
        </w:rPr>
        <w:t>)</w:t>
      </w:r>
      <w:r w:rsidRPr="00ED5AE4">
        <w:rPr>
          <w:rFonts w:cs="Arial"/>
          <w:szCs w:val="24"/>
        </w:rPr>
        <w:t xml:space="preserve"> </w:t>
      </w:r>
      <w:r w:rsidRPr="00ED5AE4">
        <w:t xml:space="preserve">of the decision to change the care type to </w:t>
      </w:r>
      <w:r w:rsidR="000406AC" w:rsidRPr="00ED5AE4">
        <w:t xml:space="preserve">reflect waiting for RACF </w:t>
      </w:r>
      <w:r w:rsidR="00ED5AE4" w:rsidRPr="00ED5AE4">
        <w:t>placement and</w:t>
      </w:r>
      <w:r w:rsidRPr="00ED5AE4">
        <w:t xml:space="preserve"> </w:t>
      </w:r>
      <w:r w:rsidR="00CB7272" w:rsidRPr="00ED5AE4">
        <w:t xml:space="preserve">to advise </w:t>
      </w:r>
      <w:r w:rsidRPr="00ED5AE4">
        <w:t>them of the financial implications</w:t>
      </w:r>
      <w:r w:rsidR="00CB7272" w:rsidRPr="00ED5AE4">
        <w:t>.</w:t>
      </w:r>
      <w:r w:rsidR="00742B10">
        <w:t xml:space="preserve"> SW can assist the family with financial implications.</w:t>
      </w:r>
      <w:r w:rsidR="00CB7272" w:rsidRPr="00ED5AE4">
        <w:t xml:space="preserve"> </w:t>
      </w:r>
      <w:r w:rsidRPr="00ED5AE4">
        <w:rPr>
          <w:rFonts w:cs="Arial"/>
          <w:szCs w:val="24"/>
        </w:rPr>
        <w:t xml:space="preserve">A record of this conversation should include possible incurred financial </w:t>
      </w:r>
      <w:r w:rsidR="00BA7674" w:rsidRPr="00ED5AE4">
        <w:rPr>
          <w:rFonts w:cs="Arial"/>
          <w:szCs w:val="24"/>
        </w:rPr>
        <w:t>implications and</w:t>
      </w:r>
      <w:r w:rsidRPr="00ED5AE4">
        <w:rPr>
          <w:rFonts w:cs="Arial"/>
          <w:szCs w:val="24"/>
        </w:rPr>
        <w:t xml:space="preserve"> should be documented in the individual clinical record. </w:t>
      </w:r>
      <w:r w:rsidR="000406AC" w:rsidRPr="00ED5AE4">
        <w:rPr>
          <w:rFonts w:cs="Arial"/>
          <w:szCs w:val="24"/>
        </w:rPr>
        <w:t>An Information Sheet is available to assist with this discussion (Attachment 1).</w:t>
      </w:r>
    </w:p>
    <w:p w14:paraId="318914A0" w14:textId="77777777" w:rsidR="00D13576" w:rsidRPr="00ED5AE4" w:rsidRDefault="00D13576" w:rsidP="00D13576">
      <w:pPr>
        <w:rPr>
          <w:rFonts w:cs="Arial"/>
          <w:szCs w:val="24"/>
        </w:rPr>
      </w:pPr>
    </w:p>
    <w:p w14:paraId="00AEDDB1" w14:textId="7E485701" w:rsidR="00832179" w:rsidRDefault="00D13576" w:rsidP="00832179">
      <w:pPr>
        <w:rPr>
          <w:rFonts w:cs="Arial"/>
          <w:szCs w:val="24"/>
        </w:rPr>
      </w:pPr>
      <w:r w:rsidRPr="00ED5AE4">
        <w:rPr>
          <w:rFonts w:cs="Arial"/>
          <w:szCs w:val="24"/>
        </w:rPr>
        <w:t>Further clarification if required, can be sought from the</w:t>
      </w:r>
      <w:r w:rsidR="00CB7272" w:rsidRPr="00ED5AE4">
        <w:rPr>
          <w:rFonts w:cs="Arial"/>
          <w:szCs w:val="24"/>
        </w:rPr>
        <w:t xml:space="preserve"> </w:t>
      </w:r>
      <w:r w:rsidRPr="00ED5AE4">
        <w:rPr>
          <w:lang w:val="en-US" w:bidi="en-US"/>
        </w:rPr>
        <w:t xml:space="preserve">Patient </w:t>
      </w:r>
      <w:r w:rsidR="00754B9D" w:rsidRPr="00ED5AE4">
        <w:rPr>
          <w:lang w:val="en-US" w:bidi="en-US"/>
        </w:rPr>
        <w:t xml:space="preserve">Accounts </w:t>
      </w:r>
      <w:r w:rsidR="00ED5AE4" w:rsidRPr="00ED5AE4">
        <w:rPr>
          <w:lang w:val="en-US" w:bidi="en-US"/>
        </w:rPr>
        <w:t>Team via</w:t>
      </w:r>
      <w:r w:rsidR="006920F1" w:rsidRPr="00ED5AE4">
        <w:rPr>
          <w:lang w:val="en-US" w:bidi="en-US"/>
        </w:rPr>
        <w:t xml:space="preserve"> C</w:t>
      </w:r>
      <w:r w:rsidR="00324731" w:rsidRPr="00ED5AE4">
        <w:rPr>
          <w:lang w:val="en-US" w:bidi="en-US"/>
        </w:rPr>
        <w:t>anberra Hospital</w:t>
      </w:r>
      <w:r w:rsidR="006920F1" w:rsidRPr="00ED5AE4">
        <w:rPr>
          <w:lang w:val="en-US" w:bidi="en-US"/>
        </w:rPr>
        <w:t xml:space="preserve"> Switch.</w:t>
      </w:r>
      <w:r w:rsidRPr="00ED5AE4">
        <w:rPr>
          <w:lang w:val="en-US" w:bidi="en-US"/>
        </w:rPr>
        <w:t xml:space="preserve"> </w:t>
      </w:r>
      <w:r w:rsidRPr="00ED5AE4">
        <w:rPr>
          <w:rFonts w:cs="Arial"/>
          <w:szCs w:val="24"/>
        </w:rPr>
        <w:t xml:space="preserve">The role of the </w:t>
      </w:r>
      <w:r w:rsidR="00754B9D" w:rsidRPr="00ED5AE4">
        <w:rPr>
          <w:rFonts w:cs="Arial"/>
          <w:szCs w:val="24"/>
        </w:rPr>
        <w:t xml:space="preserve">Patient Accounts Team </w:t>
      </w:r>
      <w:r w:rsidRPr="00ED5AE4">
        <w:rPr>
          <w:rFonts w:cs="Arial"/>
          <w:szCs w:val="24"/>
        </w:rPr>
        <w:t>is to provide supporting documentation and information to the person</w:t>
      </w:r>
      <w:r w:rsidR="00742B10">
        <w:rPr>
          <w:rFonts w:cs="Arial"/>
          <w:szCs w:val="24"/>
        </w:rPr>
        <w:t xml:space="preserve"> </w:t>
      </w:r>
      <w:r w:rsidR="00377497">
        <w:rPr>
          <w:rFonts w:cs="Arial"/>
          <w:szCs w:val="24"/>
        </w:rPr>
        <w:t>or</w:t>
      </w:r>
      <w:r w:rsidR="00377497" w:rsidRPr="00ED5AE4">
        <w:rPr>
          <w:rFonts w:cs="Arial"/>
          <w:szCs w:val="24"/>
        </w:rPr>
        <w:t xml:space="preserve"> substitute</w:t>
      </w:r>
      <w:r w:rsidRPr="00ED5AE4">
        <w:rPr>
          <w:rFonts w:cs="Arial"/>
          <w:szCs w:val="24"/>
        </w:rPr>
        <w:t xml:space="preserve"> decision maker. This information will include</w:t>
      </w:r>
      <w:r w:rsidRPr="00ED5AE4">
        <w:t xml:space="preserve"> details of any charges that may be incurred following</w:t>
      </w:r>
      <w:r w:rsidR="00832179" w:rsidRPr="00ED5AE4">
        <w:t xml:space="preserve"> a</w:t>
      </w:r>
      <w:r w:rsidRPr="00ED5AE4">
        <w:t xml:space="preserve"> </w:t>
      </w:r>
      <w:r w:rsidR="00754B9D" w:rsidRPr="00ED5AE4">
        <w:t xml:space="preserve">level of care change authorised </w:t>
      </w:r>
      <w:r w:rsidRPr="00ED5AE4">
        <w:t xml:space="preserve">by a </w:t>
      </w:r>
      <w:r w:rsidR="00350D0F" w:rsidRPr="00ED5AE4">
        <w:t>M</w:t>
      </w:r>
      <w:r w:rsidR="00832179" w:rsidRPr="00ED5AE4">
        <w:t>edical Officer</w:t>
      </w:r>
      <w:r w:rsidR="00754B9D" w:rsidRPr="00ED5AE4">
        <w:t xml:space="preserve">. </w:t>
      </w:r>
      <w:r w:rsidRPr="00ED5AE4">
        <w:t xml:space="preserve">This is outlined as patient contributions under the disallowable instrument Health (Fees) Determination under the </w:t>
      </w:r>
      <w:r w:rsidRPr="00ED5AE4">
        <w:rPr>
          <w:i/>
        </w:rPr>
        <w:t>Health Act 1993</w:t>
      </w:r>
      <w:r w:rsidR="00832179" w:rsidRPr="00ED5AE4">
        <w:rPr>
          <w:iCs/>
        </w:rPr>
        <w:t>.</w:t>
      </w:r>
      <w:r w:rsidR="00832179" w:rsidRPr="00ED5AE4">
        <w:rPr>
          <w:rFonts w:cs="Arial"/>
          <w:szCs w:val="24"/>
        </w:rPr>
        <w:t xml:space="preserve"> The Social Worker can assist with financial hardship paperwork and linking into Centrelink if applicable.</w:t>
      </w:r>
      <w:r w:rsidR="00832179">
        <w:rPr>
          <w:rFonts w:cs="Arial"/>
          <w:szCs w:val="24"/>
        </w:rPr>
        <w:t xml:space="preserve"> The Social Worker and RACLN</w:t>
      </w:r>
      <w:r w:rsidR="00742B10">
        <w:rPr>
          <w:rFonts w:cs="Arial"/>
          <w:szCs w:val="24"/>
        </w:rPr>
        <w:t xml:space="preserve"> </w:t>
      </w:r>
      <w:r w:rsidR="00832179">
        <w:rPr>
          <w:rFonts w:cs="Arial"/>
          <w:szCs w:val="24"/>
        </w:rPr>
        <w:t>will work together to assist the person/substitute decision maker with RACF placement.</w:t>
      </w:r>
    </w:p>
    <w:p w14:paraId="72E8F964" w14:textId="4F7B89E5" w:rsidR="00D13576" w:rsidRDefault="00D13576" w:rsidP="00D13576">
      <w:pPr>
        <w:rPr>
          <w:rFonts w:cs="Arial"/>
          <w:szCs w:val="24"/>
        </w:rPr>
      </w:pPr>
    </w:p>
    <w:p w14:paraId="5EB350B3" w14:textId="4CFC3BB9" w:rsidR="00C1520B" w:rsidRDefault="000370C3" w:rsidP="000370C3">
      <w:pPr>
        <w:rPr>
          <w:rFonts w:cs="Arial"/>
          <w:szCs w:val="24"/>
        </w:rPr>
      </w:pPr>
      <w:r w:rsidRPr="00FA10D8">
        <w:rPr>
          <w:rFonts w:cs="Arial"/>
          <w:szCs w:val="24"/>
        </w:rPr>
        <w:t>It is expected that</w:t>
      </w:r>
      <w:r w:rsidR="00832179">
        <w:rPr>
          <w:rFonts w:cs="Arial"/>
          <w:szCs w:val="24"/>
        </w:rPr>
        <w:t xml:space="preserve"> </w:t>
      </w:r>
      <w:r>
        <w:rPr>
          <w:rFonts w:cs="Arial"/>
          <w:szCs w:val="24"/>
        </w:rPr>
        <w:t xml:space="preserve">the </w:t>
      </w:r>
      <w:r w:rsidRPr="00FA10D8">
        <w:rPr>
          <w:rFonts w:cs="Arial"/>
          <w:szCs w:val="24"/>
        </w:rPr>
        <w:t>p</w:t>
      </w:r>
      <w:r>
        <w:rPr>
          <w:rFonts w:cs="Arial"/>
          <w:szCs w:val="24"/>
        </w:rPr>
        <w:t>erson</w:t>
      </w:r>
      <w:r w:rsidR="00742B10">
        <w:rPr>
          <w:rFonts w:cs="Arial"/>
          <w:szCs w:val="24"/>
        </w:rPr>
        <w:t xml:space="preserve"> </w:t>
      </w:r>
      <w:r w:rsidR="00377497">
        <w:rPr>
          <w:rFonts w:cs="Arial"/>
          <w:szCs w:val="24"/>
        </w:rPr>
        <w:t>or substitute</w:t>
      </w:r>
      <w:r>
        <w:rPr>
          <w:rFonts w:cs="Arial"/>
          <w:szCs w:val="24"/>
        </w:rPr>
        <w:t xml:space="preserve"> decision maker </w:t>
      </w:r>
      <w:r w:rsidRPr="00FA10D8">
        <w:rPr>
          <w:rFonts w:cs="Arial"/>
          <w:szCs w:val="24"/>
        </w:rPr>
        <w:t xml:space="preserve">will work in partnership with </w:t>
      </w:r>
      <w:r>
        <w:rPr>
          <w:rFonts w:cs="Arial"/>
          <w:szCs w:val="24"/>
        </w:rPr>
        <w:t xml:space="preserve">all members of the multidisciplinary team, led by the </w:t>
      </w:r>
      <w:r w:rsidR="00742B10">
        <w:rPr>
          <w:rFonts w:cs="Arial"/>
          <w:szCs w:val="24"/>
        </w:rPr>
        <w:t>MO/VMO</w:t>
      </w:r>
      <w:r w:rsidR="00832179">
        <w:rPr>
          <w:rFonts w:cs="Arial"/>
          <w:szCs w:val="24"/>
        </w:rPr>
        <w:t xml:space="preserve"> </w:t>
      </w:r>
      <w:r w:rsidRPr="005F6BD6">
        <w:rPr>
          <w:rFonts w:cs="Arial"/>
          <w:szCs w:val="24"/>
        </w:rPr>
        <w:t xml:space="preserve">with the assistance of </w:t>
      </w:r>
      <w:r w:rsidR="00832179">
        <w:rPr>
          <w:rFonts w:cs="Arial"/>
          <w:szCs w:val="24"/>
        </w:rPr>
        <w:t>the Social Worker</w:t>
      </w:r>
      <w:r w:rsidRPr="005F6BD6">
        <w:rPr>
          <w:rFonts w:cs="Arial"/>
          <w:szCs w:val="24"/>
        </w:rPr>
        <w:t xml:space="preserve"> and the RACLN</w:t>
      </w:r>
      <w:r w:rsidR="00832179">
        <w:rPr>
          <w:rFonts w:cs="Arial"/>
          <w:szCs w:val="24"/>
        </w:rPr>
        <w:t>,</w:t>
      </w:r>
      <w:r>
        <w:rPr>
          <w:rFonts w:cs="Arial"/>
          <w:szCs w:val="24"/>
        </w:rPr>
        <w:t xml:space="preserve"> and where appropriate the ALO</w:t>
      </w:r>
      <w:r w:rsidRPr="005F6BD6">
        <w:rPr>
          <w:rFonts w:cs="Arial"/>
          <w:szCs w:val="24"/>
        </w:rPr>
        <w:t>.</w:t>
      </w:r>
      <w:r>
        <w:rPr>
          <w:rFonts w:cs="Arial"/>
          <w:szCs w:val="24"/>
        </w:rPr>
        <w:t xml:space="preserve"> The substitute decision maker is responsible for acting in the best interest of the person requiring placement in</w:t>
      </w:r>
      <w:r w:rsidR="00832179">
        <w:rPr>
          <w:rFonts w:cs="Arial"/>
          <w:szCs w:val="24"/>
        </w:rPr>
        <w:t xml:space="preserve"> a </w:t>
      </w:r>
      <w:r>
        <w:rPr>
          <w:rFonts w:cs="Arial"/>
          <w:szCs w:val="24"/>
        </w:rPr>
        <w:t>RACF.</w:t>
      </w:r>
      <w:r w:rsidR="008134B4" w:rsidRPr="008134B4">
        <w:t xml:space="preserve"> </w:t>
      </w:r>
      <w:r w:rsidR="008134B4" w:rsidRPr="008134B4">
        <w:rPr>
          <w:rFonts w:cs="Arial"/>
          <w:szCs w:val="24"/>
        </w:rPr>
        <w:t xml:space="preserve">These responsibilities are described in the Enduring Power of Attorney documents and the ACT Public Trustee and Guardian </w:t>
      </w:r>
      <w:r w:rsidR="008134B4" w:rsidRPr="00377497">
        <w:rPr>
          <w:rFonts w:cs="Arial"/>
          <w:i/>
          <w:iCs/>
          <w:szCs w:val="24"/>
        </w:rPr>
        <w:t>Factsheet for Private Guardians</w:t>
      </w:r>
      <w:r w:rsidR="008134B4">
        <w:rPr>
          <w:rFonts w:cs="Arial"/>
          <w:szCs w:val="24"/>
        </w:rPr>
        <w:t>.</w:t>
      </w:r>
    </w:p>
    <w:p w14:paraId="321B2CFA" w14:textId="77777777" w:rsidR="004513D6" w:rsidRDefault="004513D6" w:rsidP="00D13576">
      <w:pPr>
        <w:rPr>
          <w:rFonts w:cs="Arial"/>
          <w:b/>
          <w:szCs w:val="24"/>
        </w:rPr>
      </w:pPr>
    </w:p>
    <w:p w14:paraId="0747352F" w14:textId="0E08AF32" w:rsidR="00D13576" w:rsidRPr="009650C2" w:rsidRDefault="005E4C02" w:rsidP="00907029">
      <w:pPr>
        <w:jc w:val="right"/>
        <w:rPr>
          <w:rFonts w:cs="Arial"/>
          <w:szCs w:val="24"/>
        </w:rPr>
      </w:pPr>
      <w:hyperlink w:anchor="Contents" w:history="1">
        <w:r w:rsidR="00907029" w:rsidRPr="00590902">
          <w:rPr>
            <w:rStyle w:val="Hyperlink"/>
            <w:rFonts w:cs="Arial"/>
            <w:i/>
            <w:szCs w:val="24"/>
          </w:rPr>
          <w:t>Back to Table of Contents</w:t>
        </w:r>
      </w:hyperlink>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5E17DC6F" w14:textId="77777777" w:rsidTr="00867463">
        <w:trPr>
          <w:cantSplit/>
          <w:trHeight w:val="285"/>
        </w:trPr>
        <w:tc>
          <w:tcPr>
            <w:tcW w:w="9300" w:type="dxa"/>
            <w:shd w:val="clear" w:color="auto" w:fill="A6A6A6"/>
          </w:tcPr>
          <w:p w14:paraId="2E9D2818" w14:textId="5D905F34" w:rsidR="007B6904" w:rsidRPr="00042FBC" w:rsidRDefault="007B6904" w:rsidP="00867463">
            <w:pPr>
              <w:pStyle w:val="Heading1"/>
              <w:rPr>
                <w:bCs/>
                <w:szCs w:val="24"/>
              </w:rPr>
            </w:pPr>
            <w:bookmarkStart w:id="32" w:name="_Toc389473278"/>
            <w:bookmarkStart w:id="33" w:name="_Toc453060065"/>
            <w:bookmarkStart w:id="34" w:name="_Toc454363640"/>
            <w:bookmarkStart w:id="35" w:name="_Toc40960367"/>
            <w:bookmarkStart w:id="36" w:name="_Toc172027216"/>
            <w:r w:rsidRPr="00C76688">
              <w:t xml:space="preserve">Section </w:t>
            </w:r>
            <w:r w:rsidR="00D13576">
              <w:t>2</w:t>
            </w:r>
            <w:r w:rsidRPr="00C76688">
              <w:t xml:space="preserve"> </w:t>
            </w:r>
            <w:r w:rsidR="009E36C2" w:rsidRPr="00C76688">
              <w:t>–</w:t>
            </w:r>
            <w:bookmarkEnd w:id="32"/>
            <w:bookmarkEnd w:id="33"/>
            <w:bookmarkEnd w:id="34"/>
            <w:r w:rsidR="006920F1">
              <w:t xml:space="preserve"> </w:t>
            </w:r>
            <w:r w:rsidR="00DD6563">
              <w:t>Process for patients requiring Residential Aged Care Placement</w:t>
            </w:r>
            <w:bookmarkEnd w:id="35"/>
            <w:bookmarkEnd w:id="36"/>
          </w:p>
        </w:tc>
      </w:tr>
    </w:tbl>
    <w:p w14:paraId="3277BA32" w14:textId="77777777" w:rsidR="008134B4" w:rsidRDefault="008134B4" w:rsidP="008134B4">
      <w:pPr>
        <w:rPr>
          <w:rFonts w:cs="Arial"/>
          <w:b/>
          <w:bCs/>
          <w:szCs w:val="24"/>
        </w:rPr>
      </w:pPr>
    </w:p>
    <w:p w14:paraId="7BC2921A" w14:textId="12758679" w:rsidR="00E519D3" w:rsidRDefault="00C36042" w:rsidP="00337DAA">
      <w:pPr>
        <w:rPr>
          <w:rFonts w:cs="Arial"/>
          <w:b/>
          <w:bCs/>
          <w:szCs w:val="24"/>
        </w:rPr>
      </w:pPr>
      <w:r>
        <w:rPr>
          <w:rFonts w:cs="Arial"/>
          <w:b/>
          <w:bCs/>
          <w:szCs w:val="24"/>
        </w:rPr>
        <w:t>Family Meeting</w:t>
      </w:r>
    </w:p>
    <w:p w14:paraId="4E78492B" w14:textId="33F66271" w:rsidR="00C6637E" w:rsidRPr="00A20F85" w:rsidRDefault="00337DAA" w:rsidP="00C6637E">
      <w:pPr>
        <w:autoSpaceDE w:val="0"/>
        <w:autoSpaceDN w:val="0"/>
        <w:adjustRightInd w:val="0"/>
        <w:rPr>
          <w:rFonts w:ascii="Segoe UI" w:eastAsia="Calibri" w:hAnsi="Segoe UI" w:cs="Segoe UI"/>
          <w:sz w:val="21"/>
          <w:szCs w:val="21"/>
          <w:lang w:eastAsia="en-AU"/>
        </w:rPr>
      </w:pPr>
      <w:r>
        <w:rPr>
          <w:rFonts w:cs="Arial"/>
          <w:szCs w:val="24"/>
        </w:rPr>
        <w:t>A family meeting will be conducted o</w:t>
      </w:r>
      <w:r w:rsidR="000F18DA">
        <w:rPr>
          <w:rFonts w:cs="Arial"/>
          <w:szCs w:val="24"/>
        </w:rPr>
        <w:t>nce a p</w:t>
      </w:r>
      <w:r w:rsidR="003A29BE">
        <w:rPr>
          <w:rFonts w:cs="Arial"/>
          <w:szCs w:val="24"/>
        </w:rPr>
        <w:t xml:space="preserve">erson </w:t>
      </w:r>
      <w:r w:rsidR="000F18DA">
        <w:rPr>
          <w:rFonts w:cs="Arial"/>
          <w:szCs w:val="24"/>
        </w:rPr>
        <w:t xml:space="preserve">is clinically </w:t>
      </w:r>
      <w:r w:rsidR="00850FA2">
        <w:rPr>
          <w:rFonts w:cs="Arial"/>
          <w:szCs w:val="24"/>
        </w:rPr>
        <w:t>stable,</w:t>
      </w:r>
      <w:r w:rsidR="000F18DA">
        <w:rPr>
          <w:rFonts w:cs="Arial"/>
          <w:szCs w:val="24"/>
        </w:rPr>
        <w:t xml:space="preserve"> and the treating team has recommended </w:t>
      </w:r>
      <w:r>
        <w:rPr>
          <w:rFonts w:cs="Arial"/>
          <w:szCs w:val="24"/>
        </w:rPr>
        <w:t>that</w:t>
      </w:r>
      <w:r w:rsidR="000F18DA">
        <w:rPr>
          <w:rFonts w:cs="Arial"/>
          <w:szCs w:val="24"/>
        </w:rPr>
        <w:t xml:space="preserve"> the</w:t>
      </w:r>
      <w:r w:rsidR="003A29BE">
        <w:rPr>
          <w:rFonts w:cs="Arial"/>
          <w:szCs w:val="24"/>
        </w:rPr>
        <w:t xml:space="preserve"> </w:t>
      </w:r>
      <w:r>
        <w:rPr>
          <w:rFonts w:cs="Arial"/>
          <w:szCs w:val="24"/>
        </w:rPr>
        <w:t xml:space="preserve">individual will </w:t>
      </w:r>
      <w:r w:rsidR="000F18DA">
        <w:rPr>
          <w:rFonts w:cs="Arial"/>
          <w:szCs w:val="24"/>
        </w:rPr>
        <w:t xml:space="preserve">require </w:t>
      </w:r>
      <w:r w:rsidR="008B1F34">
        <w:rPr>
          <w:rFonts w:cs="Arial"/>
          <w:szCs w:val="24"/>
        </w:rPr>
        <w:t>ongoing</w:t>
      </w:r>
      <w:r w:rsidR="000F18DA">
        <w:rPr>
          <w:rFonts w:cs="Arial"/>
          <w:szCs w:val="24"/>
        </w:rPr>
        <w:t xml:space="preserve"> care</w:t>
      </w:r>
      <w:r>
        <w:rPr>
          <w:rFonts w:cs="Arial"/>
          <w:szCs w:val="24"/>
        </w:rPr>
        <w:t xml:space="preserve"> and is</w:t>
      </w:r>
      <w:r w:rsidR="000F18DA">
        <w:rPr>
          <w:rFonts w:cs="Arial"/>
          <w:szCs w:val="24"/>
        </w:rPr>
        <w:t xml:space="preserve"> </w:t>
      </w:r>
      <w:r w:rsidR="00723442">
        <w:rPr>
          <w:rFonts w:cs="Arial"/>
          <w:szCs w:val="24"/>
        </w:rPr>
        <w:t xml:space="preserve">unlikely to be </w:t>
      </w:r>
      <w:r w:rsidR="00723442" w:rsidRPr="00A129DF">
        <w:rPr>
          <w:rFonts w:cs="Arial"/>
          <w:szCs w:val="24"/>
        </w:rPr>
        <w:t>managed</w:t>
      </w:r>
      <w:r w:rsidR="007345BC" w:rsidRPr="00A129DF">
        <w:rPr>
          <w:rFonts w:cs="Arial"/>
          <w:szCs w:val="24"/>
        </w:rPr>
        <w:t xml:space="preserve"> safely </w:t>
      </w:r>
      <w:r w:rsidR="00723442" w:rsidRPr="00A129DF">
        <w:rPr>
          <w:rFonts w:cs="Arial"/>
          <w:szCs w:val="24"/>
        </w:rPr>
        <w:t>in the community</w:t>
      </w:r>
      <w:r w:rsidRPr="00A129DF">
        <w:rPr>
          <w:rFonts w:cs="Arial"/>
          <w:szCs w:val="24"/>
        </w:rPr>
        <w:t>.</w:t>
      </w:r>
      <w:r w:rsidR="00560535">
        <w:rPr>
          <w:rFonts w:cs="Arial"/>
          <w:szCs w:val="24"/>
        </w:rPr>
        <w:t xml:space="preserve"> The person</w:t>
      </w:r>
      <w:r w:rsidR="00D62224">
        <w:rPr>
          <w:rFonts w:cs="Arial"/>
          <w:szCs w:val="24"/>
        </w:rPr>
        <w:t xml:space="preserve"> should</w:t>
      </w:r>
      <w:r w:rsidR="00560535">
        <w:rPr>
          <w:rFonts w:cs="Arial"/>
          <w:szCs w:val="24"/>
        </w:rPr>
        <w:t xml:space="preserve"> be invited to participate in the family </w:t>
      </w:r>
      <w:r w:rsidR="00560535">
        <w:rPr>
          <w:rFonts w:cs="Arial"/>
          <w:szCs w:val="24"/>
        </w:rPr>
        <w:lastRenderedPageBreak/>
        <w:t xml:space="preserve">meeting, regardless of their </w:t>
      </w:r>
      <w:r w:rsidR="007A5FE9">
        <w:rPr>
          <w:rFonts w:cs="Arial"/>
          <w:szCs w:val="24"/>
        </w:rPr>
        <w:t>decision-making</w:t>
      </w:r>
      <w:r w:rsidR="00560535">
        <w:rPr>
          <w:rFonts w:cs="Arial"/>
          <w:szCs w:val="24"/>
        </w:rPr>
        <w:t xml:space="preserve"> capacity and presence of a substitute decision maker</w:t>
      </w:r>
      <w:r w:rsidR="00D62224">
        <w:rPr>
          <w:rFonts w:cs="Arial"/>
          <w:szCs w:val="24"/>
        </w:rPr>
        <w:t>.</w:t>
      </w:r>
      <w:r w:rsidR="000F18DA" w:rsidRPr="00A129DF">
        <w:rPr>
          <w:rFonts w:cs="Arial"/>
          <w:szCs w:val="24"/>
        </w:rPr>
        <w:t xml:space="preserve"> </w:t>
      </w:r>
      <w:r w:rsidR="00C6637E" w:rsidRPr="001E36F3">
        <w:rPr>
          <w:rFonts w:asciiTheme="minorHAnsi" w:eastAsia="Calibri" w:hAnsiTheme="minorHAnsi" w:cstheme="minorHAnsi"/>
          <w:szCs w:val="24"/>
          <w:lang w:eastAsia="en-AU"/>
        </w:rPr>
        <w:t>If a family meeting is not feasible a consultation between the treating team and family member/EPOA/substitute decision maker should be arranged.</w:t>
      </w:r>
    </w:p>
    <w:p w14:paraId="726BE6E1" w14:textId="779BD733" w:rsidR="00337DAA" w:rsidRPr="00A129DF" w:rsidRDefault="00337DAA" w:rsidP="00337DAA">
      <w:pPr>
        <w:rPr>
          <w:rFonts w:cs="Arial"/>
          <w:szCs w:val="24"/>
        </w:rPr>
      </w:pPr>
    </w:p>
    <w:p w14:paraId="1D9D6700" w14:textId="1902ECF4" w:rsidR="00832179" w:rsidRDefault="00C1520B" w:rsidP="000C4BBC">
      <w:pPr>
        <w:rPr>
          <w:rFonts w:cs="Arial"/>
          <w:szCs w:val="24"/>
        </w:rPr>
      </w:pPr>
      <w:r>
        <w:rPr>
          <w:rFonts w:cs="Arial"/>
          <w:szCs w:val="24"/>
        </w:rPr>
        <w:t>It is essential that</w:t>
      </w:r>
      <w:r w:rsidR="00CE2E2E">
        <w:rPr>
          <w:rFonts w:cs="Arial"/>
          <w:szCs w:val="24"/>
        </w:rPr>
        <w:t xml:space="preserve"> the</w:t>
      </w:r>
      <w:r w:rsidR="00337DAA">
        <w:rPr>
          <w:rFonts w:cs="Arial"/>
          <w:szCs w:val="24"/>
        </w:rPr>
        <w:t xml:space="preserve"> capacity of the person to make decisions (medical, accommodation, or financial) is determined. </w:t>
      </w:r>
      <w:r w:rsidR="00590ECF">
        <w:rPr>
          <w:rFonts w:cs="Arial"/>
          <w:szCs w:val="24"/>
        </w:rPr>
        <w:t xml:space="preserve">If it is determined that the </w:t>
      </w:r>
      <w:r w:rsidR="005E1FFA">
        <w:rPr>
          <w:rFonts w:cs="Arial"/>
          <w:szCs w:val="24"/>
        </w:rPr>
        <w:t>capacity of the person requires a</w:t>
      </w:r>
      <w:r w:rsidR="00337DAA">
        <w:rPr>
          <w:rFonts w:cs="Arial"/>
          <w:szCs w:val="24"/>
        </w:rPr>
        <w:t xml:space="preserve"> substitute decision maker, </w:t>
      </w:r>
      <w:r w:rsidR="005E1FFA">
        <w:rPr>
          <w:rFonts w:cs="Arial"/>
          <w:szCs w:val="24"/>
        </w:rPr>
        <w:t>this</w:t>
      </w:r>
      <w:r w:rsidR="00337DAA">
        <w:rPr>
          <w:rFonts w:cs="Arial"/>
          <w:szCs w:val="24"/>
        </w:rPr>
        <w:t xml:space="preserve"> must </w:t>
      </w:r>
      <w:r w:rsidR="00635BF3">
        <w:rPr>
          <w:rFonts w:cs="Arial"/>
          <w:szCs w:val="24"/>
        </w:rPr>
        <w:t>be arranged,</w:t>
      </w:r>
      <w:r w:rsidR="005E1FFA">
        <w:rPr>
          <w:rFonts w:cs="Arial"/>
          <w:szCs w:val="24"/>
        </w:rPr>
        <w:t xml:space="preserve"> and the substitute decision make</w:t>
      </w:r>
      <w:r w:rsidR="00635BF3">
        <w:rPr>
          <w:rFonts w:cs="Arial"/>
          <w:szCs w:val="24"/>
        </w:rPr>
        <w:t xml:space="preserve">r </w:t>
      </w:r>
      <w:r w:rsidR="005E1FFA">
        <w:rPr>
          <w:rFonts w:cs="Arial"/>
          <w:szCs w:val="24"/>
        </w:rPr>
        <w:t xml:space="preserve">must </w:t>
      </w:r>
      <w:r w:rsidR="00337DAA">
        <w:rPr>
          <w:rFonts w:cs="Arial"/>
          <w:szCs w:val="24"/>
        </w:rPr>
        <w:t xml:space="preserve">be </w:t>
      </w:r>
      <w:r w:rsidR="00C737BE">
        <w:rPr>
          <w:rFonts w:cs="Arial"/>
          <w:szCs w:val="24"/>
        </w:rPr>
        <w:t>involved with</w:t>
      </w:r>
      <w:r w:rsidR="00337DAA">
        <w:rPr>
          <w:rFonts w:cs="Arial"/>
          <w:szCs w:val="24"/>
        </w:rPr>
        <w:t xml:space="preserve"> the family meeting</w:t>
      </w:r>
      <w:r w:rsidR="00C737BE">
        <w:rPr>
          <w:rFonts w:cs="Arial"/>
          <w:szCs w:val="24"/>
        </w:rPr>
        <w:t xml:space="preserve"> (</w:t>
      </w:r>
      <w:r w:rsidR="00182CBE">
        <w:rPr>
          <w:rFonts w:cs="Arial"/>
          <w:szCs w:val="24"/>
        </w:rPr>
        <w:t>i.e.,</w:t>
      </w:r>
      <w:r w:rsidR="00C737BE">
        <w:rPr>
          <w:rFonts w:cs="Arial"/>
          <w:szCs w:val="24"/>
        </w:rPr>
        <w:t xml:space="preserve"> in person or via teleconference)</w:t>
      </w:r>
      <w:r w:rsidR="00337DAA">
        <w:rPr>
          <w:rFonts w:cs="Arial"/>
          <w:szCs w:val="24"/>
        </w:rPr>
        <w:t>.</w:t>
      </w:r>
      <w:r w:rsidR="00337DAA" w:rsidRPr="00971F92">
        <w:rPr>
          <w:rFonts w:cs="Arial"/>
          <w:szCs w:val="24"/>
        </w:rPr>
        <w:t xml:space="preserve"> </w:t>
      </w:r>
      <w:r w:rsidR="00B21ED6">
        <w:rPr>
          <w:rFonts w:cs="Arial"/>
          <w:szCs w:val="24"/>
        </w:rPr>
        <w:t>Medical, Nursing and Allied Health representatives</w:t>
      </w:r>
      <w:r w:rsidR="00DB5BAF">
        <w:rPr>
          <w:rFonts w:cs="Arial"/>
          <w:szCs w:val="24"/>
        </w:rPr>
        <w:t xml:space="preserve"> will also be present.</w:t>
      </w:r>
      <w:r w:rsidR="00832179">
        <w:rPr>
          <w:rFonts w:cs="Arial"/>
          <w:szCs w:val="24"/>
        </w:rPr>
        <w:t xml:space="preserve"> </w:t>
      </w:r>
      <w:r w:rsidR="00832179">
        <w:t>Use of Translating and Interpreting Services (TIS) should be offered if the patient is from a culturally or linguistically diverse background.</w:t>
      </w:r>
    </w:p>
    <w:p w14:paraId="11EC3013" w14:textId="77777777" w:rsidR="000F18DA" w:rsidRDefault="000F18DA" w:rsidP="000F18DA">
      <w:pPr>
        <w:rPr>
          <w:rFonts w:cs="Arial"/>
          <w:szCs w:val="24"/>
        </w:rPr>
      </w:pPr>
    </w:p>
    <w:p w14:paraId="2CFD16AE" w14:textId="4AA305B0" w:rsidR="00B21ED6" w:rsidRDefault="00971F92" w:rsidP="000F18DA">
      <w:pPr>
        <w:rPr>
          <w:rFonts w:cs="Arial"/>
          <w:szCs w:val="24"/>
        </w:rPr>
      </w:pPr>
      <w:r>
        <w:rPr>
          <w:rFonts w:cs="Arial"/>
          <w:szCs w:val="24"/>
        </w:rPr>
        <w:t>At the family</w:t>
      </w:r>
      <w:r w:rsidR="009C1AF8">
        <w:rPr>
          <w:rFonts w:cs="Arial"/>
          <w:szCs w:val="24"/>
        </w:rPr>
        <w:t xml:space="preserve"> meeting</w:t>
      </w:r>
      <w:r w:rsidR="00B21ED6">
        <w:rPr>
          <w:rFonts w:cs="Arial"/>
          <w:szCs w:val="24"/>
        </w:rPr>
        <w:t>,</w:t>
      </w:r>
      <w:r w:rsidR="009C1AF8">
        <w:rPr>
          <w:rFonts w:cs="Arial"/>
          <w:szCs w:val="24"/>
        </w:rPr>
        <w:t xml:space="preserve"> the p</w:t>
      </w:r>
      <w:r w:rsidR="003A29BE">
        <w:rPr>
          <w:rFonts w:cs="Arial"/>
          <w:szCs w:val="24"/>
        </w:rPr>
        <w:t>erson</w:t>
      </w:r>
      <w:r w:rsidR="00DB5BAF">
        <w:rPr>
          <w:rFonts w:cs="Arial"/>
          <w:szCs w:val="24"/>
        </w:rPr>
        <w:t xml:space="preserve"> </w:t>
      </w:r>
      <w:r w:rsidR="009C1AF8">
        <w:rPr>
          <w:rFonts w:cs="Arial"/>
          <w:szCs w:val="24"/>
        </w:rPr>
        <w:t xml:space="preserve">or substitute decision maker </w:t>
      </w:r>
      <w:r w:rsidR="003A3C2C">
        <w:rPr>
          <w:rFonts w:cs="Arial"/>
          <w:szCs w:val="24"/>
        </w:rPr>
        <w:t>will be</w:t>
      </w:r>
      <w:r w:rsidR="009C1AF8">
        <w:rPr>
          <w:rFonts w:cs="Arial"/>
          <w:szCs w:val="24"/>
        </w:rPr>
        <w:t xml:space="preserve"> informed of the </w:t>
      </w:r>
      <w:r w:rsidR="00B21ED6">
        <w:rPr>
          <w:rFonts w:cs="Arial"/>
          <w:szCs w:val="24"/>
        </w:rPr>
        <w:t xml:space="preserve">team’s </w:t>
      </w:r>
      <w:r w:rsidR="00A159D3">
        <w:rPr>
          <w:rFonts w:cs="Arial"/>
          <w:szCs w:val="24"/>
        </w:rPr>
        <w:t xml:space="preserve">assessment </w:t>
      </w:r>
      <w:r w:rsidR="00456BDB">
        <w:rPr>
          <w:rFonts w:cs="Arial"/>
          <w:szCs w:val="24"/>
        </w:rPr>
        <w:t>of the person</w:t>
      </w:r>
      <w:r w:rsidR="00832179">
        <w:rPr>
          <w:rFonts w:cs="Arial"/>
          <w:szCs w:val="24"/>
        </w:rPr>
        <w:t xml:space="preserve">. A </w:t>
      </w:r>
      <w:r w:rsidR="009C1AF8">
        <w:rPr>
          <w:rFonts w:cs="Arial"/>
          <w:szCs w:val="24"/>
        </w:rPr>
        <w:t xml:space="preserve">recommendation </w:t>
      </w:r>
      <w:r w:rsidR="00DE2BFC">
        <w:rPr>
          <w:rFonts w:cs="Arial"/>
          <w:szCs w:val="24"/>
        </w:rPr>
        <w:t xml:space="preserve">will be provided </w:t>
      </w:r>
      <w:r w:rsidR="009C1AF8">
        <w:rPr>
          <w:rFonts w:cs="Arial"/>
          <w:szCs w:val="24"/>
        </w:rPr>
        <w:t xml:space="preserve">that the </w:t>
      </w:r>
      <w:r w:rsidR="00986379">
        <w:rPr>
          <w:rFonts w:cs="Arial"/>
          <w:szCs w:val="24"/>
        </w:rPr>
        <w:t xml:space="preserve">person </w:t>
      </w:r>
      <w:r w:rsidR="009C1AF8" w:rsidRPr="00A129DF">
        <w:rPr>
          <w:rFonts w:cs="Arial"/>
          <w:szCs w:val="24"/>
        </w:rPr>
        <w:t xml:space="preserve">requires </w:t>
      </w:r>
      <w:r w:rsidR="00DB5BAF" w:rsidRPr="00A129DF">
        <w:rPr>
          <w:rFonts w:cs="Arial"/>
          <w:szCs w:val="24"/>
        </w:rPr>
        <w:t xml:space="preserve">ongoing </w:t>
      </w:r>
      <w:r w:rsidR="009C1AF8" w:rsidRPr="00A129DF">
        <w:rPr>
          <w:rFonts w:cs="Arial"/>
          <w:szCs w:val="24"/>
        </w:rPr>
        <w:t>care</w:t>
      </w:r>
      <w:r w:rsidR="003A29BE" w:rsidRPr="00A129DF">
        <w:rPr>
          <w:rFonts w:cs="Arial"/>
          <w:szCs w:val="24"/>
        </w:rPr>
        <w:t xml:space="preserve"> to</w:t>
      </w:r>
      <w:r w:rsidR="00DE2BFC">
        <w:rPr>
          <w:rFonts w:cs="Arial"/>
          <w:szCs w:val="24"/>
        </w:rPr>
        <w:t xml:space="preserve"> </w:t>
      </w:r>
      <w:r w:rsidR="003A29BE" w:rsidRPr="00A129DF">
        <w:rPr>
          <w:rFonts w:cs="Arial"/>
          <w:szCs w:val="24"/>
        </w:rPr>
        <w:t>meet</w:t>
      </w:r>
      <w:r w:rsidR="00A26F78">
        <w:rPr>
          <w:rFonts w:cs="Arial"/>
          <w:szCs w:val="24"/>
        </w:rPr>
        <w:t xml:space="preserve"> the</w:t>
      </w:r>
      <w:r w:rsidR="003A3C2C">
        <w:rPr>
          <w:rFonts w:cs="Arial"/>
          <w:szCs w:val="24"/>
        </w:rPr>
        <w:t>ir</w:t>
      </w:r>
      <w:r w:rsidR="00A26F78">
        <w:rPr>
          <w:rFonts w:cs="Arial"/>
          <w:szCs w:val="24"/>
        </w:rPr>
        <w:t xml:space="preserve"> needs</w:t>
      </w:r>
      <w:r w:rsidR="00DE2BFC">
        <w:rPr>
          <w:rFonts w:cs="Arial"/>
          <w:szCs w:val="24"/>
        </w:rPr>
        <w:t xml:space="preserve">, </w:t>
      </w:r>
      <w:r w:rsidR="00DB5BAF" w:rsidRPr="00A129DF">
        <w:rPr>
          <w:rFonts w:cs="Arial"/>
          <w:szCs w:val="24"/>
        </w:rPr>
        <w:t xml:space="preserve">which </w:t>
      </w:r>
      <w:r w:rsidR="00B21ED6" w:rsidRPr="00A129DF">
        <w:rPr>
          <w:rFonts w:cs="Arial"/>
          <w:szCs w:val="24"/>
        </w:rPr>
        <w:t xml:space="preserve">may not be </w:t>
      </w:r>
      <w:r w:rsidR="00C737BE">
        <w:rPr>
          <w:rFonts w:cs="Arial"/>
          <w:szCs w:val="24"/>
        </w:rPr>
        <w:t>possible</w:t>
      </w:r>
      <w:r w:rsidR="00DE2BFC">
        <w:rPr>
          <w:rFonts w:cs="Arial"/>
          <w:szCs w:val="24"/>
        </w:rPr>
        <w:t xml:space="preserve"> </w:t>
      </w:r>
      <w:r w:rsidR="00B21ED6" w:rsidRPr="00A129DF">
        <w:rPr>
          <w:rFonts w:cs="Arial"/>
          <w:szCs w:val="24"/>
        </w:rPr>
        <w:t xml:space="preserve">in the </w:t>
      </w:r>
      <w:r w:rsidR="00B21ED6" w:rsidRPr="00F80647">
        <w:rPr>
          <w:rFonts w:cs="Arial"/>
          <w:szCs w:val="24"/>
        </w:rPr>
        <w:t>community</w:t>
      </w:r>
      <w:r w:rsidR="00850FA2">
        <w:rPr>
          <w:rFonts w:cs="Arial"/>
          <w:szCs w:val="24"/>
        </w:rPr>
        <w:t>.</w:t>
      </w:r>
      <w:r w:rsidR="00DE2BFC">
        <w:rPr>
          <w:rFonts w:cs="Arial"/>
          <w:szCs w:val="24"/>
        </w:rPr>
        <w:t xml:space="preserve"> A</w:t>
      </w:r>
      <w:r w:rsidR="00850FA2">
        <w:rPr>
          <w:rFonts w:cs="Arial"/>
          <w:szCs w:val="24"/>
        </w:rPr>
        <w:t>ppropriate consideration should be given to</w:t>
      </w:r>
      <w:r w:rsidR="00754D78">
        <w:rPr>
          <w:rFonts w:cs="Arial"/>
          <w:szCs w:val="24"/>
        </w:rPr>
        <w:t xml:space="preserve"> transfer </w:t>
      </w:r>
      <w:r w:rsidR="00DE2BFC">
        <w:rPr>
          <w:rFonts w:cs="Arial"/>
          <w:szCs w:val="24"/>
        </w:rPr>
        <w:t xml:space="preserve">the person </w:t>
      </w:r>
      <w:r w:rsidR="00754D78">
        <w:rPr>
          <w:rFonts w:cs="Arial"/>
          <w:szCs w:val="24"/>
        </w:rPr>
        <w:t>to a respite bed or</w:t>
      </w:r>
      <w:r w:rsidR="00DE2BFC">
        <w:rPr>
          <w:rFonts w:cs="Arial"/>
          <w:szCs w:val="24"/>
        </w:rPr>
        <w:t xml:space="preserve"> </w:t>
      </w:r>
      <w:r w:rsidR="00850FA2">
        <w:rPr>
          <w:rFonts w:cs="Arial"/>
          <w:szCs w:val="24"/>
        </w:rPr>
        <w:t xml:space="preserve">discharge </w:t>
      </w:r>
      <w:r w:rsidR="00DE2BFC">
        <w:rPr>
          <w:rFonts w:cs="Arial"/>
          <w:szCs w:val="24"/>
        </w:rPr>
        <w:t xml:space="preserve">the </w:t>
      </w:r>
      <w:r w:rsidR="00850FA2">
        <w:rPr>
          <w:rFonts w:cs="Arial"/>
          <w:szCs w:val="24"/>
        </w:rPr>
        <w:t>person home with community supports while they wait for</w:t>
      </w:r>
      <w:r w:rsidR="00DE2BFC">
        <w:rPr>
          <w:rFonts w:cs="Arial"/>
          <w:szCs w:val="24"/>
        </w:rPr>
        <w:t xml:space="preserve"> placement. </w:t>
      </w:r>
    </w:p>
    <w:p w14:paraId="4DF7A66C" w14:textId="5900C2E5" w:rsidR="00DE2BFC" w:rsidRDefault="00971F92" w:rsidP="000F18DA">
      <w:pPr>
        <w:rPr>
          <w:rFonts w:cs="Arial"/>
          <w:szCs w:val="24"/>
        </w:rPr>
      </w:pPr>
      <w:r>
        <w:rPr>
          <w:rFonts w:cs="Arial"/>
          <w:szCs w:val="24"/>
        </w:rPr>
        <w:t>The p</w:t>
      </w:r>
      <w:r w:rsidR="003A29BE">
        <w:rPr>
          <w:rFonts w:cs="Arial"/>
          <w:szCs w:val="24"/>
        </w:rPr>
        <w:t>erson</w:t>
      </w:r>
      <w:r w:rsidR="00D62224">
        <w:rPr>
          <w:rFonts w:cs="Arial"/>
          <w:szCs w:val="24"/>
        </w:rPr>
        <w:t xml:space="preserve"> </w:t>
      </w:r>
      <w:r w:rsidR="00CE2E2E">
        <w:rPr>
          <w:rFonts w:cs="Arial"/>
          <w:szCs w:val="24"/>
        </w:rPr>
        <w:t>or substitute</w:t>
      </w:r>
      <w:r>
        <w:rPr>
          <w:rFonts w:cs="Arial"/>
          <w:szCs w:val="24"/>
        </w:rPr>
        <w:t xml:space="preserve"> decision maker</w:t>
      </w:r>
      <w:r w:rsidR="007B79ED">
        <w:rPr>
          <w:rFonts w:cs="Arial"/>
          <w:szCs w:val="24"/>
        </w:rPr>
        <w:t xml:space="preserve"> is required to </w:t>
      </w:r>
      <w:r w:rsidR="00765D85">
        <w:rPr>
          <w:rFonts w:cs="Arial"/>
          <w:szCs w:val="24"/>
        </w:rPr>
        <w:t>decide</w:t>
      </w:r>
      <w:r w:rsidR="007B79ED">
        <w:rPr>
          <w:rFonts w:cs="Arial"/>
          <w:szCs w:val="24"/>
        </w:rPr>
        <w:t xml:space="preserve"> as soon as possible and not more than 48hrs </w:t>
      </w:r>
      <w:r w:rsidRPr="00DA52E7">
        <w:rPr>
          <w:rFonts w:cs="Arial"/>
          <w:szCs w:val="24"/>
        </w:rPr>
        <w:t>on how they wish to pro</w:t>
      </w:r>
      <w:r w:rsidR="00DE2BFC">
        <w:rPr>
          <w:rFonts w:cs="Arial"/>
          <w:szCs w:val="24"/>
        </w:rPr>
        <w:t>ceed</w:t>
      </w:r>
      <w:r w:rsidRPr="00DA52E7">
        <w:rPr>
          <w:rFonts w:cs="Arial"/>
          <w:szCs w:val="24"/>
        </w:rPr>
        <w:t>.</w:t>
      </w:r>
    </w:p>
    <w:p w14:paraId="5F81C5E6" w14:textId="77777777" w:rsidR="00DE2BFC" w:rsidRDefault="00DE2BFC" w:rsidP="000F18DA">
      <w:pPr>
        <w:rPr>
          <w:rFonts w:cs="Arial"/>
          <w:szCs w:val="24"/>
        </w:rPr>
      </w:pPr>
    </w:p>
    <w:p w14:paraId="52B481A8" w14:textId="1717888D" w:rsidR="00A26F78" w:rsidRDefault="00DE2BFC" w:rsidP="000F18DA">
      <w:pPr>
        <w:rPr>
          <w:rFonts w:cs="Arial"/>
          <w:szCs w:val="24"/>
        </w:rPr>
      </w:pPr>
      <w:r>
        <w:rPr>
          <w:rFonts w:cs="Arial"/>
          <w:szCs w:val="24"/>
        </w:rPr>
        <w:t>At the family meeting, the MO</w:t>
      </w:r>
      <w:r w:rsidR="00D62224">
        <w:rPr>
          <w:rFonts w:cs="Arial"/>
          <w:szCs w:val="24"/>
        </w:rPr>
        <w:t>/VMO</w:t>
      </w:r>
      <w:r>
        <w:rPr>
          <w:rFonts w:cs="Arial"/>
          <w:szCs w:val="24"/>
        </w:rPr>
        <w:t xml:space="preserve"> should clearly inform the person</w:t>
      </w:r>
      <w:r w:rsidR="00D62224">
        <w:rPr>
          <w:rFonts w:cs="Arial"/>
          <w:szCs w:val="24"/>
        </w:rPr>
        <w:t xml:space="preserve"> or </w:t>
      </w:r>
      <w:r>
        <w:rPr>
          <w:rFonts w:cs="Arial"/>
          <w:szCs w:val="24"/>
        </w:rPr>
        <w:t xml:space="preserve">substitute decision maker of the change in </w:t>
      </w:r>
      <w:r w:rsidR="00754B9D">
        <w:rPr>
          <w:rFonts w:cs="Arial"/>
          <w:szCs w:val="24"/>
        </w:rPr>
        <w:t>level of care coding to reflect waiting for Nursing Home Care</w:t>
      </w:r>
      <w:r w:rsidR="00D62224">
        <w:rPr>
          <w:rFonts w:cs="Arial"/>
          <w:szCs w:val="24"/>
        </w:rPr>
        <w:t xml:space="preserve"> </w:t>
      </w:r>
      <w:r w:rsidR="00754B9D">
        <w:rPr>
          <w:rFonts w:cs="Arial"/>
          <w:szCs w:val="24"/>
        </w:rPr>
        <w:t xml:space="preserve">and the financial implications of this. </w:t>
      </w:r>
      <w:r>
        <w:rPr>
          <w:rFonts w:cs="Arial"/>
          <w:szCs w:val="24"/>
        </w:rPr>
        <w:t>Outcomes of the family meeting are to be clearly documented in the clinical record.</w:t>
      </w:r>
      <w:r w:rsidR="00754B9D">
        <w:rPr>
          <w:rFonts w:cs="Arial"/>
          <w:szCs w:val="24"/>
        </w:rPr>
        <w:t xml:space="preserve"> The S</w:t>
      </w:r>
      <w:r w:rsidR="007A5FE9">
        <w:rPr>
          <w:rFonts w:cs="Arial"/>
          <w:szCs w:val="24"/>
        </w:rPr>
        <w:t xml:space="preserve">ub and Non-Acute Patient </w:t>
      </w:r>
      <w:r w:rsidR="00CE2E2E">
        <w:rPr>
          <w:rFonts w:cs="Arial"/>
          <w:szCs w:val="24"/>
        </w:rPr>
        <w:t>Team (</w:t>
      </w:r>
      <w:r w:rsidR="007A5FE9">
        <w:rPr>
          <w:rFonts w:cs="Arial"/>
          <w:szCs w:val="24"/>
        </w:rPr>
        <w:t>SNAP)</w:t>
      </w:r>
      <w:r w:rsidR="00754B9D">
        <w:rPr>
          <w:rFonts w:cs="Arial"/>
          <w:szCs w:val="24"/>
        </w:rPr>
        <w:t xml:space="preserve">Team should be notified via secure chat in the </w:t>
      </w:r>
      <w:r w:rsidR="00CE2E2E">
        <w:rPr>
          <w:rFonts w:cs="Arial"/>
          <w:szCs w:val="24"/>
        </w:rPr>
        <w:t>DHR.</w:t>
      </w:r>
    </w:p>
    <w:p w14:paraId="769058D0" w14:textId="77777777" w:rsidR="001B75F8" w:rsidRDefault="001B75F8" w:rsidP="000F18DA">
      <w:pPr>
        <w:rPr>
          <w:rFonts w:cs="Arial"/>
          <w:szCs w:val="24"/>
        </w:rPr>
      </w:pPr>
    </w:p>
    <w:p w14:paraId="195268B9" w14:textId="7CDE483C" w:rsidR="00477CA6" w:rsidRPr="00AF5E72" w:rsidRDefault="00477CA6" w:rsidP="00477CA6">
      <w:pPr>
        <w:rPr>
          <w:b/>
          <w:bCs/>
          <w:szCs w:val="24"/>
        </w:rPr>
      </w:pPr>
      <w:bookmarkStart w:id="37" w:name="_Hlk40106680"/>
      <w:r w:rsidRPr="00AF5E72">
        <w:rPr>
          <w:b/>
          <w:bCs/>
        </w:rPr>
        <w:t xml:space="preserve">Patient/Carer preference to return </w:t>
      </w:r>
      <w:r w:rsidR="00CE2E2E" w:rsidRPr="00AF5E72">
        <w:rPr>
          <w:b/>
          <w:bCs/>
        </w:rPr>
        <w:t>home.</w:t>
      </w:r>
    </w:p>
    <w:p w14:paraId="497C6DB2" w14:textId="2B21E09B" w:rsidR="00477CA6" w:rsidRPr="00AF5E72" w:rsidRDefault="00754D78" w:rsidP="00477CA6">
      <w:r>
        <w:t>A</w:t>
      </w:r>
      <w:r w:rsidRPr="00AF5E72">
        <w:t xml:space="preserve">fter weighing up the advice provided at the </w:t>
      </w:r>
      <w:r>
        <w:t>f</w:t>
      </w:r>
      <w:r w:rsidRPr="00AF5E72">
        <w:t>amily meeting,</w:t>
      </w:r>
      <w:r>
        <w:t xml:space="preserve"> i</w:t>
      </w:r>
      <w:r w:rsidR="00765D85" w:rsidRPr="00AF5E72">
        <w:t>f</w:t>
      </w:r>
      <w:r w:rsidR="00477CA6" w:rsidRPr="00AF5E72">
        <w:t xml:space="preserve"> a person</w:t>
      </w:r>
      <w:r w:rsidR="00D62224">
        <w:t xml:space="preserve"> or </w:t>
      </w:r>
      <w:r w:rsidR="00477CA6" w:rsidRPr="00AF5E72">
        <w:t xml:space="preserve">substitute decision maker opts for discharge home rather than to </w:t>
      </w:r>
      <w:r w:rsidR="00DE2BFC">
        <w:t xml:space="preserve">a </w:t>
      </w:r>
      <w:r w:rsidR="00477CA6" w:rsidRPr="00AF5E72">
        <w:t xml:space="preserve">RACF this will be clearly documented. </w:t>
      </w:r>
      <w:r w:rsidR="00DE2BFC">
        <w:t>At the family meeting, the p</w:t>
      </w:r>
      <w:r w:rsidR="00477CA6" w:rsidRPr="00AF5E72">
        <w:t>erson</w:t>
      </w:r>
      <w:r w:rsidR="00D62224">
        <w:t xml:space="preserve"> or </w:t>
      </w:r>
      <w:r w:rsidR="00477CA6" w:rsidRPr="00AF5E72">
        <w:t xml:space="preserve">substitute decision maker must be reminded of the risks identified and recommendation made by the </w:t>
      </w:r>
      <w:r w:rsidR="007B79ED" w:rsidRPr="00AF5E72">
        <w:t>multi-disciplinary</w:t>
      </w:r>
      <w:r w:rsidR="00477CA6" w:rsidRPr="00AF5E72">
        <w:t xml:space="preserve"> team. The person</w:t>
      </w:r>
      <w:r w:rsidR="00D62224">
        <w:t xml:space="preserve"> or </w:t>
      </w:r>
      <w:r w:rsidR="00477CA6" w:rsidRPr="00AF5E72">
        <w:t xml:space="preserve">substitute decision maker’s acknowledgement must be documented in the person’s clinical record.  </w:t>
      </w:r>
    </w:p>
    <w:p w14:paraId="458913F7" w14:textId="77777777" w:rsidR="00477CA6" w:rsidRPr="00AF5E72" w:rsidRDefault="00477CA6" w:rsidP="00477CA6"/>
    <w:p w14:paraId="36CFBD74" w14:textId="7D539388" w:rsidR="00477CA6" w:rsidRDefault="00477CA6" w:rsidP="00477CA6">
      <w:r w:rsidRPr="00AF5E72">
        <w:t>Information around support services will be provided</w:t>
      </w:r>
      <w:r w:rsidR="00DE2BFC">
        <w:t>,</w:t>
      </w:r>
      <w:r w:rsidRPr="00AF5E72">
        <w:t xml:space="preserve"> and where possib</w:t>
      </w:r>
      <w:r w:rsidR="00DE2BFC">
        <w:t>le,</w:t>
      </w:r>
      <w:r w:rsidRPr="00AF5E72">
        <w:t xml:space="preserve"> appropriate referrals made. All discussions and decisions should be recorded in the person’s clinical record</w:t>
      </w:r>
      <w:r w:rsidR="00DE2BFC">
        <w:t xml:space="preserve">. The person will then </w:t>
      </w:r>
      <w:r w:rsidR="00EC5E71">
        <w:t>be</w:t>
      </w:r>
      <w:r w:rsidR="00DE2BFC">
        <w:t xml:space="preserve"> </w:t>
      </w:r>
      <w:r w:rsidR="00EC5E71">
        <w:t>discharged from CHS.</w:t>
      </w:r>
    </w:p>
    <w:p w14:paraId="60613DD3" w14:textId="77777777" w:rsidR="00E048FD" w:rsidRDefault="00E048FD" w:rsidP="00477CA6">
      <w:pPr>
        <w:rPr>
          <w:sz w:val="18"/>
          <w:szCs w:val="18"/>
        </w:rPr>
      </w:pPr>
    </w:p>
    <w:bookmarkEnd w:id="37"/>
    <w:p w14:paraId="18C808E0" w14:textId="77777777" w:rsidR="00971F92" w:rsidRDefault="00971F92" w:rsidP="000F18DA">
      <w:pPr>
        <w:rPr>
          <w:rFonts w:cs="Arial"/>
          <w:szCs w:val="24"/>
        </w:rPr>
      </w:pPr>
    </w:p>
    <w:p w14:paraId="4D0931A5" w14:textId="0BC7AAF4" w:rsidR="005F76B1" w:rsidRPr="00D45A21" w:rsidRDefault="005F76B1" w:rsidP="000F18DA">
      <w:pPr>
        <w:rPr>
          <w:rFonts w:cs="Arial"/>
          <w:b/>
          <w:bCs/>
          <w:szCs w:val="24"/>
        </w:rPr>
      </w:pPr>
      <w:r w:rsidRPr="00D45A21">
        <w:rPr>
          <w:rFonts w:cs="Arial"/>
          <w:b/>
          <w:bCs/>
          <w:szCs w:val="24"/>
        </w:rPr>
        <w:t xml:space="preserve">Change </w:t>
      </w:r>
      <w:r w:rsidR="0060397F">
        <w:rPr>
          <w:rFonts w:cs="Arial"/>
          <w:b/>
          <w:bCs/>
          <w:szCs w:val="24"/>
        </w:rPr>
        <w:t>of</w:t>
      </w:r>
      <w:r w:rsidR="00754B9D">
        <w:rPr>
          <w:rFonts w:cs="Arial"/>
          <w:b/>
          <w:bCs/>
          <w:szCs w:val="24"/>
        </w:rPr>
        <w:t xml:space="preserve"> Level of Care </w:t>
      </w:r>
    </w:p>
    <w:p w14:paraId="74C27096" w14:textId="2ED734C3" w:rsidR="000F18DA" w:rsidRDefault="000F18DA" w:rsidP="000F18DA">
      <w:pPr>
        <w:rPr>
          <w:rFonts w:cs="Arial"/>
          <w:szCs w:val="24"/>
        </w:rPr>
      </w:pPr>
      <w:r w:rsidRPr="00263107">
        <w:rPr>
          <w:rFonts w:cs="Arial"/>
          <w:szCs w:val="24"/>
        </w:rPr>
        <w:t>For a p</w:t>
      </w:r>
      <w:r w:rsidR="003A29BE">
        <w:rPr>
          <w:rFonts w:cs="Arial"/>
          <w:szCs w:val="24"/>
        </w:rPr>
        <w:t xml:space="preserve">erson </w:t>
      </w:r>
      <w:r w:rsidRPr="00263107">
        <w:rPr>
          <w:rFonts w:cs="Arial"/>
          <w:szCs w:val="24"/>
        </w:rPr>
        <w:t xml:space="preserve">to </w:t>
      </w:r>
      <w:r w:rsidR="0060397F">
        <w:rPr>
          <w:rFonts w:cs="Arial"/>
          <w:szCs w:val="24"/>
        </w:rPr>
        <w:t xml:space="preserve">have </w:t>
      </w:r>
      <w:r w:rsidR="00754B9D">
        <w:rPr>
          <w:rFonts w:cs="Arial"/>
          <w:szCs w:val="24"/>
        </w:rPr>
        <w:t>level of care changed to Maintenance Care</w:t>
      </w:r>
      <w:r w:rsidR="0060397F">
        <w:rPr>
          <w:rFonts w:cs="Arial"/>
          <w:szCs w:val="24"/>
        </w:rPr>
        <w:t xml:space="preserve">, accommodation reason </w:t>
      </w:r>
      <w:r w:rsidR="00ED5AE4">
        <w:rPr>
          <w:rFonts w:cs="Arial"/>
          <w:szCs w:val="24"/>
        </w:rPr>
        <w:t>NHC</w:t>
      </w:r>
      <w:r w:rsidR="00D62224">
        <w:rPr>
          <w:rFonts w:cs="Arial"/>
          <w:szCs w:val="24"/>
        </w:rPr>
        <w:t>/NAC</w:t>
      </w:r>
      <w:r w:rsidR="00ED5AE4">
        <w:rPr>
          <w:rFonts w:cs="Arial"/>
          <w:szCs w:val="24"/>
        </w:rPr>
        <w:t>, all</w:t>
      </w:r>
      <w:r w:rsidR="006F36BE">
        <w:rPr>
          <w:rFonts w:cs="Arial"/>
          <w:szCs w:val="24"/>
        </w:rPr>
        <w:t xml:space="preserve"> the following </w:t>
      </w:r>
      <w:r w:rsidRPr="00263107">
        <w:rPr>
          <w:rFonts w:cs="Arial"/>
          <w:szCs w:val="24"/>
        </w:rPr>
        <w:t xml:space="preserve">questions </w:t>
      </w:r>
      <w:r w:rsidRPr="008E6388">
        <w:rPr>
          <w:rFonts w:cs="Arial"/>
          <w:b/>
          <w:szCs w:val="24"/>
        </w:rPr>
        <w:t xml:space="preserve">require a YES </w:t>
      </w:r>
      <w:r w:rsidRPr="00EA5603">
        <w:rPr>
          <w:rFonts w:cs="Arial"/>
          <w:b/>
          <w:szCs w:val="24"/>
        </w:rPr>
        <w:t>answer</w:t>
      </w:r>
      <w:r w:rsidRPr="00EA5603">
        <w:rPr>
          <w:rFonts w:cs="Arial"/>
          <w:szCs w:val="24"/>
        </w:rPr>
        <w:t xml:space="preserve"> (</w:t>
      </w:r>
      <w:r w:rsidR="005F76B1" w:rsidRPr="00EA5603">
        <w:rPr>
          <w:rFonts w:cs="Arial"/>
          <w:szCs w:val="24"/>
        </w:rPr>
        <w:t xml:space="preserve">see </w:t>
      </w:r>
      <w:r w:rsidR="005F76B1" w:rsidRPr="00907029">
        <w:rPr>
          <w:rFonts w:cs="Arial"/>
          <w:szCs w:val="24"/>
        </w:rPr>
        <w:t xml:space="preserve">Attachment </w:t>
      </w:r>
      <w:r w:rsidR="0060397F">
        <w:rPr>
          <w:rFonts w:cs="Arial"/>
          <w:szCs w:val="24"/>
        </w:rPr>
        <w:t>2</w:t>
      </w:r>
      <w:r w:rsidR="005F76B1">
        <w:rPr>
          <w:rFonts w:cs="Arial"/>
          <w:szCs w:val="24"/>
        </w:rPr>
        <w:t>)</w:t>
      </w:r>
      <w:r w:rsidRPr="00263107">
        <w:rPr>
          <w:rFonts w:cs="Arial"/>
          <w:szCs w:val="24"/>
        </w:rPr>
        <w:t>:</w:t>
      </w:r>
    </w:p>
    <w:p w14:paraId="052778EA" w14:textId="77777777" w:rsidR="000F18DA" w:rsidRPr="009A1602" w:rsidRDefault="000F18DA" w:rsidP="00D45A21">
      <w:pPr>
        <w:pStyle w:val="ListBullet"/>
        <w:numPr>
          <w:ilvl w:val="0"/>
          <w:numId w:val="26"/>
        </w:numPr>
      </w:pPr>
      <w:r w:rsidRPr="009A1602">
        <w:t>Is the p</w:t>
      </w:r>
      <w:r w:rsidR="003A29BE" w:rsidRPr="009A1602">
        <w:t>erson</w:t>
      </w:r>
      <w:r w:rsidR="00DA71F6" w:rsidRPr="009A1602">
        <w:t xml:space="preserve"> </w:t>
      </w:r>
      <w:r w:rsidRPr="009A1602">
        <w:t>clinically stable?</w:t>
      </w:r>
      <w:r w:rsidR="00967765" w:rsidRPr="009A1602">
        <w:t xml:space="preserve"> </w:t>
      </w:r>
    </w:p>
    <w:p w14:paraId="56565A29" w14:textId="77777777" w:rsidR="002A5420" w:rsidRPr="009A1602" w:rsidRDefault="002A5420" w:rsidP="00D45A21">
      <w:pPr>
        <w:pStyle w:val="ListBullet"/>
        <w:numPr>
          <w:ilvl w:val="0"/>
          <w:numId w:val="26"/>
        </w:numPr>
      </w:pPr>
      <w:r w:rsidRPr="009A1602">
        <w:t>Has the treating team recommended ongoing care that is not available in the community?</w:t>
      </w:r>
    </w:p>
    <w:p w14:paraId="49CDB6BA" w14:textId="61C77674" w:rsidR="00151A77" w:rsidRDefault="002A5420" w:rsidP="00D45A21">
      <w:pPr>
        <w:pStyle w:val="ListBullet"/>
        <w:numPr>
          <w:ilvl w:val="0"/>
          <w:numId w:val="26"/>
        </w:numPr>
      </w:pPr>
      <w:r w:rsidRPr="009A1602">
        <w:lastRenderedPageBreak/>
        <w:t>Has the person</w:t>
      </w:r>
      <w:r w:rsidR="00D62224">
        <w:t xml:space="preserve"> or </w:t>
      </w:r>
      <w:r w:rsidRPr="009A1602">
        <w:t xml:space="preserve">substitute decision maker been consulted in a family meeting about the requirement for </w:t>
      </w:r>
      <w:r w:rsidR="00BA7674" w:rsidRPr="009A1602">
        <w:t>24-hour</w:t>
      </w:r>
      <w:r w:rsidRPr="009A1602">
        <w:t xml:space="preserve"> care and RACP</w:t>
      </w:r>
      <w:r w:rsidR="00BA7674">
        <w:t>?</w:t>
      </w:r>
      <w:r w:rsidR="00D62224">
        <w:t xml:space="preserve"> And the risks involved in a discharge to the community?</w:t>
      </w:r>
    </w:p>
    <w:p w14:paraId="561A2D63" w14:textId="0344CD7F" w:rsidR="00D62224" w:rsidRPr="009A1602" w:rsidRDefault="00D62224" w:rsidP="00D45A21">
      <w:pPr>
        <w:pStyle w:val="ListBullet"/>
        <w:numPr>
          <w:ilvl w:val="0"/>
          <w:numId w:val="26"/>
        </w:numPr>
      </w:pPr>
      <w:r>
        <w:t>Does the person have a current ACAT approval for residential aged care (permanent or respite)?</w:t>
      </w:r>
    </w:p>
    <w:p w14:paraId="6C734C3E" w14:textId="235521BB" w:rsidR="0060397F" w:rsidRDefault="0060397F" w:rsidP="0060397F">
      <w:pPr>
        <w:pStyle w:val="ListBullet"/>
        <w:numPr>
          <w:ilvl w:val="0"/>
          <w:numId w:val="26"/>
        </w:numPr>
      </w:pPr>
      <w:r>
        <w:t>Has the person</w:t>
      </w:r>
      <w:r w:rsidR="00D62224">
        <w:t xml:space="preserve"> </w:t>
      </w:r>
      <w:r w:rsidR="00926EFC">
        <w:t>or substitute</w:t>
      </w:r>
      <w:r>
        <w:t xml:space="preserve"> decision maker been informed of potential billing charges when the level of care is changed, and has this conversation been documented in the progress notes? </w:t>
      </w:r>
    </w:p>
    <w:p w14:paraId="7FA88576" w14:textId="2A6DC610" w:rsidR="00BD0F5E" w:rsidRPr="009A1602" w:rsidRDefault="0060397F" w:rsidP="0060397F">
      <w:pPr>
        <w:pStyle w:val="ListBullet"/>
        <w:numPr>
          <w:ilvl w:val="0"/>
          <w:numId w:val="26"/>
        </w:numPr>
      </w:pPr>
      <w:r w:rsidRPr="009A1602">
        <w:t>Is the person still clinically stable and ready for immediate transfer to an appropriate RACF?</w:t>
      </w:r>
      <w:r w:rsidDel="0060397F">
        <w:t xml:space="preserve"> </w:t>
      </w:r>
    </w:p>
    <w:p w14:paraId="0C71AA8C" w14:textId="1145D97B" w:rsidR="00BD0F5E" w:rsidRDefault="00BD0F5E" w:rsidP="00BD0F5E">
      <w:pPr>
        <w:pStyle w:val="ListBullet"/>
        <w:numPr>
          <w:ilvl w:val="0"/>
          <w:numId w:val="0"/>
        </w:numPr>
      </w:pPr>
    </w:p>
    <w:p w14:paraId="2895F576" w14:textId="77777777" w:rsidR="00042FBC" w:rsidRDefault="00042FBC" w:rsidP="007C4133">
      <w:pPr>
        <w:rPr>
          <w:rFonts w:cs="Arial"/>
          <w:b/>
          <w:bCs/>
          <w:szCs w:val="24"/>
        </w:rPr>
      </w:pPr>
      <w:r w:rsidRPr="00490391">
        <w:rPr>
          <w:rFonts w:cs="Arial"/>
          <w:b/>
          <w:bCs/>
          <w:szCs w:val="24"/>
        </w:rPr>
        <w:t xml:space="preserve">Application for </w:t>
      </w:r>
      <w:r w:rsidR="007345BC" w:rsidRPr="00490391">
        <w:rPr>
          <w:rFonts w:cs="Arial"/>
          <w:b/>
          <w:bCs/>
          <w:szCs w:val="24"/>
        </w:rPr>
        <w:t>R</w:t>
      </w:r>
      <w:r w:rsidRPr="00490391">
        <w:rPr>
          <w:rFonts w:cs="Arial"/>
          <w:b/>
          <w:bCs/>
          <w:szCs w:val="24"/>
        </w:rPr>
        <w:t xml:space="preserve">esidential </w:t>
      </w:r>
      <w:r w:rsidR="007345BC" w:rsidRPr="00490391">
        <w:rPr>
          <w:rFonts w:cs="Arial"/>
          <w:b/>
          <w:bCs/>
          <w:szCs w:val="24"/>
        </w:rPr>
        <w:t>A</w:t>
      </w:r>
      <w:r w:rsidRPr="00490391">
        <w:rPr>
          <w:rFonts w:cs="Arial"/>
          <w:b/>
          <w:bCs/>
          <w:szCs w:val="24"/>
        </w:rPr>
        <w:t xml:space="preserve">ged </w:t>
      </w:r>
      <w:r w:rsidR="007345BC" w:rsidRPr="00490391">
        <w:rPr>
          <w:rFonts w:cs="Arial"/>
          <w:b/>
          <w:bCs/>
          <w:szCs w:val="24"/>
        </w:rPr>
        <w:t>C</w:t>
      </w:r>
      <w:r w:rsidRPr="00490391">
        <w:rPr>
          <w:rFonts w:cs="Arial"/>
          <w:b/>
          <w:bCs/>
          <w:szCs w:val="24"/>
        </w:rPr>
        <w:t>are</w:t>
      </w:r>
    </w:p>
    <w:p w14:paraId="5F23A370" w14:textId="77777777" w:rsidR="00413356" w:rsidRDefault="00413356" w:rsidP="007C4133">
      <w:pPr>
        <w:rPr>
          <w:rFonts w:cs="Arial"/>
          <w:b/>
          <w:bCs/>
          <w:szCs w:val="24"/>
        </w:rPr>
      </w:pPr>
    </w:p>
    <w:p w14:paraId="76FA8D6B" w14:textId="6AB519A1" w:rsidR="00D7112D" w:rsidRPr="00060E23" w:rsidRDefault="00F84978" w:rsidP="00D7112D">
      <w:pPr>
        <w:pStyle w:val="CommentText"/>
        <w:rPr>
          <w:rFonts w:cs="Arial"/>
          <w:sz w:val="18"/>
          <w:szCs w:val="18"/>
        </w:rPr>
      </w:pPr>
      <w:r>
        <w:rPr>
          <w:rFonts w:cs="Arial"/>
          <w:sz w:val="24"/>
          <w:szCs w:val="24"/>
        </w:rPr>
        <w:t>A referral is made through the My Aged Care website for an in hospital Aged Care Assessment once the referral</w:t>
      </w:r>
      <w:r w:rsidR="00D7112D">
        <w:rPr>
          <w:rFonts w:cs="Arial"/>
          <w:sz w:val="24"/>
          <w:szCs w:val="24"/>
        </w:rPr>
        <w:t xml:space="preserve"> is made for an ACAT assessment, the </w:t>
      </w:r>
      <w:r w:rsidR="00D7112D" w:rsidRPr="006817BE">
        <w:rPr>
          <w:rFonts w:cs="Arial"/>
          <w:sz w:val="24"/>
          <w:szCs w:val="24"/>
        </w:rPr>
        <w:t>person</w:t>
      </w:r>
      <w:r w:rsidR="00BE06FF">
        <w:rPr>
          <w:rFonts w:cs="Arial"/>
          <w:sz w:val="24"/>
          <w:szCs w:val="24"/>
        </w:rPr>
        <w:t xml:space="preserve"> or substitute decision maker </w:t>
      </w:r>
      <w:r w:rsidR="00042FBC" w:rsidRPr="006817BE">
        <w:rPr>
          <w:rFonts w:cs="Arial"/>
          <w:sz w:val="24"/>
          <w:szCs w:val="24"/>
        </w:rPr>
        <w:t xml:space="preserve">will be </w:t>
      </w:r>
      <w:r w:rsidR="003A3353">
        <w:rPr>
          <w:rFonts w:cs="Arial"/>
          <w:sz w:val="24"/>
          <w:szCs w:val="24"/>
        </w:rPr>
        <w:t>given the ‘Residential Aged Care Placement Pack’ by the</w:t>
      </w:r>
      <w:r w:rsidR="00D45A21">
        <w:rPr>
          <w:rFonts w:cs="Arial"/>
          <w:sz w:val="24"/>
          <w:szCs w:val="24"/>
        </w:rPr>
        <w:t xml:space="preserve"> </w:t>
      </w:r>
      <w:r w:rsidR="00537007">
        <w:rPr>
          <w:rFonts w:cs="Arial"/>
          <w:sz w:val="24"/>
          <w:szCs w:val="24"/>
        </w:rPr>
        <w:t xml:space="preserve">unit </w:t>
      </w:r>
      <w:r w:rsidR="00322E48">
        <w:rPr>
          <w:rFonts w:cs="Arial"/>
          <w:sz w:val="24"/>
          <w:szCs w:val="24"/>
        </w:rPr>
        <w:t>Social Worker</w:t>
      </w:r>
      <w:r w:rsidR="00C95F7A" w:rsidRPr="008B1F34">
        <w:rPr>
          <w:rFonts w:cs="Arial"/>
          <w:sz w:val="24"/>
          <w:szCs w:val="24"/>
        </w:rPr>
        <w:t xml:space="preserve">. </w:t>
      </w:r>
      <w:r w:rsidR="00D7112D">
        <w:rPr>
          <w:rFonts w:cs="Arial"/>
          <w:sz w:val="24"/>
          <w:szCs w:val="24"/>
        </w:rPr>
        <w:t xml:space="preserve">The </w:t>
      </w:r>
      <w:r w:rsidR="00322E48">
        <w:rPr>
          <w:rFonts w:cs="Arial"/>
          <w:sz w:val="24"/>
          <w:szCs w:val="24"/>
        </w:rPr>
        <w:t xml:space="preserve">Social </w:t>
      </w:r>
      <w:r w:rsidR="00503F58">
        <w:rPr>
          <w:rFonts w:cs="Arial"/>
          <w:sz w:val="24"/>
          <w:szCs w:val="24"/>
        </w:rPr>
        <w:t>W</w:t>
      </w:r>
      <w:r w:rsidR="00322E48">
        <w:rPr>
          <w:rFonts w:cs="Arial"/>
          <w:sz w:val="24"/>
          <w:szCs w:val="24"/>
        </w:rPr>
        <w:t>orker</w:t>
      </w:r>
      <w:r w:rsidR="00D7112D" w:rsidRPr="00490391">
        <w:rPr>
          <w:rFonts w:cs="Arial"/>
          <w:sz w:val="24"/>
          <w:szCs w:val="24"/>
        </w:rPr>
        <w:t xml:space="preserve"> will make </w:t>
      </w:r>
      <w:r w:rsidR="00D7112D">
        <w:rPr>
          <w:rFonts w:cs="Arial"/>
          <w:sz w:val="24"/>
          <w:szCs w:val="24"/>
        </w:rPr>
        <w:t>a referral via the</w:t>
      </w:r>
      <w:r w:rsidR="00D7112D" w:rsidRPr="00CA5FBA">
        <w:rPr>
          <w:rFonts w:cs="Arial"/>
          <w:sz w:val="24"/>
          <w:szCs w:val="24"/>
        </w:rPr>
        <w:t xml:space="preserve"> </w:t>
      </w:r>
      <w:r w:rsidR="00D7112D" w:rsidRPr="00907029">
        <w:rPr>
          <w:rFonts w:cs="Arial"/>
          <w:sz w:val="24"/>
          <w:szCs w:val="24"/>
        </w:rPr>
        <w:t>person’s clinical record</w:t>
      </w:r>
      <w:r w:rsidR="00D7112D">
        <w:rPr>
          <w:rFonts w:cs="Arial"/>
          <w:sz w:val="24"/>
          <w:szCs w:val="24"/>
        </w:rPr>
        <w:t xml:space="preserve"> to the RACLN. The referral and</w:t>
      </w:r>
      <w:r w:rsidR="00322E48">
        <w:rPr>
          <w:rFonts w:cs="Arial"/>
          <w:sz w:val="24"/>
          <w:szCs w:val="24"/>
        </w:rPr>
        <w:t xml:space="preserve"> </w:t>
      </w:r>
      <w:r w:rsidR="00D7112D">
        <w:rPr>
          <w:rFonts w:cs="Arial"/>
          <w:sz w:val="24"/>
          <w:szCs w:val="24"/>
        </w:rPr>
        <w:t>consent provided</w:t>
      </w:r>
      <w:r w:rsidR="00322E48">
        <w:rPr>
          <w:rFonts w:cs="Arial"/>
          <w:sz w:val="24"/>
          <w:szCs w:val="24"/>
        </w:rPr>
        <w:t xml:space="preserve"> by the person or substitute decision maker </w:t>
      </w:r>
      <w:r w:rsidR="00D7112D">
        <w:rPr>
          <w:rFonts w:cs="Arial"/>
          <w:sz w:val="24"/>
          <w:szCs w:val="24"/>
        </w:rPr>
        <w:t xml:space="preserve">will be documented in the clinical notes. The referral will include the reason for RACP </w:t>
      </w:r>
      <w:r w:rsidR="00322E48">
        <w:rPr>
          <w:rFonts w:cs="Arial"/>
          <w:sz w:val="24"/>
          <w:szCs w:val="24"/>
        </w:rPr>
        <w:t>(</w:t>
      </w:r>
      <w:r w:rsidR="00D7112D">
        <w:rPr>
          <w:rFonts w:cs="Arial"/>
          <w:sz w:val="24"/>
          <w:szCs w:val="24"/>
        </w:rPr>
        <w:t>i.e.</w:t>
      </w:r>
      <w:r w:rsidR="007E6758">
        <w:rPr>
          <w:rFonts w:cs="Arial"/>
          <w:sz w:val="24"/>
          <w:szCs w:val="24"/>
        </w:rPr>
        <w:t>,</w:t>
      </w:r>
      <w:r w:rsidR="00D7112D">
        <w:rPr>
          <w:rFonts w:cs="Arial"/>
          <w:sz w:val="24"/>
          <w:szCs w:val="24"/>
        </w:rPr>
        <w:t xml:space="preserve"> functional decline, cognitive </w:t>
      </w:r>
      <w:r w:rsidR="007E6758">
        <w:rPr>
          <w:rFonts w:cs="Arial"/>
          <w:sz w:val="24"/>
          <w:szCs w:val="24"/>
        </w:rPr>
        <w:t>impairment,</w:t>
      </w:r>
      <w:r w:rsidR="00D7112D">
        <w:rPr>
          <w:rFonts w:cs="Arial"/>
          <w:sz w:val="24"/>
          <w:szCs w:val="24"/>
        </w:rPr>
        <w:t xml:space="preserve"> or other relevant information</w:t>
      </w:r>
      <w:r w:rsidR="00322E48">
        <w:rPr>
          <w:rFonts w:cs="Arial"/>
          <w:sz w:val="24"/>
          <w:szCs w:val="24"/>
        </w:rPr>
        <w:t>)</w:t>
      </w:r>
      <w:r w:rsidR="00D7112D">
        <w:rPr>
          <w:rFonts w:cs="Arial"/>
          <w:sz w:val="24"/>
          <w:szCs w:val="24"/>
        </w:rPr>
        <w:t>.</w:t>
      </w:r>
    </w:p>
    <w:p w14:paraId="56E0920B" w14:textId="77777777" w:rsidR="008B1F34" w:rsidRPr="008B1F34" w:rsidRDefault="008B1F34" w:rsidP="004C63A6">
      <w:pPr>
        <w:pStyle w:val="CommentText"/>
        <w:rPr>
          <w:rFonts w:cs="Arial"/>
          <w:sz w:val="18"/>
          <w:szCs w:val="18"/>
        </w:rPr>
      </w:pPr>
    </w:p>
    <w:p w14:paraId="004F9D65" w14:textId="7A7E9222" w:rsidR="007345BC" w:rsidRDefault="00C95F7A" w:rsidP="001808D5">
      <w:pPr>
        <w:pStyle w:val="CommentText"/>
        <w:rPr>
          <w:rFonts w:cs="Arial"/>
          <w:sz w:val="24"/>
          <w:szCs w:val="24"/>
        </w:rPr>
      </w:pPr>
      <w:r>
        <w:rPr>
          <w:rFonts w:cs="Arial"/>
          <w:sz w:val="24"/>
          <w:szCs w:val="24"/>
        </w:rPr>
        <w:t>The person/substitute decision maker will be</w:t>
      </w:r>
      <w:r w:rsidR="003A3353">
        <w:rPr>
          <w:rFonts w:cs="Arial"/>
          <w:sz w:val="24"/>
          <w:szCs w:val="24"/>
        </w:rPr>
        <w:t xml:space="preserve"> </w:t>
      </w:r>
      <w:r w:rsidR="00042FBC" w:rsidRPr="006817BE">
        <w:rPr>
          <w:rFonts w:cs="Arial"/>
          <w:sz w:val="24"/>
          <w:szCs w:val="24"/>
        </w:rPr>
        <w:t>requested to complete</w:t>
      </w:r>
      <w:r w:rsidR="001E21AB" w:rsidRPr="006817BE">
        <w:rPr>
          <w:rFonts w:cs="Arial"/>
          <w:sz w:val="24"/>
          <w:szCs w:val="24"/>
        </w:rPr>
        <w:t xml:space="preserve"> and submit the </w:t>
      </w:r>
      <w:r w:rsidR="00402469">
        <w:rPr>
          <w:rFonts w:cs="Arial"/>
          <w:sz w:val="24"/>
          <w:szCs w:val="24"/>
        </w:rPr>
        <w:t>‘</w:t>
      </w:r>
      <w:r w:rsidR="001E21AB" w:rsidRPr="006817BE">
        <w:rPr>
          <w:rFonts w:cs="Arial"/>
          <w:sz w:val="24"/>
          <w:szCs w:val="24"/>
        </w:rPr>
        <w:t xml:space="preserve">Combined Assets and Income </w:t>
      </w:r>
      <w:r w:rsidR="00402469">
        <w:rPr>
          <w:rFonts w:cs="Arial"/>
          <w:sz w:val="24"/>
          <w:szCs w:val="24"/>
        </w:rPr>
        <w:t>Assessment’</w:t>
      </w:r>
      <w:r w:rsidR="001E21AB" w:rsidRPr="006817BE">
        <w:rPr>
          <w:rFonts w:cs="Arial"/>
          <w:sz w:val="24"/>
          <w:szCs w:val="24"/>
        </w:rPr>
        <w:t xml:space="preserve"> to Cent</w:t>
      </w:r>
      <w:r w:rsidR="00687A61" w:rsidRPr="006817BE">
        <w:rPr>
          <w:rFonts w:cs="Arial"/>
          <w:sz w:val="24"/>
          <w:szCs w:val="24"/>
        </w:rPr>
        <w:t>re</w:t>
      </w:r>
      <w:r w:rsidR="001E21AB" w:rsidRPr="006817BE">
        <w:rPr>
          <w:rFonts w:cs="Arial"/>
          <w:sz w:val="24"/>
          <w:szCs w:val="24"/>
        </w:rPr>
        <w:t>link</w:t>
      </w:r>
      <w:r w:rsidR="003A3353">
        <w:rPr>
          <w:rFonts w:cs="Arial"/>
          <w:sz w:val="24"/>
          <w:szCs w:val="24"/>
        </w:rPr>
        <w:t>.</w:t>
      </w:r>
      <w:r>
        <w:rPr>
          <w:rFonts w:cs="Arial"/>
          <w:sz w:val="24"/>
          <w:szCs w:val="24"/>
        </w:rPr>
        <w:t xml:space="preserve"> </w:t>
      </w:r>
      <w:r w:rsidR="00D54DFF">
        <w:rPr>
          <w:rFonts w:cs="Arial"/>
          <w:sz w:val="24"/>
          <w:szCs w:val="24"/>
        </w:rPr>
        <w:t>The person or substitute decision maker may decide, in some circumstances, not to complete th</w:t>
      </w:r>
      <w:r w:rsidR="005F76B1">
        <w:rPr>
          <w:rFonts w:cs="Arial"/>
          <w:sz w:val="24"/>
          <w:szCs w:val="24"/>
        </w:rPr>
        <w:t xml:space="preserve">is </w:t>
      </w:r>
      <w:r w:rsidR="00503F58">
        <w:rPr>
          <w:rFonts w:cs="Arial"/>
          <w:sz w:val="24"/>
          <w:szCs w:val="24"/>
        </w:rPr>
        <w:t>form. The</w:t>
      </w:r>
      <w:r w:rsidR="005F76B1">
        <w:rPr>
          <w:rFonts w:cs="Arial"/>
          <w:sz w:val="24"/>
          <w:szCs w:val="24"/>
        </w:rPr>
        <w:t xml:space="preserve"> </w:t>
      </w:r>
      <w:r w:rsidR="00D54DFF">
        <w:rPr>
          <w:rFonts w:cs="Arial"/>
          <w:sz w:val="24"/>
          <w:szCs w:val="24"/>
        </w:rPr>
        <w:t>S</w:t>
      </w:r>
      <w:r w:rsidR="007E6758">
        <w:rPr>
          <w:rFonts w:cs="Arial"/>
          <w:sz w:val="24"/>
          <w:szCs w:val="24"/>
        </w:rPr>
        <w:t xml:space="preserve">ocial </w:t>
      </w:r>
      <w:r w:rsidR="00503F58">
        <w:rPr>
          <w:rFonts w:cs="Arial"/>
          <w:sz w:val="24"/>
          <w:szCs w:val="24"/>
        </w:rPr>
        <w:t>W</w:t>
      </w:r>
      <w:r w:rsidR="007E6758">
        <w:rPr>
          <w:rFonts w:cs="Arial"/>
          <w:sz w:val="24"/>
          <w:szCs w:val="24"/>
        </w:rPr>
        <w:t>orker</w:t>
      </w:r>
      <w:r w:rsidR="005F76B1">
        <w:rPr>
          <w:rFonts w:cs="Arial"/>
          <w:sz w:val="24"/>
          <w:szCs w:val="24"/>
        </w:rPr>
        <w:t xml:space="preserve"> or R</w:t>
      </w:r>
      <w:r w:rsidR="00D54DFF">
        <w:rPr>
          <w:rFonts w:cs="Arial"/>
          <w:sz w:val="24"/>
          <w:szCs w:val="24"/>
        </w:rPr>
        <w:t>ACLN will advise that if the</w:t>
      </w:r>
      <w:r w:rsidR="00363138">
        <w:rPr>
          <w:rFonts w:cs="Arial"/>
          <w:sz w:val="24"/>
          <w:szCs w:val="24"/>
        </w:rPr>
        <w:t>y choose not to complete the</w:t>
      </w:r>
      <w:r w:rsidR="00D54DFF">
        <w:rPr>
          <w:rFonts w:cs="Arial"/>
          <w:sz w:val="24"/>
          <w:szCs w:val="24"/>
        </w:rPr>
        <w:t xml:space="preserve"> form</w:t>
      </w:r>
      <w:r w:rsidR="00363138">
        <w:rPr>
          <w:rFonts w:cs="Arial"/>
          <w:sz w:val="24"/>
          <w:szCs w:val="24"/>
        </w:rPr>
        <w:t>,</w:t>
      </w:r>
      <w:r w:rsidR="00D54DFF">
        <w:rPr>
          <w:rFonts w:cs="Arial"/>
          <w:sz w:val="24"/>
          <w:szCs w:val="24"/>
        </w:rPr>
        <w:t xml:space="preserve"> they </w:t>
      </w:r>
      <w:r w:rsidR="007E5DE3" w:rsidRPr="008162BD">
        <w:rPr>
          <w:rFonts w:cs="Arial"/>
          <w:sz w:val="24"/>
          <w:szCs w:val="24"/>
        </w:rPr>
        <w:t>may</w:t>
      </w:r>
      <w:r w:rsidR="007E5DE3" w:rsidRPr="00116B26">
        <w:rPr>
          <w:rFonts w:cs="Arial"/>
          <w:sz w:val="24"/>
          <w:szCs w:val="24"/>
        </w:rPr>
        <w:t xml:space="preserve"> </w:t>
      </w:r>
      <w:r w:rsidR="00D54DFF" w:rsidRPr="00AF5E72">
        <w:rPr>
          <w:rFonts w:cs="Arial"/>
          <w:sz w:val="24"/>
          <w:szCs w:val="24"/>
        </w:rPr>
        <w:t>be</w:t>
      </w:r>
      <w:r w:rsidR="00D54DFF">
        <w:rPr>
          <w:rFonts w:cs="Arial"/>
          <w:sz w:val="24"/>
          <w:szCs w:val="24"/>
        </w:rPr>
        <w:t xml:space="preserve"> cha</w:t>
      </w:r>
      <w:r w:rsidR="006624D4">
        <w:rPr>
          <w:rFonts w:cs="Arial"/>
          <w:sz w:val="24"/>
          <w:szCs w:val="24"/>
        </w:rPr>
        <w:t>r</w:t>
      </w:r>
      <w:r w:rsidR="00D54DFF">
        <w:rPr>
          <w:rFonts w:cs="Arial"/>
          <w:sz w:val="24"/>
          <w:szCs w:val="24"/>
        </w:rPr>
        <w:t xml:space="preserve">ged the full cost from the facility. </w:t>
      </w:r>
    </w:p>
    <w:p w14:paraId="4EB1490D" w14:textId="293DCBBE" w:rsidR="007F1C92" w:rsidRDefault="008A1F4E" w:rsidP="00435435">
      <w:pPr>
        <w:pStyle w:val="CommentText"/>
        <w:rPr>
          <w:rFonts w:cs="Arial"/>
          <w:sz w:val="24"/>
          <w:szCs w:val="24"/>
        </w:rPr>
      </w:pPr>
      <w:r>
        <w:rPr>
          <w:rFonts w:cs="Arial"/>
          <w:sz w:val="24"/>
          <w:szCs w:val="24"/>
        </w:rPr>
        <w:t>T</w:t>
      </w:r>
      <w:r w:rsidR="003A3353">
        <w:rPr>
          <w:rFonts w:cs="Arial"/>
          <w:sz w:val="24"/>
          <w:szCs w:val="24"/>
        </w:rPr>
        <w:t xml:space="preserve">he RACLN </w:t>
      </w:r>
      <w:r w:rsidR="00BA7674">
        <w:rPr>
          <w:rFonts w:cs="Arial"/>
          <w:sz w:val="24"/>
          <w:szCs w:val="24"/>
        </w:rPr>
        <w:t>will:</w:t>
      </w:r>
    </w:p>
    <w:p w14:paraId="1BF28010" w14:textId="7EDC7EB0" w:rsidR="00CB38CF" w:rsidRDefault="00CB38CF" w:rsidP="00CB38CF">
      <w:pPr>
        <w:pStyle w:val="CommentText"/>
        <w:numPr>
          <w:ilvl w:val="0"/>
          <w:numId w:val="34"/>
        </w:numPr>
        <w:rPr>
          <w:rFonts w:cs="Arial"/>
          <w:sz w:val="24"/>
          <w:szCs w:val="24"/>
        </w:rPr>
      </w:pPr>
      <w:r>
        <w:rPr>
          <w:rFonts w:cs="Arial"/>
          <w:sz w:val="24"/>
          <w:szCs w:val="24"/>
        </w:rPr>
        <w:t xml:space="preserve">Once </w:t>
      </w:r>
      <w:r w:rsidR="008E2179">
        <w:rPr>
          <w:rFonts w:cs="Arial"/>
          <w:sz w:val="24"/>
          <w:szCs w:val="24"/>
        </w:rPr>
        <w:t>a</w:t>
      </w:r>
      <w:r>
        <w:rPr>
          <w:rFonts w:cs="Arial"/>
          <w:sz w:val="24"/>
          <w:szCs w:val="24"/>
        </w:rPr>
        <w:t xml:space="preserve"> referral is received the RACLN will make </w:t>
      </w:r>
      <w:r w:rsidR="00E55C21">
        <w:rPr>
          <w:rFonts w:cs="Arial"/>
          <w:sz w:val="24"/>
          <w:szCs w:val="24"/>
        </w:rPr>
        <w:t>contact with</w:t>
      </w:r>
      <w:r>
        <w:rPr>
          <w:rFonts w:cs="Arial"/>
          <w:sz w:val="24"/>
          <w:szCs w:val="24"/>
        </w:rPr>
        <w:t xml:space="preserve"> </w:t>
      </w:r>
      <w:r w:rsidR="00503F58">
        <w:rPr>
          <w:rFonts w:cs="Arial"/>
          <w:sz w:val="24"/>
          <w:szCs w:val="24"/>
        </w:rPr>
        <w:t xml:space="preserve">the </w:t>
      </w:r>
      <w:r>
        <w:rPr>
          <w:rFonts w:cs="Arial"/>
          <w:sz w:val="24"/>
          <w:szCs w:val="24"/>
        </w:rPr>
        <w:t>person/substitute decision maker</w:t>
      </w:r>
      <w:r w:rsidR="008E2179">
        <w:rPr>
          <w:rFonts w:cs="Arial"/>
          <w:sz w:val="24"/>
          <w:szCs w:val="24"/>
        </w:rPr>
        <w:t xml:space="preserve"> within 24hrs</w:t>
      </w:r>
      <w:r>
        <w:rPr>
          <w:rFonts w:cs="Arial"/>
          <w:sz w:val="24"/>
          <w:szCs w:val="24"/>
        </w:rPr>
        <w:t xml:space="preserve"> to start the process of securing a RACP.</w:t>
      </w:r>
    </w:p>
    <w:p w14:paraId="380FA619" w14:textId="3E4F9CE5" w:rsidR="006C5817" w:rsidRDefault="00E77E4E" w:rsidP="00CB38CF">
      <w:pPr>
        <w:pStyle w:val="CommentText"/>
        <w:numPr>
          <w:ilvl w:val="0"/>
          <w:numId w:val="34"/>
        </w:numPr>
        <w:rPr>
          <w:rFonts w:cs="Arial"/>
          <w:sz w:val="24"/>
          <w:szCs w:val="24"/>
        </w:rPr>
      </w:pPr>
      <w:r>
        <w:rPr>
          <w:rFonts w:cs="Arial"/>
          <w:sz w:val="24"/>
          <w:szCs w:val="24"/>
        </w:rPr>
        <w:t xml:space="preserve">RACLN will communicate to person/substitute decision maker the names of the RACF that have </w:t>
      </w:r>
      <w:r w:rsidR="00503F58">
        <w:rPr>
          <w:rFonts w:cs="Arial"/>
          <w:sz w:val="24"/>
          <w:szCs w:val="24"/>
        </w:rPr>
        <w:t>available beds.</w:t>
      </w:r>
    </w:p>
    <w:p w14:paraId="5B9C0EDF" w14:textId="47D53916" w:rsidR="00435435" w:rsidRPr="008E2179" w:rsidRDefault="00E77E4E" w:rsidP="006C5817">
      <w:pPr>
        <w:pStyle w:val="CommentText"/>
        <w:numPr>
          <w:ilvl w:val="0"/>
          <w:numId w:val="34"/>
        </w:numPr>
        <w:rPr>
          <w:rFonts w:cs="Arial"/>
          <w:sz w:val="24"/>
          <w:szCs w:val="24"/>
        </w:rPr>
      </w:pPr>
      <w:r>
        <w:rPr>
          <w:rFonts w:cs="Arial"/>
          <w:sz w:val="24"/>
          <w:szCs w:val="24"/>
        </w:rPr>
        <w:t xml:space="preserve">If there are significant difficulties completing the application, the RACLN or </w:t>
      </w:r>
      <w:r w:rsidR="00503F58">
        <w:rPr>
          <w:rFonts w:cs="Arial"/>
          <w:sz w:val="24"/>
          <w:szCs w:val="24"/>
        </w:rPr>
        <w:t>S</w:t>
      </w:r>
      <w:r w:rsidR="000412BF">
        <w:rPr>
          <w:rFonts w:cs="Arial"/>
          <w:sz w:val="24"/>
          <w:szCs w:val="24"/>
        </w:rPr>
        <w:t xml:space="preserve">ocial Worker </w:t>
      </w:r>
      <w:r>
        <w:rPr>
          <w:rFonts w:cs="Arial"/>
          <w:sz w:val="24"/>
          <w:szCs w:val="24"/>
        </w:rPr>
        <w:t xml:space="preserve">provide </w:t>
      </w:r>
      <w:r w:rsidR="007E6758">
        <w:rPr>
          <w:rFonts w:cs="Arial"/>
          <w:sz w:val="24"/>
          <w:szCs w:val="24"/>
        </w:rPr>
        <w:t>assistance.</w:t>
      </w:r>
    </w:p>
    <w:p w14:paraId="0CF37887" w14:textId="718AB4DC" w:rsidR="00377E8F" w:rsidRPr="008E2179" w:rsidRDefault="002C01A2" w:rsidP="008E2179">
      <w:pPr>
        <w:pStyle w:val="CommentText"/>
        <w:numPr>
          <w:ilvl w:val="0"/>
          <w:numId w:val="34"/>
        </w:numPr>
      </w:pPr>
      <w:r>
        <w:rPr>
          <w:sz w:val="24"/>
        </w:rPr>
        <w:t>R</w:t>
      </w:r>
      <w:r w:rsidR="008E2179">
        <w:rPr>
          <w:sz w:val="24"/>
        </w:rPr>
        <w:t xml:space="preserve">ecord all </w:t>
      </w:r>
      <w:r w:rsidR="008E2179" w:rsidRPr="00907029">
        <w:rPr>
          <w:sz w:val="24"/>
        </w:rPr>
        <w:t>discussions</w:t>
      </w:r>
      <w:r w:rsidR="008E2179">
        <w:rPr>
          <w:rFonts w:cs="Arial"/>
          <w:sz w:val="24"/>
          <w:szCs w:val="24"/>
        </w:rPr>
        <w:t xml:space="preserve"> and updates from the RACF</w:t>
      </w:r>
      <w:r>
        <w:rPr>
          <w:rFonts w:cs="Arial"/>
          <w:sz w:val="24"/>
          <w:szCs w:val="24"/>
        </w:rPr>
        <w:t xml:space="preserve"> and substitute decision maker</w:t>
      </w:r>
      <w:r w:rsidR="008E2179">
        <w:rPr>
          <w:rFonts w:cs="Arial"/>
          <w:sz w:val="24"/>
          <w:szCs w:val="24"/>
        </w:rPr>
        <w:t xml:space="preserve"> </w:t>
      </w:r>
      <w:r w:rsidR="007F1C92" w:rsidRPr="00907029">
        <w:rPr>
          <w:rFonts w:cs="Arial"/>
          <w:sz w:val="24"/>
          <w:szCs w:val="24"/>
        </w:rPr>
        <w:t xml:space="preserve">in the person’s clinical record. </w:t>
      </w:r>
    </w:p>
    <w:p w14:paraId="23EA956F" w14:textId="77777777" w:rsidR="008E2179" w:rsidRPr="00907029" w:rsidRDefault="008E2179" w:rsidP="008E2179">
      <w:pPr>
        <w:pStyle w:val="CommentText"/>
      </w:pPr>
    </w:p>
    <w:p w14:paraId="73637BA7" w14:textId="48335263" w:rsidR="00377E8F" w:rsidRPr="006722E1" w:rsidRDefault="00377E8F" w:rsidP="004C63A6">
      <w:pPr>
        <w:pStyle w:val="CommentText"/>
        <w:rPr>
          <w:rFonts w:cs="Arial"/>
          <w:color w:val="FF0000"/>
          <w:sz w:val="24"/>
          <w:szCs w:val="24"/>
        </w:rPr>
      </w:pPr>
      <w:r w:rsidRPr="00907029">
        <w:rPr>
          <w:rFonts w:cs="Arial"/>
          <w:sz w:val="24"/>
          <w:szCs w:val="24"/>
        </w:rPr>
        <w:t xml:space="preserve">Navigating the Residential Aged Care Process </w:t>
      </w:r>
      <w:r w:rsidRPr="00EA5603">
        <w:rPr>
          <w:rFonts w:cs="Arial"/>
          <w:sz w:val="24"/>
          <w:szCs w:val="24"/>
        </w:rPr>
        <w:t xml:space="preserve">Bookmark is available at Attachment </w:t>
      </w:r>
      <w:r w:rsidR="00ED4395">
        <w:rPr>
          <w:rFonts w:cs="Arial"/>
          <w:sz w:val="24"/>
          <w:szCs w:val="24"/>
        </w:rPr>
        <w:t>3</w:t>
      </w:r>
      <w:r w:rsidR="000C0A04" w:rsidRPr="008F2592">
        <w:rPr>
          <w:sz w:val="24"/>
        </w:rPr>
        <w:t>.</w:t>
      </w:r>
    </w:p>
    <w:p w14:paraId="159F36AC" w14:textId="77777777" w:rsidR="00C95F7A" w:rsidRPr="007345BC" w:rsidRDefault="00C95F7A" w:rsidP="004C63A6">
      <w:pPr>
        <w:pStyle w:val="CommentText"/>
        <w:rPr>
          <w:rFonts w:cs="Arial"/>
          <w:color w:val="FF0000"/>
          <w:sz w:val="24"/>
          <w:szCs w:val="24"/>
        </w:rPr>
      </w:pPr>
    </w:p>
    <w:p w14:paraId="0619C3FF" w14:textId="5A81F477" w:rsidR="000412BF" w:rsidRPr="00490391" w:rsidRDefault="000412BF" w:rsidP="000412BF">
      <w:pPr>
        <w:pStyle w:val="CommentText"/>
        <w:rPr>
          <w:rFonts w:cs="Arial"/>
          <w:sz w:val="18"/>
          <w:szCs w:val="18"/>
        </w:rPr>
      </w:pPr>
      <w:r w:rsidRPr="00490391">
        <w:rPr>
          <w:rFonts w:cs="Arial"/>
          <w:sz w:val="24"/>
          <w:szCs w:val="24"/>
        </w:rPr>
        <w:t>Some people/substitute decision makers may choose to manage this process independently without the involvement of the RACLN, however they are still required to meet the criteria detailed in this procedure.</w:t>
      </w:r>
    </w:p>
    <w:p w14:paraId="5574FE9D" w14:textId="77777777" w:rsidR="000412BF" w:rsidRDefault="000412BF" w:rsidP="003B219B"/>
    <w:p w14:paraId="6FF46951" w14:textId="4A82B4B4" w:rsidR="007E6758" w:rsidRDefault="004C63A6" w:rsidP="003B219B">
      <w:pPr>
        <w:rPr>
          <w:rFonts w:cs="Arial"/>
          <w:szCs w:val="24"/>
        </w:rPr>
      </w:pPr>
      <w:r w:rsidRPr="00F83C1F">
        <w:t>If</w:t>
      </w:r>
      <w:r w:rsidR="00C00E05">
        <w:t xml:space="preserve"> </w:t>
      </w:r>
      <w:r w:rsidR="002C01A2">
        <w:t xml:space="preserve">the Social Worker or </w:t>
      </w:r>
      <w:r w:rsidR="008A1F4E">
        <w:t xml:space="preserve">RACLN </w:t>
      </w:r>
      <w:r w:rsidR="00C00E05">
        <w:t xml:space="preserve">become aware of </w:t>
      </w:r>
      <w:r w:rsidRPr="00F83C1F">
        <w:t xml:space="preserve">any </w:t>
      </w:r>
      <w:r w:rsidR="00DC1C92">
        <w:t>potential barriers</w:t>
      </w:r>
      <w:r w:rsidR="00B30D26">
        <w:t xml:space="preserve"> to transfer to RACF, </w:t>
      </w:r>
      <w:r w:rsidRPr="00F83C1F">
        <w:t xml:space="preserve">these should be </w:t>
      </w:r>
      <w:r w:rsidR="00C00E05">
        <w:t>communicated</w:t>
      </w:r>
      <w:r w:rsidR="001869E6" w:rsidRPr="00F83C1F">
        <w:rPr>
          <w:rFonts w:cs="Arial"/>
          <w:szCs w:val="24"/>
        </w:rPr>
        <w:t xml:space="preserve"> to</w:t>
      </w:r>
      <w:r w:rsidR="004D504A">
        <w:rPr>
          <w:rFonts w:cs="Arial"/>
          <w:szCs w:val="24"/>
        </w:rPr>
        <w:t xml:space="preserve"> the</w:t>
      </w:r>
      <w:r w:rsidR="008A1F4E">
        <w:rPr>
          <w:rFonts w:cs="Arial"/>
          <w:szCs w:val="24"/>
        </w:rPr>
        <w:t xml:space="preserve"> C</w:t>
      </w:r>
      <w:r w:rsidR="007E6758">
        <w:rPr>
          <w:rFonts w:cs="Arial"/>
          <w:szCs w:val="24"/>
        </w:rPr>
        <w:t xml:space="preserve">linical </w:t>
      </w:r>
      <w:r w:rsidR="008A1F4E">
        <w:rPr>
          <w:rFonts w:cs="Arial"/>
          <w:szCs w:val="24"/>
        </w:rPr>
        <w:t>N</w:t>
      </w:r>
      <w:r w:rsidR="007E6758">
        <w:rPr>
          <w:rFonts w:cs="Arial"/>
          <w:szCs w:val="24"/>
        </w:rPr>
        <w:t xml:space="preserve">urse </w:t>
      </w:r>
      <w:r w:rsidR="008A1F4E">
        <w:rPr>
          <w:rFonts w:cs="Arial"/>
          <w:szCs w:val="24"/>
        </w:rPr>
        <w:t>C</w:t>
      </w:r>
      <w:r w:rsidR="007E6758">
        <w:rPr>
          <w:rFonts w:cs="Arial"/>
          <w:szCs w:val="24"/>
        </w:rPr>
        <w:t>onsultant (CNC)</w:t>
      </w:r>
      <w:r w:rsidR="008A1F4E">
        <w:rPr>
          <w:rFonts w:cs="Arial"/>
          <w:szCs w:val="24"/>
        </w:rPr>
        <w:t xml:space="preserve"> who wil</w:t>
      </w:r>
      <w:r w:rsidR="006920F1">
        <w:rPr>
          <w:rFonts w:cs="Arial"/>
          <w:szCs w:val="24"/>
        </w:rPr>
        <w:t>l</w:t>
      </w:r>
      <w:r w:rsidR="008A1F4E">
        <w:rPr>
          <w:rFonts w:cs="Arial"/>
          <w:szCs w:val="24"/>
        </w:rPr>
        <w:t xml:space="preserve"> discuss with the </w:t>
      </w:r>
      <w:r w:rsidR="007B79ED">
        <w:rPr>
          <w:rFonts w:cs="Arial"/>
          <w:szCs w:val="24"/>
        </w:rPr>
        <w:t>divisional</w:t>
      </w:r>
      <w:r w:rsidR="006A4898">
        <w:rPr>
          <w:rFonts w:cs="Arial"/>
          <w:szCs w:val="24"/>
        </w:rPr>
        <w:t xml:space="preserve"> Assistant Director of Nursing (ADON)</w:t>
      </w:r>
      <w:r w:rsidR="002C01A2">
        <w:rPr>
          <w:rFonts w:cs="Arial"/>
          <w:szCs w:val="24"/>
        </w:rPr>
        <w:t xml:space="preserve"> at their weekly flow meeting. If the </w:t>
      </w:r>
      <w:r w:rsidR="002C01A2">
        <w:rPr>
          <w:rFonts w:cs="Arial"/>
          <w:szCs w:val="24"/>
        </w:rPr>
        <w:lastRenderedPageBreak/>
        <w:t>person is still an impatient after 28 days of been made NHTP they will be</w:t>
      </w:r>
      <w:r w:rsidR="00503F58">
        <w:rPr>
          <w:rFonts w:cs="Arial"/>
          <w:szCs w:val="24"/>
        </w:rPr>
        <w:t xml:space="preserve"> placed on the </w:t>
      </w:r>
      <w:r w:rsidR="0072169A">
        <w:rPr>
          <w:rFonts w:cs="Arial"/>
          <w:szCs w:val="24"/>
        </w:rPr>
        <w:t>divisional Multi</w:t>
      </w:r>
      <w:r w:rsidR="00503F58">
        <w:rPr>
          <w:rFonts w:cs="Arial"/>
          <w:szCs w:val="24"/>
        </w:rPr>
        <w:t>-</w:t>
      </w:r>
      <w:r w:rsidR="000412BF">
        <w:rPr>
          <w:rFonts w:cs="Arial"/>
          <w:szCs w:val="24"/>
        </w:rPr>
        <w:t>A</w:t>
      </w:r>
      <w:r w:rsidR="00503F58">
        <w:rPr>
          <w:rFonts w:cs="Arial"/>
          <w:szCs w:val="24"/>
        </w:rPr>
        <w:t>gency Discharge Events (M</w:t>
      </w:r>
      <w:r w:rsidR="000412BF">
        <w:rPr>
          <w:rFonts w:cs="Arial"/>
          <w:szCs w:val="24"/>
        </w:rPr>
        <w:t>A</w:t>
      </w:r>
      <w:r w:rsidR="00503F58">
        <w:rPr>
          <w:rFonts w:cs="Arial"/>
          <w:szCs w:val="24"/>
        </w:rPr>
        <w:t>DE).</w:t>
      </w:r>
    </w:p>
    <w:p w14:paraId="6D4C663C" w14:textId="77777777" w:rsidR="000412BF" w:rsidRDefault="000412BF" w:rsidP="003B219B">
      <w:pPr>
        <w:rPr>
          <w:rFonts w:cs="Arial"/>
          <w:szCs w:val="24"/>
        </w:rPr>
      </w:pPr>
    </w:p>
    <w:p w14:paraId="7B06A7EA" w14:textId="77777777" w:rsidR="00413356" w:rsidRDefault="00413356" w:rsidP="00413356">
      <w:r w:rsidRPr="00E328FF">
        <w:rPr>
          <w:b/>
          <w:bCs/>
        </w:rPr>
        <w:t xml:space="preserve">Further reading </w:t>
      </w:r>
    </w:p>
    <w:p w14:paraId="4964A49C" w14:textId="77777777" w:rsidR="00413356" w:rsidRPr="006722E1" w:rsidRDefault="00413356" w:rsidP="00413356">
      <w:pPr>
        <w:pStyle w:val="ListBullet"/>
        <w:rPr>
          <w:color w:val="FF0000"/>
        </w:rPr>
      </w:pPr>
      <w:r w:rsidRPr="00907029">
        <w:t xml:space="preserve">Navigating the Residential Aged Care Process </w:t>
      </w:r>
      <w:r w:rsidRPr="00EA5603">
        <w:t xml:space="preserve">Bookmark is available at Attachment </w:t>
      </w:r>
      <w:r>
        <w:t>3</w:t>
      </w:r>
      <w:r w:rsidRPr="008F2592">
        <w:t>.</w:t>
      </w:r>
    </w:p>
    <w:p w14:paraId="228C30AC" w14:textId="77777777" w:rsidR="00413356" w:rsidRPr="00926EFC" w:rsidRDefault="00413356" w:rsidP="003B219B">
      <w:pPr>
        <w:rPr>
          <w:rFonts w:cs="Arial"/>
          <w:b/>
          <w:bCs/>
          <w:szCs w:val="24"/>
        </w:rPr>
      </w:pPr>
    </w:p>
    <w:p w14:paraId="6204198B" w14:textId="12DEE811" w:rsidR="005873A8" w:rsidRPr="00D411A6" w:rsidRDefault="005E4C02" w:rsidP="00907029">
      <w:pPr>
        <w:jc w:val="right"/>
        <w:rPr>
          <w:rFonts w:cs="Arial"/>
          <w:i/>
          <w:color w:val="0000FF"/>
          <w:szCs w:val="24"/>
          <w:u w:val="single"/>
        </w:rPr>
      </w:pPr>
      <w:hyperlink w:anchor="Contents" w:history="1">
        <w:r w:rsidR="007B6904" w:rsidRPr="00590902">
          <w:rPr>
            <w:rStyle w:val="Hyperlink"/>
            <w:rFonts w:cs="Arial"/>
            <w:i/>
            <w:szCs w:val="24"/>
          </w:rPr>
          <w:t>Back to Table of Contents</w:t>
        </w:r>
      </w:hyperlink>
    </w:p>
    <w:p w14:paraId="5254C2BC" w14:textId="77777777" w:rsidR="007B6904" w:rsidRDefault="007B6904" w:rsidP="007B6904">
      <w:pPr>
        <w:pStyle w:val="ProcedureTemplate"/>
        <w:framePr w:wrap="around"/>
      </w:pPr>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078F1A47" w14:textId="77777777" w:rsidTr="00867463">
        <w:trPr>
          <w:cantSplit/>
          <w:trHeight w:val="285"/>
        </w:trPr>
        <w:tc>
          <w:tcPr>
            <w:tcW w:w="9300" w:type="dxa"/>
            <w:shd w:val="clear" w:color="auto" w:fill="A6A6A6"/>
          </w:tcPr>
          <w:p w14:paraId="18BF8CF4" w14:textId="53BCEAFA" w:rsidR="007B6904" w:rsidRPr="00C76688" w:rsidRDefault="007B6904" w:rsidP="00867463">
            <w:pPr>
              <w:pStyle w:val="Heading1"/>
            </w:pPr>
            <w:bookmarkStart w:id="38" w:name="_Toc389473281"/>
            <w:bookmarkStart w:id="39" w:name="_Toc453060066"/>
            <w:bookmarkStart w:id="40" w:name="_Toc454363641"/>
            <w:bookmarkStart w:id="41" w:name="_Toc40960368"/>
            <w:bookmarkStart w:id="42" w:name="_Toc172027217"/>
            <w:r w:rsidRPr="00C76688">
              <w:t xml:space="preserve">Section </w:t>
            </w:r>
            <w:r w:rsidR="00D13576">
              <w:t>3</w:t>
            </w:r>
            <w:r w:rsidRPr="00C76688">
              <w:t xml:space="preserve"> </w:t>
            </w:r>
            <w:r w:rsidR="005E389E" w:rsidRPr="00C76688">
              <w:t xml:space="preserve">– </w:t>
            </w:r>
            <w:r w:rsidR="005E389E" w:rsidRPr="00042FBC">
              <w:t>Process</w:t>
            </w:r>
            <w:r w:rsidR="00042FBC" w:rsidRPr="00042FBC">
              <w:t xml:space="preserve"> for discharge of </w:t>
            </w:r>
            <w:r w:rsidR="00642C25">
              <w:t xml:space="preserve">a </w:t>
            </w:r>
            <w:r w:rsidR="00042FBC" w:rsidRPr="00042FBC">
              <w:t>p</w:t>
            </w:r>
            <w:r w:rsidR="00642C25">
              <w:t>erson</w:t>
            </w:r>
            <w:r w:rsidR="003F711C">
              <w:t xml:space="preserve"> </w:t>
            </w:r>
            <w:r w:rsidR="00042FBC" w:rsidRPr="00042FBC">
              <w:t>to RACF</w:t>
            </w:r>
            <w:bookmarkEnd w:id="38"/>
            <w:bookmarkEnd w:id="39"/>
            <w:bookmarkEnd w:id="40"/>
            <w:bookmarkEnd w:id="41"/>
            <w:bookmarkEnd w:id="42"/>
          </w:p>
        </w:tc>
      </w:tr>
    </w:tbl>
    <w:p w14:paraId="17EFBAA9" w14:textId="77777777" w:rsidR="00F72BA2" w:rsidRDefault="00F72BA2" w:rsidP="00F72BA2">
      <w:pPr>
        <w:pStyle w:val="BodyTextIndent2"/>
        <w:tabs>
          <w:tab w:val="clear" w:pos="1069"/>
        </w:tabs>
        <w:ind w:left="0" w:firstLine="0"/>
        <w:rPr>
          <w:rFonts w:ascii="Calibri" w:hAnsi="Calibri"/>
          <w:b/>
          <w:bCs/>
          <w:szCs w:val="24"/>
        </w:rPr>
      </w:pPr>
    </w:p>
    <w:p w14:paraId="62D8A6F4" w14:textId="1CDF8C1A" w:rsidR="00042FBC" w:rsidRPr="00490391" w:rsidRDefault="00042FBC" w:rsidP="00F72BA2">
      <w:pPr>
        <w:pStyle w:val="BodyTextIndent2"/>
        <w:tabs>
          <w:tab w:val="clear" w:pos="1069"/>
        </w:tabs>
        <w:ind w:left="0" w:firstLine="0"/>
        <w:rPr>
          <w:rFonts w:ascii="Calibri" w:hAnsi="Calibri"/>
          <w:b/>
          <w:bCs/>
          <w:szCs w:val="24"/>
        </w:rPr>
      </w:pPr>
      <w:r w:rsidRPr="00490391">
        <w:rPr>
          <w:rFonts w:ascii="Calibri" w:hAnsi="Calibri"/>
          <w:b/>
          <w:bCs/>
          <w:szCs w:val="24"/>
        </w:rPr>
        <w:t xml:space="preserve">Process for </w:t>
      </w:r>
      <w:r w:rsidR="000412BF">
        <w:rPr>
          <w:rFonts w:ascii="Calibri" w:hAnsi="Calibri"/>
          <w:b/>
          <w:bCs/>
          <w:szCs w:val="24"/>
        </w:rPr>
        <w:t>d</w:t>
      </w:r>
      <w:r w:rsidRPr="00490391">
        <w:rPr>
          <w:rFonts w:ascii="Calibri" w:hAnsi="Calibri"/>
          <w:b/>
          <w:bCs/>
          <w:szCs w:val="24"/>
        </w:rPr>
        <w:t xml:space="preserve">ischarge of </w:t>
      </w:r>
      <w:r w:rsidR="00642C25" w:rsidRPr="00490391">
        <w:rPr>
          <w:rFonts w:ascii="Calibri" w:hAnsi="Calibri"/>
          <w:b/>
          <w:bCs/>
          <w:szCs w:val="24"/>
        </w:rPr>
        <w:t xml:space="preserve">a </w:t>
      </w:r>
      <w:r w:rsidR="000412BF">
        <w:rPr>
          <w:rFonts w:ascii="Calibri" w:hAnsi="Calibri"/>
          <w:b/>
          <w:bCs/>
          <w:szCs w:val="24"/>
        </w:rPr>
        <w:t>p</w:t>
      </w:r>
      <w:r w:rsidR="00642C25" w:rsidRPr="00490391">
        <w:rPr>
          <w:rFonts w:ascii="Calibri" w:hAnsi="Calibri"/>
          <w:b/>
          <w:bCs/>
          <w:szCs w:val="24"/>
        </w:rPr>
        <w:t xml:space="preserve">erson </w:t>
      </w:r>
      <w:r w:rsidRPr="00490391">
        <w:rPr>
          <w:rFonts w:ascii="Calibri" w:hAnsi="Calibri"/>
          <w:b/>
          <w:bCs/>
          <w:szCs w:val="24"/>
        </w:rPr>
        <w:t>to RACF</w:t>
      </w:r>
      <w:r w:rsidR="00413356">
        <w:rPr>
          <w:rFonts w:ascii="Calibri" w:hAnsi="Calibri"/>
          <w:b/>
          <w:bCs/>
          <w:szCs w:val="24"/>
        </w:rPr>
        <w:t xml:space="preserve"> (New Resident)</w:t>
      </w:r>
    </w:p>
    <w:p w14:paraId="281D27AC" w14:textId="745B0EA5" w:rsidR="00542E20" w:rsidRPr="002C01A2" w:rsidRDefault="001869E6" w:rsidP="002C01A2">
      <w:pPr>
        <w:rPr>
          <w:rFonts w:cs="Arial"/>
          <w:szCs w:val="24"/>
        </w:rPr>
      </w:pPr>
      <w:r w:rsidRPr="00F83C1F">
        <w:rPr>
          <w:rFonts w:cs="Arial"/>
          <w:szCs w:val="24"/>
        </w:rPr>
        <w:t>Preparing the transfer of a p</w:t>
      </w:r>
      <w:r w:rsidR="00642C25" w:rsidRPr="00F83C1F">
        <w:rPr>
          <w:rFonts w:cs="Arial"/>
          <w:szCs w:val="24"/>
        </w:rPr>
        <w:t xml:space="preserve">erson </w:t>
      </w:r>
      <w:r w:rsidRPr="00F83C1F">
        <w:rPr>
          <w:rFonts w:cs="Arial"/>
          <w:szCs w:val="24"/>
        </w:rPr>
        <w:t>to residential aged care</w:t>
      </w:r>
      <w:r w:rsidRPr="00FA10D8">
        <w:rPr>
          <w:rFonts w:cs="Arial"/>
          <w:szCs w:val="24"/>
        </w:rPr>
        <w:t xml:space="preserve"> should be part of the standard discharge planning process. </w:t>
      </w:r>
      <w:r w:rsidR="00C1734C">
        <w:rPr>
          <w:rFonts w:cs="Arial"/>
          <w:szCs w:val="24"/>
        </w:rPr>
        <w:t xml:space="preserve">Once a place is secured the discharge to the RACF will be </w:t>
      </w:r>
      <w:r w:rsidR="00542E20">
        <w:rPr>
          <w:rFonts w:cs="Arial"/>
          <w:szCs w:val="24"/>
        </w:rPr>
        <w:t>managed</w:t>
      </w:r>
      <w:r w:rsidR="00C1734C">
        <w:rPr>
          <w:rFonts w:cs="Arial"/>
          <w:szCs w:val="24"/>
        </w:rPr>
        <w:t xml:space="preserve"> by the D</w:t>
      </w:r>
      <w:r w:rsidR="002C01A2">
        <w:rPr>
          <w:rFonts w:cs="Arial"/>
          <w:szCs w:val="24"/>
        </w:rPr>
        <w:t xml:space="preserve">ischarge Liaison Nurse </w:t>
      </w:r>
      <w:r w:rsidR="000412BF">
        <w:rPr>
          <w:rFonts w:cs="Arial"/>
          <w:szCs w:val="24"/>
        </w:rPr>
        <w:t xml:space="preserve">(DLN) </w:t>
      </w:r>
      <w:r w:rsidR="00C1734C">
        <w:rPr>
          <w:rFonts w:cs="Arial"/>
          <w:szCs w:val="24"/>
        </w:rPr>
        <w:t>or</w:t>
      </w:r>
      <w:r w:rsidR="000412BF">
        <w:rPr>
          <w:rFonts w:cs="Arial"/>
          <w:szCs w:val="24"/>
        </w:rPr>
        <w:t xml:space="preserve"> </w:t>
      </w:r>
      <w:r w:rsidR="00542E20">
        <w:rPr>
          <w:rFonts w:cs="Arial"/>
          <w:szCs w:val="24"/>
        </w:rPr>
        <w:t>Rehabilitation</w:t>
      </w:r>
      <w:r w:rsidR="00C1734C">
        <w:rPr>
          <w:rFonts w:cs="Arial"/>
          <w:szCs w:val="24"/>
        </w:rPr>
        <w:t xml:space="preserve"> Care </w:t>
      </w:r>
      <w:r w:rsidR="00542E20">
        <w:rPr>
          <w:rFonts w:cs="Arial"/>
          <w:szCs w:val="24"/>
        </w:rPr>
        <w:t>Coordinator</w:t>
      </w:r>
      <w:r w:rsidR="00C1734C">
        <w:rPr>
          <w:rFonts w:cs="Arial"/>
          <w:szCs w:val="24"/>
        </w:rPr>
        <w:t xml:space="preserve"> (RCC)</w:t>
      </w:r>
      <w:r w:rsidR="00542E20">
        <w:rPr>
          <w:rFonts w:cs="Arial"/>
          <w:szCs w:val="24"/>
        </w:rPr>
        <w:t xml:space="preserve"> they will act as the</w:t>
      </w:r>
      <w:r w:rsidR="000412BF">
        <w:t xml:space="preserve"> </w:t>
      </w:r>
      <w:r w:rsidR="00542E20" w:rsidRPr="00913B02">
        <w:t>communication link</w:t>
      </w:r>
      <w:r w:rsidR="000412BF">
        <w:t xml:space="preserve"> </w:t>
      </w:r>
      <w:r w:rsidR="00542E20" w:rsidRPr="00913B02">
        <w:t>between</w:t>
      </w:r>
      <w:r w:rsidR="000412BF">
        <w:t xml:space="preserve"> the </w:t>
      </w:r>
      <w:r w:rsidR="00542E20">
        <w:t>RACF</w:t>
      </w:r>
      <w:r w:rsidR="00542E20" w:rsidRPr="00913B02">
        <w:t xml:space="preserve"> and the </w:t>
      </w:r>
      <w:r w:rsidR="00542E20">
        <w:t>person</w:t>
      </w:r>
      <w:r w:rsidR="00413356">
        <w:t xml:space="preserve"> </w:t>
      </w:r>
      <w:r w:rsidR="00926EFC">
        <w:t>or substitute</w:t>
      </w:r>
      <w:r w:rsidR="00542E20">
        <w:t xml:space="preserve"> decision maker.</w:t>
      </w:r>
    </w:p>
    <w:p w14:paraId="4A28FF21" w14:textId="77777777" w:rsidR="00F72BA2" w:rsidRDefault="00F72BA2" w:rsidP="00F72BA2">
      <w:pPr>
        <w:rPr>
          <w:rFonts w:cs="Arial"/>
          <w:szCs w:val="24"/>
        </w:rPr>
      </w:pPr>
    </w:p>
    <w:p w14:paraId="21D061DE" w14:textId="06416083" w:rsidR="006B2520" w:rsidRDefault="007B79ED" w:rsidP="00F72BA2">
      <w:pPr>
        <w:rPr>
          <w:rFonts w:cs="Arial"/>
          <w:szCs w:val="24"/>
        </w:rPr>
      </w:pPr>
      <w:r w:rsidRPr="00FA10D8">
        <w:rPr>
          <w:rFonts w:cs="Arial"/>
          <w:szCs w:val="24"/>
        </w:rPr>
        <w:t>Influenza,</w:t>
      </w:r>
      <w:r w:rsidR="002C03C1" w:rsidRPr="00FA10D8">
        <w:rPr>
          <w:rFonts w:cs="Arial"/>
          <w:szCs w:val="24"/>
        </w:rPr>
        <w:t xml:space="preserve"> </w:t>
      </w:r>
      <w:r w:rsidR="002C15AE" w:rsidRPr="00FA10D8">
        <w:rPr>
          <w:rFonts w:cs="Arial"/>
          <w:szCs w:val="24"/>
        </w:rPr>
        <w:t>pneumococcal</w:t>
      </w:r>
      <w:r w:rsidR="002C03C1">
        <w:rPr>
          <w:rFonts w:cs="Arial"/>
          <w:szCs w:val="24"/>
        </w:rPr>
        <w:t xml:space="preserve"> and COVID</w:t>
      </w:r>
      <w:r w:rsidR="000412BF">
        <w:rPr>
          <w:rFonts w:cs="Arial"/>
          <w:szCs w:val="24"/>
        </w:rPr>
        <w:t>-19</w:t>
      </w:r>
      <w:r w:rsidR="002C03C1">
        <w:rPr>
          <w:rFonts w:cs="Arial"/>
          <w:szCs w:val="24"/>
        </w:rPr>
        <w:t xml:space="preserve"> </w:t>
      </w:r>
      <w:r w:rsidR="002C15AE" w:rsidRPr="00FA10D8">
        <w:rPr>
          <w:rFonts w:cs="Arial"/>
          <w:szCs w:val="24"/>
        </w:rPr>
        <w:t>immunisation</w:t>
      </w:r>
      <w:r w:rsidR="002C03C1">
        <w:rPr>
          <w:rFonts w:cs="Arial"/>
          <w:szCs w:val="24"/>
        </w:rPr>
        <w:t xml:space="preserve"> </w:t>
      </w:r>
      <w:r w:rsidR="00DC1C92">
        <w:rPr>
          <w:rFonts w:cs="Arial"/>
          <w:szCs w:val="24"/>
        </w:rPr>
        <w:t xml:space="preserve">status </w:t>
      </w:r>
      <w:r w:rsidR="00DC1C92" w:rsidRPr="00FA10D8">
        <w:rPr>
          <w:rFonts w:cs="Arial"/>
          <w:szCs w:val="24"/>
        </w:rPr>
        <w:t>will</w:t>
      </w:r>
      <w:r w:rsidR="002C15AE" w:rsidRPr="00FA10D8">
        <w:rPr>
          <w:rFonts w:cs="Arial"/>
          <w:szCs w:val="24"/>
        </w:rPr>
        <w:t xml:space="preserve"> </w:t>
      </w:r>
      <w:r w:rsidR="00DC1C92" w:rsidRPr="00FA10D8">
        <w:rPr>
          <w:rFonts w:cs="Arial"/>
          <w:szCs w:val="24"/>
        </w:rPr>
        <w:t xml:space="preserve">be </w:t>
      </w:r>
      <w:r w:rsidR="00DC1C92">
        <w:rPr>
          <w:rFonts w:cs="Arial"/>
          <w:szCs w:val="24"/>
        </w:rPr>
        <w:t>checked</w:t>
      </w:r>
      <w:r w:rsidR="000412BF">
        <w:rPr>
          <w:rFonts w:cs="Arial"/>
          <w:szCs w:val="24"/>
        </w:rPr>
        <w:t>,</w:t>
      </w:r>
      <w:r w:rsidR="002C03C1">
        <w:rPr>
          <w:rFonts w:cs="Arial"/>
          <w:szCs w:val="24"/>
        </w:rPr>
        <w:t xml:space="preserve"> and if appropriate</w:t>
      </w:r>
      <w:r w:rsidR="000412BF">
        <w:rPr>
          <w:rFonts w:cs="Arial"/>
          <w:szCs w:val="24"/>
        </w:rPr>
        <w:t xml:space="preserve">, </w:t>
      </w:r>
      <w:r w:rsidR="002C15AE" w:rsidRPr="00FA10D8">
        <w:rPr>
          <w:rFonts w:cs="Arial"/>
          <w:szCs w:val="24"/>
        </w:rPr>
        <w:t xml:space="preserve">offered </w:t>
      </w:r>
      <w:r w:rsidR="00D97A9D">
        <w:rPr>
          <w:rFonts w:cs="Arial"/>
          <w:szCs w:val="24"/>
        </w:rPr>
        <w:t xml:space="preserve">by the discharging ward </w:t>
      </w:r>
      <w:r w:rsidR="002C15AE" w:rsidRPr="00FA10D8">
        <w:rPr>
          <w:rFonts w:cs="Arial"/>
          <w:szCs w:val="24"/>
        </w:rPr>
        <w:t xml:space="preserve">prior to being discharged to </w:t>
      </w:r>
      <w:r w:rsidR="000412BF">
        <w:rPr>
          <w:rFonts w:cs="Arial"/>
          <w:szCs w:val="24"/>
        </w:rPr>
        <w:t>the RACF</w:t>
      </w:r>
      <w:r w:rsidR="00DC1C92">
        <w:rPr>
          <w:rFonts w:cs="Arial"/>
          <w:szCs w:val="24"/>
        </w:rPr>
        <w:t>.</w:t>
      </w:r>
    </w:p>
    <w:p w14:paraId="5247430F" w14:textId="77777777" w:rsidR="006B2520" w:rsidRDefault="006B2520" w:rsidP="00F72BA2">
      <w:pPr>
        <w:rPr>
          <w:rFonts w:cs="Arial"/>
          <w:szCs w:val="24"/>
        </w:rPr>
      </w:pPr>
    </w:p>
    <w:p w14:paraId="12E4863F" w14:textId="6F06DC09" w:rsidR="00263107" w:rsidRDefault="002F579D" w:rsidP="00F72BA2">
      <w:pPr>
        <w:rPr>
          <w:noProof/>
          <w:szCs w:val="24"/>
        </w:rPr>
      </w:pPr>
      <w:r w:rsidRPr="002F579D">
        <w:t>The details for the process for discharge of p</w:t>
      </w:r>
      <w:r w:rsidR="00275F8F">
        <w:t>eople</w:t>
      </w:r>
      <w:r w:rsidR="003F711C">
        <w:t xml:space="preserve"> </w:t>
      </w:r>
      <w:r w:rsidRPr="002F579D">
        <w:t xml:space="preserve">to a RACF </w:t>
      </w:r>
      <w:r w:rsidR="005A5F83">
        <w:t>are</w:t>
      </w:r>
      <w:r w:rsidRPr="002F579D">
        <w:t xml:space="preserve"> outlined in further detail </w:t>
      </w:r>
      <w:r w:rsidR="00BB7881">
        <w:t>at</w:t>
      </w:r>
      <w:r w:rsidR="00BB7881" w:rsidRPr="002F579D">
        <w:t xml:space="preserve"> </w:t>
      </w:r>
      <w:r w:rsidR="00BB7881" w:rsidRPr="002B3216">
        <w:t>Attachment</w:t>
      </w:r>
      <w:r w:rsidRPr="002B3216">
        <w:t xml:space="preserve"> </w:t>
      </w:r>
      <w:r w:rsidR="00C014E4">
        <w:t>4</w:t>
      </w:r>
      <w:r w:rsidR="00C014E4" w:rsidRPr="002B3216">
        <w:t xml:space="preserve"> </w:t>
      </w:r>
      <w:r w:rsidRPr="002B3216">
        <w:t>-</w:t>
      </w:r>
      <w:r w:rsidRPr="002F579D">
        <w:t xml:space="preserve"> </w:t>
      </w:r>
      <w:r w:rsidR="00F06261" w:rsidRPr="000C0A04">
        <w:rPr>
          <w:noProof/>
          <w:szCs w:val="24"/>
        </w:rPr>
        <w:t xml:space="preserve">Discharge of Patient to </w:t>
      </w:r>
      <w:r w:rsidR="00F06261">
        <w:rPr>
          <w:noProof/>
          <w:szCs w:val="24"/>
        </w:rPr>
        <w:t>RACF</w:t>
      </w:r>
      <w:r w:rsidR="00F06261" w:rsidRPr="000C0A04">
        <w:rPr>
          <w:noProof/>
          <w:szCs w:val="24"/>
        </w:rPr>
        <w:t xml:space="preserve"> - Process Flow</w:t>
      </w:r>
    </w:p>
    <w:p w14:paraId="41E48AF1" w14:textId="77777777" w:rsidR="00DD720E" w:rsidRDefault="00DD720E" w:rsidP="00F72BA2"/>
    <w:p w14:paraId="09D7D474" w14:textId="21885E21" w:rsidR="005873A8" w:rsidRPr="00537007" w:rsidRDefault="005E4C02" w:rsidP="008C603D">
      <w:pPr>
        <w:jc w:val="right"/>
        <w:rPr>
          <w:rFonts w:cs="Arial"/>
          <w:i/>
          <w:color w:val="0000FF"/>
          <w:szCs w:val="24"/>
          <w:u w:val="single"/>
        </w:rPr>
      </w:pPr>
      <w:hyperlink w:anchor="Contents" w:history="1">
        <w:r w:rsidR="007B6904" w:rsidRPr="00590902">
          <w:rPr>
            <w:rStyle w:val="Hyperlink"/>
            <w:rFonts w:cs="Arial"/>
            <w:i/>
            <w:szCs w:val="24"/>
          </w:rPr>
          <w:t>Back to Table of Contents</w:t>
        </w:r>
      </w:hyperlink>
      <w:bookmarkStart w:id="43" w:name="_Toc389473284"/>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16A4D51A" w14:textId="77777777" w:rsidTr="007D3935">
        <w:trPr>
          <w:cantSplit/>
          <w:trHeight w:val="285"/>
        </w:trPr>
        <w:tc>
          <w:tcPr>
            <w:tcW w:w="9300" w:type="dxa"/>
            <w:shd w:val="clear" w:color="auto" w:fill="A6A6A6"/>
          </w:tcPr>
          <w:p w14:paraId="2A58403B" w14:textId="6AD53A74" w:rsidR="007B6904" w:rsidRPr="003D2D06" w:rsidRDefault="00962C46" w:rsidP="007D3935">
            <w:pPr>
              <w:pStyle w:val="Heading1"/>
            </w:pPr>
            <w:bookmarkStart w:id="44" w:name="_Toc453060067"/>
            <w:bookmarkStart w:id="45" w:name="_Toc454363642"/>
            <w:bookmarkStart w:id="46" w:name="_Toc40960369"/>
            <w:bookmarkStart w:id="47" w:name="_Toc172027218"/>
            <w:r>
              <w:t xml:space="preserve">Section </w:t>
            </w:r>
            <w:r w:rsidR="00D13576">
              <w:t>4</w:t>
            </w:r>
            <w:r w:rsidR="007B6904" w:rsidRPr="003D2D06">
              <w:t xml:space="preserve"> </w:t>
            </w:r>
            <w:r w:rsidR="005E389E" w:rsidRPr="003D2D06">
              <w:t xml:space="preserve">– </w:t>
            </w:r>
            <w:r w:rsidR="005E389E" w:rsidRPr="00042FBC">
              <w:t>Declining</w:t>
            </w:r>
            <w:r w:rsidR="00042FBC" w:rsidRPr="00042FBC">
              <w:t xml:space="preserve"> Placement</w:t>
            </w:r>
            <w:bookmarkEnd w:id="43"/>
            <w:bookmarkEnd w:id="44"/>
            <w:bookmarkEnd w:id="45"/>
            <w:bookmarkEnd w:id="46"/>
            <w:bookmarkEnd w:id="47"/>
          </w:p>
        </w:tc>
      </w:tr>
    </w:tbl>
    <w:p w14:paraId="4C900CBA" w14:textId="77777777" w:rsidR="00F72BA2" w:rsidRDefault="00F72BA2" w:rsidP="00F72BA2">
      <w:pPr>
        <w:rPr>
          <w:rFonts w:cs="Arial"/>
          <w:b/>
          <w:szCs w:val="24"/>
        </w:rPr>
      </w:pPr>
    </w:p>
    <w:p w14:paraId="4D4523F2" w14:textId="77777777" w:rsidR="00042FBC" w:rsidRPr="00042FBC" w:rsidRDefault="00042FBC" w:rsidP="00F72BA2">
      <w:pPr>
        <w:rPr>
          <w:rFonts w:cs="Arial"/>
          <w:b/>
          <w:szCs w:val="24"/>
        </w:rPr>
      </w:pPr>
      <w:r w:rsidRPr="00042FBC">
        <w:rPr>
          <w:rFonts w:cs="Arial"/>
          <w:b/>
          <w:szCs w:val="24"/>
        </w:rPr>
        <w:t>Declining Placement</w:t>
      </w:r>
    </w:p>
    <w:p w14:paraId="7080D5B9" w14:textId="1BBEADB3" w:rsidR="00042FBC" w:rsidRPr="00042FBC" w:rsidRDefault="002E5A47" w:rsidP="00F72BA2">
      <w:pPr>
        <w:rPr>
          <w:rFonts w:cs="Arial"/>
          <w:szCs w:val="24"/>
        </w:rPr>
      </w:pPr>
      <w:r w:rsidRPr="006C5817">
        <w:rPr>
          <w:rFonts w:cs="Arial"/>
          <w:szCs w:val="24"/>
        </w:rPr>
        <w:t>While it is</w:t>
      </w:r>
      <w:r w:rsidR="00042FBC" w:rsidRPr="006C5817">
        <w:rPr>
          <w:rFonts w:cs="Arial"/>
          <w:szCs w:val="24"/>
        </w:rPr>
        <w:t xml:space="preserve"> acknowledged that</w:t>
      </w:r>
      <w:r w:rsidR="00986379" w:rsidRPr="006C5817">
        <w:rPr>
          <w:rFonts w:cs="Arial"/>
          <w:szCs w:val="24"/>
        </w:rPr>
        <w:t xml:space="preserve"> a person</w:t>
      </w:r>
      <w:r w:rsidR="00413356">
        <w:rPr>
          <w:rFonts w:cs="Arial"/>
          <w:szCs w:val="24"/>
        </w:rPr>
        <w:t xml:space="preserve"> </w:t>
      </w:r>
      <w:r w:rsidR="001E36F3">
        <w:rPr>
          <w:rFonts w:cs="Arial"/>
          <w:szCs w:val="24"/>
        </w:rPr>
        <w:t>or</w:t>
      </w:r>
      <w:r w:rsidR="001E36F3" w:rsidRPr="006C5817">
        <w:rPr>
          <w:rFonts w:cs="Arial"/>
          <w:szCs w:val="24"/>
        </w:rPr>
        <w:t xml:space="preserve"> substitute</w:t>
      </w:r>
      <w:r w:rsidR="009D41DA" w:rsidRPr="006C5817">
        <w:rPr>
          <w:rFonts w:cs="Arial"/>
          <w:szCs w:val="24"/>
        </w:rPr>
        <w:t xml:space="preserve"> decision maker </w:t>
      </w:r>
      <w:r w:rsidR="00042FBC" w:rsidRPr="006C5817">
        <w:rPr>
          <w:rFonts w:cs="Arial"/>
          <w:szCs w:val="24"/>
        </w:rPr>
        <w:t>may have a preferred facility for RAC</w:t>
      </w:r>
      <w:r w:rsidR="00865A12" w:rsidRPr="006C5817">
        <w:rPr>
          <w:rFonts w:cs="Arial"/>
          <w:szCs w:val="24"/>
        </w:rPr>
        <w:t>P</w:t>
      </w:r>
      <w:r w:rsidR="002C01A2">
        <w:rPr>
          <w:rFonts w:cs="Arial"/>
          <w:szCs w:val="24"/>
        </w:rPr>
        <w:t xml:space="preserve">, </w:t>
      </w:r>
      <w:r w:rsidR="00042FBC" w:rsidRPr="006C5817">
        <w:t xml:space="preserve">it is </w:t>
      </w:r>
      <w:r w:rsidR="00390357" w:rsidRPr="006C5817">
        <w:t xml:space="preserve">a </w:t>
      </w:r>
      <w:r w:rsidR="00BD0F5E" w:rsidRPr="006C5817">
        <w:t>requirement that</w:t>
      </w:r>
      <w:r w:rsidR="00986379" w:rsidRPr="006C5817">
        <w:t xml:space="preserve"> a person</w:t>
      </w:r>
      <w:r w:rsidR="00413356">
        <w:t xml:space="preserve"> or </w:t>
      </w:r>
      <w:r w:rsidR="00986379" w:rsidRPr="006C5817">
        <w:t>substitute decision maker</w:t>
      </w:r>
      <w:r w:rsidR="006B2520" w:rsidRPr="006C5817">
        <w:t xml:space="preserve"> will accept </w:t>
      </w:r>
      <w:r w:rsidR="008A1F4E" w:rsidRPr="006C5817">
        <w:t>a RACF</w:t>
      </w:r>
      <w:r w:rsidR="00F21BD0" w:rsidRPr="006C5817">
        <w:t xml:space="preserve"> that </w:t>
      </w:r>
      <w:r w:rsidR="00F21BD0" w:rsidRPr="006C5817">
        <w:rPr>
          <w:rFonts w:cs="Arial"/>
          <w:szCs w:val="24"/>
        </w:rPr>
        <w:t xml:space="preserve">supports the clinical, </w:t>
      </w:r>
      <w:r w:rsidR="00182CBE" w:rsidRPr="006C5817">
        <w:rPr>
          <w:rFonts w:cs="Arial"/>
          <w:szCs w:val="24"/>
        </w:rPr>
        <w:t>social,</w:t>
      </w:r>
      <w:r w:rsidR="00F21BD0" w:rsidRPr="006C5817">
        <w:rPr>
          <w:rFonts w:cs="Arial"/>
          <w:szCs w:val="24"/>
        </w:rPr>
        <w:t xml:space="preserve"> and cultural needs of the individual. </w:t>
      </w:r>
      <w:r w:rsidR="006C5817" w:rsidRPr="006C5817">
        <w:rPr>
          <w:rFonts w:cs="Arial"/>
          <w:szCs w:val="24"/>
        </w:rPr>
        <w:t>O</w:t>
      </w:r>
      <w:r w:rsidR="004E1568" w:rsidRPr="006C5817">
        <w:rPr>
          <w:rFonts w:cs="Arial"/>
          <w:szCs w:val="24"/>
        </w:rPr>
        <w:t xml:space="preserve">ffering a place at </w:t>
      </w:r>
      <w:r w:rsidR="00F21BD0" w:rsidRPr="006C5817">
        <w:rPr>
          <w:rFonts w:cs="Arial"/>
          <w:szCs w:val="24"/>
        </w:rPr>
        <w:t xml:space="preserve">this </w:t>
      </w:r>
      <w:r w:rsidR="008A1F4E" w:rsidRPr="006C5817">
        <w:rPr>
          <w:rFonts w:cs="Arial"/>
          <w:szCs w:val="24"/>
        </w:rPr>
        <w:t>RACF is</w:t>
      </w:r>
      <w:r w:rsidR="00865A12" w:rsidRPr="006C5817">
        <w:rPr>
          <w:rFonts w:cs="Arial"/>
          <w:szCs w:val="24"/>
        </w:rPr>
        <w:t xml:space="preserve"> </w:t>
      </w:r>
      <w:r w:rsidR="00390357" w:rsidRPr="006C5817">
        <w:t xml:space="preserve">consistent with </w:t>
      </w:r>
      <w:r w:rsidR="00865A12" w:rsidRPr="006C5817">
        <w:t xml:space="preserve">meeting </w:t>
      </w:r>
      <w:r w:rsidR="00390357" w:rsidRPr="006C5817">
        <w:t xml:space="preserve">the </w:t>
      </w:r>
      <w:r w:rsidR="00FF2B07" w:rsidRPr="006C5817">
        <w:rPr>
          <w:rFonts w:cs="Arial"/>
          <w:szCs w:val="24"/>
        </w:rPr>
        <w:t xml:space="preserve">person's </w:t>
      </w:r>
      <w:r w:rsidR="00042FBC" w:rsidRPr="006C5817">
        <w:t xml:space="preserve">rights under the </w:t>
      </w:r>
      <w:r w:rsidR="00042FBC" w:rsidRPr="006C5817">
        <w:rPr>
          <w:i/>
        </w:rPr>
        <w:t xml:space="preserve">Human Rights Act </w:t>
      </w:r>
      <w:r w:rsidR="00042FBC" w:rsidRPr="006C5817">
        <w:t>2004 and the Charter of Rights (</w:t>
      </w:r>
      <w:r w:rsidR="00042FBC" w:rsidRPr="006C5817">
        <w:rPr>
          <w:i/>
        </w:rPr>
        <w:t xml:space="preserve">Aged Care Act </w:t>
      </w:r>
      <w:r w:rsidR="00042FBC" w:rsidRPr="006C5817">
        <w:t>1997).</w:t>
      </w:r>
    </w:p>
    <w:p w14:paraId="1994201B" w14:textId="77777777" w:rsidR="00F72BA2" w:rsidRDefault="00F72BA2" w:rsidP="00F72BA2">
      <w:pPr>
        <w:rPr>
          <w:rFonts w:cs="Arial"/>
          <w:szCs w:val="24"/>
        </w:rPr>
      </w:pPr>
    </w:p>
    <w:p w14:paraId="40DE1DE0" w14:textId="4F0987E6" w:rsidR="00C00E05" w:rsidRDefault="00042FBC" w:rsidP="00F72BA2">
      <w:pPr>
        <w:rPr>
          <w:rFonts w:cs="Arial"/>
          <w:szCs w:val="24"/>
        </w:rPr>
      </w:pPr>
      <w:r w:rsidRPr="007C6B8E">
        <w:rPr>
          <w:rFonts w:cs="Arial"/>
          <w:szCs w:val="24"/>
        </w:rPr>
        <w:t xml:space="preserve">Where a </w:t>
      </w:r>
      <w:r w:rsidR="001551B1" w:rsidRPr="007C6B8E">
        <w:rPr>
          <w:rFonts w:cs="Arial"/>
          <w:szCs w:val="24"/>
        </w:rPr>
        <w:t>p</w:t>
      </w:r>
      <w:r w:rsidR="00FF2B07" w:rsidRPr="007C6B8E">
        <w:rPr>
          <w:rFonts w:cs="Arial"/>
          <w:szCs w:val="24"/>
        </w:rPr>
        <w:t>erson</w:t>
      </w:r>
      <w:r w:rsidR="00413356">
        <w:rPr>
          <w:rFonts w:cs="Arial"/>
          <w:szCs w:val="24"/>
        </w:rPr>
        <w:t xml:space="preserve"> or </w:t>
      </w:r>
      <w:r w:rsidR="009D41DA" w:rsidRPr="007C6B8E">
        <w:rPr>
          <w:rFonts w:cs="Arial"/>
          <w:szCs w:val="24"/>
        </w:rPr>
        <w:t xml:space="preserve">substitute decision maker </w:t>
      </w:r>
      <w:r w:rsidRPr="007C6B8E">
        <w:rPr>
          <w:rFonts w:cs="Arial"/>
          <w:szCs w:val="24"/>
        </w:rPr>
        <w:t>fail</w:t>
      </w:r>
      <w:r w:rsidR="000E1577" w:rsidRPr="007C6B8E">
        <w:rPr>
          <w:rFonts w:cs="Arial"/>
          <w:szCs w:val="24"/>
        </w:rPr>
        <w:t>s</w:t>
      </w:r>
      <w:r w:rsidRPr="007C6B8E">
        <w:rPr>
          <w:rFonts w:cs="Arial"/>
          <w:szCs w:val="24"/>
        </w:rPr>
        <w:t xml:space="preserve"> to apply to RACFs or </w:t>
      </w:r>
      <w:r w:rsidRPr="007C6B8E">
        <w:t>do</w:t>
      </w:r>
      <w:r w:rsidR="00513FE4" w:rsidRPr="007C6B8E">
        <w:t>es</w:t>
      </w:r>
      <w:r w:rsidRPr="007C6B8E">
        <w:t xml:space="preserve"> not accept a bed</w:t>
      </w:r>
      <w:r w:rsidRPr="007C6B8E">
        <w:rPr>
          <w:rFonts w:cs="Arial"/>
          <w:szCs w:val="24"/>
        </w:rPr>
        <w:t xml:space="preserve"> when offered by </w:t>
      </w:r>
      <w:r w:rsidR="00BD1657">
        <w:rPr>
          <w:rFonts w:cs="Arial"/>
          <w:szCs w:val="24"/>
        </w:rPr>
        <w:t xml:space="preserve">one of </w:t>
      </w:r>
      <w:r w:rsidR="001C4C3E">
        <w:rPr>
          <w:rFonts w:cs="Arial"/>
          <w:szCs w:val="24"/>
        </w:rPr>
        <w:t>the facilities</w:t>
      </w:r>
      <w:r w:rsidRPr="007C6B8E">
        <w:rPr>
          <w:rFonts w:cs="Arial"/>
          <w:szCs w:val="24"/>
        </w:rPr>
        <w:t xml:space="preserve">, the hospital will request the </w:t>
      </w:r>
      <w:r w:rsidR="001551B1" w:rsidRPr="007C6B8E">
        <w:rPr>
          <w:rFonts w:cs="Arial"/>
          <w:szCs w:val="24"/>
        </w:rPr>
        <w:t>p</w:t>
      </w:r>
      <w:r w:rsidR="00FF2B07" w:rsidRPr="007C6B8E">
        <w:rPr>
          <w:rFonts w:cs="Arial"/>
          <w:szCs w:val="24"/>
        </w:rPr>
        <w:t>erson</w:t>
      </w:r>
      <w:r w:rsidR="00413356">
        <w:rPr>
          <w:rFonts w:cs="Arial"/>
          <w:szCs w:val="24"/>
        </w:rPr>
        <w:t xml:space="preserve"> or </w:t>
      </w:r>
      <w:r w:rsidR="009D41DA" w:rsidRPr="007C6B8E">
        <w:rPr>
          <w:rFonts w:cs="Arial"/>
          <w:szCs w:val="24"/>
        </w:rPr>
        <w:t xml:space="preserve">substitute decision maker </w:t>
      </w:r>
      <w:r w:rsidRPr="007C6B8E">
        <w:rPr>
          <w:rFonts w:cs="Arial"/>
          <w:szCs w:val="24"/>
        </w:rPr>
        <w:t xml:space="preserve">consider other discharge options and the matter </w:t>
      </w:r>
      <w:r w:rsidR="00865A12" w:rsidRPr="007C6B8E">
        <w:rPr>
          <w:rFonts w:cs="Arial"/>
          <w:szCs w:val="24"/>
        </w:rPr>
        <w:t xml:space="preserve">will </w:t>
      </w:r>
      <w:r w:rsidRPr="007C6B8E">
        <w:rPr>
          <w:rFonts w:cs="Arial"/>
          <w:szCs w:val="24"/>
        </w:rPr>
        <w:t xml:space="preserve">be </w:t>
      </w:r>
      <w:r w:rsidRPr="007C6B8E">
        <w:t>escalated</w:t>
      </w:r>
      <w:r w:rsidR="00C41377">
        <w:rPr>
          <w:rFonts w:cs="Arial"/>
          <w:szCs w:val="24"/>
        </w:rPr>
        <w:t xml:space="preserve"> </w:t>
      </w:r>
      <w:r w:rsidR="002C01A2">
        <w:rPr>
          <w:rFonts w:cs="Arial"/>
          <w:szCs w:val="24"/>
        </w:rPr>
        <w:t xml:space="preserve">through the Divisional ADON </w:t>
      </w:r>
      <w:r w:rsidR="00C41377">
        <w:rPr>
          <w:rFonts w:cs="Arial"/>
          <w:szCs w:val="24"/>
        </w:rPr>
        <w:t>to the Divisional Director of Nursing (DON)</w:t>
      </w:r>
      <w:r w:rsidR="000E61FD">
        <w:rPr>
          <w:rFonts w:cs="Arial"/>
          <w:szCs w:val="24"/>
        </w:rPr>
        <w:t>.</w:t>
      </w:r>
      <w:r w:rsidR="009E5317">
        <w:rPr>
          <w:rFonts w:cs="Arial"/>
          <w:szCs w:val="24"/>
        </w:rPr>
        <w:t xml:space="preserve"> </w:t>
      </w:r>
    </w:p>
    <w:p w14:paraId="5F0F840D" w14:textId="77777777" w:rsidR="00413356" w:rsidRDefault="00413356" w:rsidP="00F72BA2">
      <w:pPr>
        <w:rPr>
          <w:rFonts w:cs="Arial"/>
          <w:szCs w:val="24"/>
        </w:rPr>
      </w:pPr>
    </w:p>
    <w:p w14:paraId="242D00F4" w14:textId="76B431AD" w:rsidR="00042FBC" w:rsidRPr="00042FBC" w:rsidRDefault="00042FBC" w:rsidP="00F72BA2">
      <w:pPr>
        <w:rPr>
          <w:rFonts w:cs="Arial"/>
          <w:szCs w:val="24"/>
        </w:rPr>
      </w:pPr>
      <w:r w:rsidRPr="00042FBC">
        <w:rPr>
          <w:rFonts w:cs="Arial"/>
          <w:szCs w:val="24"/>
        </w:rPr>
        <w:t xml:space="preserve">The risk associated with </w:t>
      </w:r>
      <w:r w:rsidR="00C83157">
        <w:rPr>
          <w:rFonts w:cs="Arial"/>
          <w:szCs w:val="24"/>
        </w:rPr>
        <w:t>refusal</w:t>
      </w:r>
      <w:r w:rsidRPr="00042FBC">
        <w:rPr>
          <w:rFonts w:cs="Arial"/>
          <w:szCs w:val="24"/>
        </w:rPr>
        <w:t xml:space="preserve"> of an available RACF bed is that:</w:t>
      </w:r>
    </w:p>
    <w:p w14:paraId="6D8A5DAA" w14:textId="1CBD4E9A" w:rsidR="00042FBC" w:rsidRPr="00042FBC" w:rsidRDefault="00042FBC" w:rsidP="00F72BA2">
      <w:pPr>
        <w:pStyle w:val="ListBullet"/>
      </w:pPr>
      <w:r w:rsidRPr="00042FBC">
        <w:t>P</w:t>
      </w:r>
      <w:r w:rsidR="00FF2B07">
        <w:t>eople</w:t>
      </w:r>
      <w:r w:rsidRPr="00042FBC">
        <w:t xml:space="preserve"> who remain in hospital for </w:t>
      </w:r>
      <w:r w:rsidR="00182CBE" w:rsidRPr="00042FBC">
        <w:t>an extended period</w:t>
      </w:r>
      <w:r w:rsidRPr="00042FBC">
        <w:t xml:space="preserve"> of time </w:t>
      </w:r>
      <w:r w:rsidR="00865A12">
        <w:t xml:space="preserve">are </w:t>
      </w:r>
      <w:r w:rsidRPr="00042FBC">
        <w:t>at risk of functional decline</w:t>
      </w:r>
      <w:r w:rsidR="001E411E">
        <w:t xml:space="preserve"> and/or hospital acquired </w:t>
      </w:r>
      <w:r w:rsidR="007B79ED">
        <w:t>infection.</w:t>
      </w:r>
    </w:p>
    <w:p w14:paraId="70383878" w14:textId="12277CC4" w:rsidR="00042FBC" w:rsidRPr="00042FBC" w:rsidRDefault="00FF2B07" w:rsidP="00F72BA2">
      <w:pPr>
        <w:pStyle w:val="ListBullet"/>
      </w:pPr>
      <w:r>
        <w:t>Inpatient</w:t>
      </w:r>
      <w:r w:rsidR="00865A12">
        <w:t xml:space="preserve"> </w:t>
      </w:r>
      <w:r w:rsidR="00042FBC" w:rsidRPr="00042FBC">
        <w:t>beds are occupied with p</w:t>
      </w:r>
      <w:r>
        <w:t>eople</w:t>
      </w:r>
      <w:r w:rsidR="00042FBC" w:rsidRPr="00042FBC">
        <w:t xml:space="preserve"> who no longer require </w:t>
      </w:r>
      <w:r w:rsidR="00865A12">
        <w:t>acute</w:t>
      </w:r>
      <w:r w:rsidR="006A5529">
        <w:t>/sub-acute</w:t>
      </w:r>
      <w:r>
        <w:t xml:space="preserve"> </w:t>
      </w:r>
      <w:r w:rsidR="00042FBC" w:rsidRPr="00042FBC">
        <w:t xml:space="preserve">care while those who </w:t>
      </w:r>
      <w:r w:rsidR="000C0A04" w:rsidRPr="00042FBC">
        <w:t>need</w:t>
      </w:r>
      <w:r w:rsidR="00042FBC" w:rsidRPr="00042FBC">
        <w:t xml:space="preserve"> such care are</w:t>
      </w:r>
      <w:r w:rsidR="000412BF">
        <w:t xml:space="preserve"> </w:t>
      </w:r>
      <w:r w:rsidR="008C3A92">
        <w:t>delayed</w:t>
      </w:r>
      <w:r w:rsidR="00042FBC" w:rsidRPr="00042FBC">
        <w:t xml:space="preserve"> due to limited capacity</w:t>
      </w:r>
      <w:r>
        <w:t>; and</w:t>
      </w:r>
    </w:p>
    <w:p w14:paraId="37DB3B38" w14:textId="1A84B37C" w:rsidR="00042FBC" w:rsidRPr="00042FBC" w:rsidRDefault="000412BF" w:rsidP="00F72BA2">
      <w:pPr>
        <w:pStyle w:val="ListBullet"/>
      </w:pPr>
      <w:r>
        <w:t>Inefficient and ineffective use of i</w:t>
      </w:r>
      <w:r w:rsidR="00FF2B07">
        <w:t>npatient</w:t>
      </w:r>
      <w:r w:rsidR="00865A12">
        <w:t xml:space="preserve"> </w:t>
      </w:r>
      <w:r w:rsidR="00042FBC" w:rsidRPr="00042FBC">
        <w:t>hospital resources</w:t>
      </w:r>
      <w:r>
        <w:t>.</w:t>
      </w:r>
    </w:p>
    <w:p w14:paraId="707BB546" w14:textId="77777777" w:rsidR="00F72BA2" w:rsidRDefault="00F72BA2" w:rsidP="00F72BA2">
      <w:pPr>
        <w:rPr>
          <w:rFonts w:cs="Arial"/>
          <w:szCs w:val="24"/>
        </w:rPr>
      </w:pPr>
    </w:p>
    <w:p w14:paraId="08143195" w14:textId="71C4D681" w:rsidR="00042FBC" w:rsidRPr="005D4D87" w:rsidRDefault="00042FBC" w:rsidP="00F72BA2">
      <w:pPr>
        <w:rPr>
          <w:rFonts w:cs="Arial"/>
          <w:sz w:val="18"/>
          <w:szCs w:val="18"/>
        </w:rPr>
      </w:pPr>
      <w:r w:rsidRPr="00042FBC">
        <w:rPr>
          <w:rFonts w:cs="Arial"/>
          <w:szCs w:val="24"/>
        </w:rPr>
        <w:t xml:space="preserve">If issues emerge that </w:t>
      </w:r>
      <w:r w:rsidR="005D4D87">
        <w:rPr>
          <w:rFonts w:cs="Arial"/>
          <w:szCs w:val="24"/>
        </w:rPr>
        <w:t xml:space="preserve">extend the </w:t>
      </w:r>
      <w:r w:rsidRPr="00042FBC">
        <w:rPr>
          <w:rFonts w:cs="Arial"/>
          <w:szCs w:val="24"/>
        </w:rPr>
        <w:t>length of stay</w:t>
      </w:r>
      <w:r w:rsidR="00481671">
        <w:rPr>
          <w:rFonts w:cs="Arial"/>
          <w:szCs w:val="24"/>
        </w:rPr>
        <w:t xml:space="preserve"> beyond 28 days </w:t>
      </w:r>
      <w:r w:rsidR="005D4D87">
        <w:rPr>
          <w:rFonts w:cs="Arial"/>
          <w:szCs w:val="24"/>
        </w:rPr>
        <w:t>the person will be referred to the divisional M</w:t>
      </w:r>
      <w:r w:rsidR="000412BF">
        <w:rPr>
          <w:rFonts w:cs="Arial"/>
          <w:szCs w:val="24"/>
        </w:rPr>
        <w:t>A</w:t>
      </w:r>
      <w:r w:rsidR="005D4D87">
        <w:rPr>
          <w:rFonts w:cs="Arial"/>
          <w:szCs w:val="24"/>
        </w:rPr>
        <w:t>DE.</w:t>
      </w:r>
      <w:r w:rsidRPr="00042FBC">
        <w:rPr>
          <w:rFonts w:cs="Arial"/>
          <w:szCs w:val="24"/>
        </w:rPr>
        <w:t xml:space="preserve"> Documentation in the </w:t>
      </w:r>
      <w:r w:rsidR="00986379">
        <w:rPr>
          <w:rFonts w:cs="Arial"/>
          <w:szCs w:val="24"/>
        </w:rPr>
        <w:t xml:space="preserve">person’s </w:t>
      </w:r>
      <w:r w:rsidRPr="00042FBC">
        <w:rPr>
          <w:rFonts w:cs="Arial"/>
          <w:szCs w:val="24"/>
        </w:rPr>
        <w:t xml:space="preserve">clinical record is required and should include the </w:t>
      </w:r>
      <w:r w:rsidR="004E1568">
        <w:rPr>
          <w:rFonts w:cs="Arial"/>
          <w:szCs w:val="24"/>
        </w:rPr>
        <w:t xml:space="preserve">discussions, </w:t>
      </w:r>
      <w:r w:rsidRPr="00042FBC">
        <w:rPr>
          <w:rFonts w:cs="Arial"/>
          <w:szCs w:val="24"/>
        </w:rPr>
        <w:t xml:space="preserve">events and actions </w:t>
      </w:r>
      <w:r w:rsidR="00B109B6">
        <w:rPr>
          <w:rFonts w:cs="Arial"/>
          <w:szCs w:val="24"/>
        </w:rPr>
        <w:t>under</w:t>
      </w:r>
      <w:r w:rsidRPr="00042FBC">
        <w:rPr>
          <w:rFonts w:cs="Arial"/>
          <w:szCs w:val="24"/>
        </w:rPr>
        <w:t>taken</w:t>
      </w:r>
      <w:r w:rsidR="00B109B6">
        <w:rPr>
          <w:rFonts w:cs="Arial"/>
          <w:szCs w:val="24"/>
        </w:rPr>
        <w:t>, including escalation pathways.</w:t>
      </w:r>
      <w:r w:rsidRPr="00042FBC">
        <w:rPr>
          <w:rFonts w:cs="Arial"/>
          <w:szCs w:val="24"/>
        </w:rPr>
        <w:t xml:space="preserve"> </w:t>
      </w:r>
    </w:p>
    <w:p w14:paraId="09BEC639" w14:textId="77777777" w:rsidR="00774310" w:rsidRDefault="00774310" w:rsidP="00774310">
      <w:pPr>
        <w:rPr>
          <w:rFonts w:cs="Arial"/>
          <w:szCs w:val="24"/>
        </w:rPr>
      </w:pPr>
    </w:p>
    <w:p w14:paraId="76C728CF" w14:textId="19B7A5F5" w:rsidR="007C4133" w:rsidRPr="00774310" w:rsidRDefault="00774310" w:rsidP="00774310">
      <w:pPr>
        <w:rPr>
          <w:rFonts w:cs="Arial"/>
          <w:b/>
          <w:szCs w:val="24"/>
        </w:rPr>
      </w:pPr>
      <w:r>
        <w:rPr>
          <w:rFonts w:cs="Arial"/>
          <w:b/>
          <w:szCs w:val="24"/>
        </w:rPr>
        <w:t xml:space="preserve">Early Recognition </w:t>
      </w:r>
      <w:r w:rsidR="00DB150D">
        <w:rPr>
          <w:rFonts w:cs="Arial"/>
          <w:b/>
          <w:szCs w:val="24"/>
        </w:rPr>
        <w:t>of Barriers to Transfer to RACF</w:t>
      </w:r>
      <w:r>
        <w:rPr>
          <w:rFonts w:cs="Arial"/>
          <w:b/>
          <w:szCs w:val="24"/>
        </w:rPr>
        <w:t>:</w:t>
      </w:r>
    </w:p>
    <w:p w14:paraId="51757E91" w14:textId="4FC77879" w:rsidR="00774310" w:rsidRDefault="00774310" w:rsidP="00774310">
      <w:pPr>
        <w:rPr>
          <w:rFonts w:cs="Arial"/>
          <w:szCs w:val="24"/>
        </w:rPr>
      </w:pPr>
      <w:r w:rsidRPr="00382D2A" w:rsidDel="00393F63">
        <w:rPr>
          <w:rFonts w:cs="Arial"/>
          <w:szCs w:val="24"/>
        </w:rPr>
        <w:t>Early recognition triggers for</w:t>
      </w:r>
      <w:r w:rsidRPr="00042FBC" w:rsidDel="00393F63">
        <w:rPr>
          <w:rFonts w:cs="Arial"/>
          <w:szCs w:val="24"/>
        </w:rPr>
        <w:t xml:space="preserve"> potentia</w:t>
      </w:r>
      <w:r w:rsidDel="00393F63">
        <w:rPr>
          <w:rFonts w:cs="Arial"/>
          <w:szCs w:val="24"/>
        </w:rPr>
        <w:t>l barriers to transfer to RACF/</w:t>
      </w:r>
      <w:r w:rsidR="00C83157">
        <w:rPr>
          <w:rFonts w:cs="Arial"/>
          <w:szCs w:val="24"/>
        </w:rPr>
        <w:t>refusal</w:t>
      </w:r>
      <w:r w:rsidRPr="00042FBC" w:rsidDel="00393F63">
        <w:rPr>
          <w:rFonts w:cs="Arial"/>
          <w:szCs w:val="24"/>
        </w:rPr>
        <w:t xml:space="preserve"> may include: </w:t>
      </w:r>
    </w:p>
    <w:p w14:paraId="238553C6" w14:textId="0FFBD226" w:rsidR="00774310" w:rsidRPr="00042FBC" w:rsidDel="00393F63" w:rsidRDefault="00774310" w:rsidP="00774310">
      <w:pPr>
        <w:pStyle w:val="ListBullet"/>
      </w:pPr>
      <w:r w:rsidDel="00393F63">
        <w:t>I</w:t>
      </w:r>
      <w:r w:rsidRPr="00042FBC" w:rsidDel="00393F63">
        <w:t xml:space="preserve">nability to contact </w:t>
      </w:r>
      <w:r w:rsidR="007B79ED" w:rsidRPr="00042FBC" w:rsidDel="00393F63">
        <w:t>family.</w:t>
      </w:r>
    </w:p>
    <w:p w14:paraId="4CEB9744" w14:textId="0387002B" w:rsidR="00774310" w:rsidRPr="00042FBC" w:rsidDel="00393F63" w:rsidRDefault="004E1568" w:rsidP="00774310">
      <w:pPr>
        <w:pStyle w:val="ListBullet"/>
      </w:pPr>
      <w:r>
        <w:t>N</w:t>
      </w:r>
      <w:r w:rsidR="00774310" w:rsidRPr="00042FBC" w:rsidDel="00393F63">
        <w:t>o family</w:t>
      </w:r>
      <w:r w:rsidR="00774310">
        <w:t>/substitute decision maker</w:t>
      </w:r>
      <w:r w:rsidR="00774310" w:rsidRPr="00042FBC" w:rsidDel="00393F63">
        <w:t xml:space="preserve"> available</w:t>
      </w:r>
      <w:r w:rsidR="00481671">
        <w:t>.</w:t>
      </w:r>
    </w:p>
    <w:p w14:paraId="0516D85C" w14:textId="6D1E301C" w:rsidR="00774310" w:rsidRPr="00042FBC" w:rsidDel="00393F63" w:rsidRDefault="004E1568" w:rsidP="00774310">
      <w:pPr>
        <w:pStyle w:val="ListBullet"/>
      </w:pPr>
      <w:r>
        <w:t>F</w:t>
      </w:r>
      <w:r w:rsidR="00774310" w:rsidRPr="00042FBC" w:rsidDel="00393F63">
        <w:t>amily</w:t>
      </w:r>
      <w:r w:rsidR="00774310">
        <w:t>/substitute decision maker</w:t>
      </w:r>
      <w:r w:rsidR="00774310" w:rsidRPr="00042FBC" w:rsidDel="00393F63">
        <w:t xml:space="preserve"> not attending scheduled meetings or unresponsive to contact(s)</w:t>
      </w:r>
      <w:r w:rsidR="00481671">
        <w:t>.</w:t>
      </w:r>
    </w:p>
    <w:p w14:paraId="5876EDEE" w14:textId="276604AE" w:rsidR="00774310" w:rsidRPr="00042FBC" w:rsidDel="00393F63" w:rsidRDefault="004E1568" w:rsidP="00774310">
      <w:pPr>
        <w:pStyle w:val="ListBullet"/>
      </w:pPr>
      <w:r>
        <w:t>F</w:t>
      </w:r>
      <w:r w:rsidR="00774310" w:rsidRPr="00042FBC" w:rsidDel="00393F63">
        <w:t>requent changes to discharge plan by family</w:t>
      </w:r>
      <w:r w:rsidR="00774310">
        <w:t xml:space="preserve">/substitute decision maker </w:t>
      </w:r>
      <w:r w:rsidR="00774310" w:rsidRPr="00042FBC" w:rsidDel="00393F63">
        <w:t>or RACFs</w:t>
      </w:r>
      <w:r w:rsidR="000412BF">
        <w:t>.</w:t>
      </w:r>
    </w:p>
    <w:p w14:paraId="65929940" w14:textId="3A288EBE" w:rsidR="00774310" w:rsidRPr="00042FBC" w:rsidDel="00393F63" w:rsidRDefault="004E1568" w:rsidP="00774310">
      <w:pPr>
        <w:pStyle w:val="ListBullet"/>
      </w:pPr>
      <w:r>
        <w:t>L</w:t>
      </w:r>
      <w:r w:rsidR="00774310" w:rsidRPr="00042FBC" w:rsidDel="00393F63">
        <w:t>ack of flexibility with RACF preferences</w:t>
      </w:r>
      <w:r w:rsidR="00481671">
        <w:t>.</w:t>
      </w:r>
    </w:p>
    <w:p w14:paraId="440E2BA1" w14:textId="1EF32DF6" w:rsidR="00774310" w:rsidRPr="00042FBC" w:rsidDel="00393F63" w:rsidRDefault="004E1568" w:rsidP="00774310">
      <w:pPr>
        <w:pStyle w:val="ListBullet"/>
      </w:pPr>
      <w:r>
        <w:t>L</w:t>
      </w:r>
      <w:r w:rsidR="00774310" w:rsidRPr="00042FBC" w:rsidDel="00393F63">
        <w:t xml:space="preserve">ack of available RACFs due to complex needs of patient or culturally sensitive </w:t>
      </w:r>
      <w:r w:rsidR="007B79ED" w:rsidRPr="00042FBC" w:rsidDel="00393F63">
        <w:t>requirements.</w:t>
      </w:r>
    </w:p>
    <w:p w14:paraId="6EAC913C" w14:textId="3768245B" w:rsidR="00774310" w:rsidRPr="00042FBC" w:rsidDel="00393F63" w:rsidRDefault="00C83157" w:rsidP="00774310">
      <w:pPr>
        <w:pStyle w:val="ListBullet"/>
      </w:pPr>
      <w:r>
        <w:t>No agreed discharge destination at day 10 of admission or a</w:t>
      </w:r>
      <w:r w:rsidR="00774310" w:rsidRPr="00042FBC" w:rsidDel="00393F63">
        <w:t>pproaching estimated discharge date with no agreed discharge plan in place</w:t>
      </w:r>
      <w:r w:rsidR="00481671">
        <w:t>.</w:t>
      </w:r>
    </w:p>
    <w:p w14:paraId="4365C429" w14:textId="0855D82E" w:rsidR="00774310" w:rsidRPr="00042FBC" w:rsidDel="00393F63" w:rsidRDefault="004E1568" w:rsidP="00774310">
      <w:pPr>
        <w:pStyle w:val="ListBullet"/>
      </w:pPr>
      <w:r>
        <w:t>D</w:t>
      </w:r>
      <w:r w:rsidR="00774310" w:rsidRPr="00042FBC" w:rsidDel="00393F63">
        <w:t xml:space="preserve">ifficulty accessing equipment or special </w:t>
      </w:r>
      <w:r w:rsidR="007B79ED" w:rsidRPr="00042FBC" w:rsidDel="00393F63">
        <w:t>services.</w:t>
      </w:r>
    </w:p>
    <w:p w14:paraId="32232014" w14:textId="238FAD82" w:rsidR="00774310" w:rsidRPr="00042FBC" w:rsidDel="00393F63" w:rsidRDefault="004E1568" w:rsidP="00774310">
      <w:pPr>
        <w:pStyle w:val="ListBullet"/>
      </w:pPr>
      <w:r>
        <w:t>D</w:t>
      </w:r>
      <w:r w:rsidR="00774310" w:rsidRPr="00042FBC" w:rsidDel="00393F63">
        <w:t xml:space="preserve">elay in accessing guardianship where </w:t>
      </w:r>
      <w:r w:rsidR="007B79ED" w:rsidRPr="00042FBC" w:rsidDel="00393F63">
        <w:t>required.</w:t>
      </w:r>
    </w:p>
    <w:p w14:paraId="4D0EDEFD" w14:textId="77777777" w:rsidR="00C83157" w:rsidRDefault="004E1568" w:rsidP="00774310">
      <w:pPr>
        <w:pStyle w:val="ListBullet"/>
      </w:pPr>
      <w:r>
        <w:t>C</w:t>
      </w:r>
      <w:r w:rsidR="00774310" w:rsidRPr="00042FBC" w:rsidDel="00393F63">
        <w:t>itizen</w:t>
      </w:r>
      <w:r w:rsidR="00D00C1A">
        <w:t>ship</w:t>
      </w:r>
      <w:r w:rsidR="00774310" w:rsidRPr="00042FBC" w:rsidDel="00393F63">
        <w:t xml:space="preserve"> or residency issues</w:t>
      </w:r>
    </w:p>
    <w:p w14:paraId="73B32FB5" w14:textId="1B1FBC3E" w:rsidR="00774310" w:rsidRPr="00C83157" w:rsidRDefault="004E1568" w:rsidP="008F2592">
      <w:pPr>
        <w:pStyle w:val="ListBullet"/>
      </w:pPr>
      <w:r>
        <w:t>D</w:t>
      </w:r>
      <w:r w:rsidR="008E6388" w:rsidDel="00393F63">
        <w:t>elay</w:t>
      </w:r>
      <w:r w:rsidR="00D3111F">
        <w:t xml:space="preserve"> in</w:t>
      </w:r>
      <w:r w:rsidR="00774310" w:rsidRPr="00042FBC" w:rsidDel="00393F63">
        <w:t xml:space="preserve"> </w:t>
      </w:r>
      <w:r w:rsidR="007B79ED" w:rsidRPr="00042FBC" w:rsidDel="00393F63">
        <w:t>submission</w:t>
      </w:r>
      <w:r w:rsidR="007B79ED">
        <w:t xml:space="preserve"> of</w:t>
      </w:r>
      <w:r w:rsidR="00CA5FBA">
        <w:t xml:space="preserve"> </w:t>
      </w:r>
      <w:r w:rsidR="007B79ED">
        <w:t xml:space="preserve">the </w:t>
      </w:r>
      <w:r w:rsidR="007B79ED" w:rsidRPr="00042FBC" w:rsidDel="00393F63">
        <w:t>Combined</w:t>
      </w:r>
      <w:r w:rsidR="00CA5FBA" w:rsidRPr="006817BE">
        <w:rPr>
          <w:rFonts w:cs="Arial"/>
          <w:szCs w:val="24"/>
        </w:rPr>
        <w:t xml:space="preserve"> Assets and Income </w:t>
      </w:r>
      <w:r w:rsidR="00CA5FBA">
        <w:rPr>
          <w:rFonts w:cs="Arial"/>
          <w:szCs w:val="24"/>
        </w:rPr>
        <w:t>Assessment and response from Centrelink</w:t>
      </w:r>
      <w:r w:rsidR="00481671">
        <w:rPr>
          <w:rFonts w:cs="Arial"/>
          <w:szCs w:val="24"/>
        </w:rPr>
        <w:t>.</w:t>
      </w:r>
      <w:r w:rsidR="00CA5FBA">
        <w:rPr>
          <w:rFonts w:cs="Arial"/>
          <w:szCs w:val="24"/>
        </w:rPr>
        <w:t xml:space="preserve"> </w:t>
      </w:r>
    </w:p>
    <w:p w14:paraId="5A8A5F89" w14:textId="35F0DE05" w:rsidR="00C83157" w:rsidRPr="00C83157" w:rsidRDefault="00C83157" w:rsidP="008F2592">
      <w:pPr>
        <w:pStyle w:val="ListBullet"/>
      </w:pPr>
      <w:r>
        <w:rPr>
          <w:rFonts w:cs="Arial"/>
          <w:szCs w:val="24"/>
        </w:rPr>
        <w:t xml:space="preserve">Cultural expectations about family responsibility to care and stigma around RACF </w:t>
      </w:r>
      <w:r w:rsidR="001E36F3">
        <w:rPr>
          <w:rFonts w:cs="Arial"/>
          <w:szCs w:val="24"/>
        </w:rPr>
        <w:t>placement.</w:t>
      </w:r>
    </w:p>
    <w:p w14:paraId="2047EF02" w14:textId="54389A32" w:rsidR="00C83157" w:rsidRPr="004579AE" w:rsidRDefault="00C83157" w:rsidP="00C83157">
      <w:pPr>
        <w:pStyle w:val="ListBullet"/>
      </w:pPr>
      <w:r>
        <w:rPr>
          <w:rFonts w:cs="Arial"/>
          <w:szCs w:val="24"/>
        </w:rPr>
        <w:t>History of trauma and institutional abuse. This is particularly relevant for Aboriginal and Torres Strait Islanders,</w:t>
      </w:r>
      <w:r w:rsidR="000E61FD">
        <w:rPr>
          <w:rFonts w:cs="Arial"/>
          <w:szCs w:val="24"/>
        </w:rPr>
        <w:t xml:space="preserve"> culturally and linguistically diverse</w:t>
      </w:r>
      <w:r>
        <w:rPr>
          <w:rFonts w:cs="Arial"/>
          <w:szCs w:val="24"/>
        </w:rPr>
        <w:t xml:space="preserve"> </w:t>
      </w:r>
      <w:r w:rsidR="000E61FD">
        <w:rPr>
          <w:rFonts w:cs="Arial"/>
          <w:szCs w:val="24"/>
        </w:rPr>
        <w:t>(</w:t>
      </w:r>
      <w:r>
        <w:rPr>
          <w:rFonts w:cs="Arial"/>
          <w:szCs w:val="24"/>
        </w:rPr>
        <w:t>CALD</w:t>
      </w:r>
      <w:r w:rsidR="000E61FD">
        <w:rPr>
          <w:rFonts w:cs="Arial"/>
          <w:szCs w:val="24"/>
        </w:rPr>
        <w:t>)</w:t>
      </w:r>
      <w:r>
        <w:rPr>
          <w:rFonts w:cs="Arial"/>
          <w:szCs w:val="24"/>
        </w:rPr>
        <w:t xml:space="preserve"> communities, Forgotten Australians, Care leavers and members of the </w:t>
      </w:r>
      <w:r w:rsidR="0043228E">
        <w:rPr>
          <w:rFonts w:cs="Arial"/>
          <w:szCs w:val="24"/>
        </w:rPr>
        <w:t>lesbian, gay, bisexual, transgender, intersex, queer or questioning (</w:t>
      </w:r>
      <w:r>
        <w:rPr>
          <w:rFonts w:cs="Arial"/>
          <w:szCs w:val="24"/>
        </w:rPr>
        <w:t>LGBTIQ</w:t>
      </w:r>
      <w:r w:rsidR="0043228E">
        <w:rPr>
          <w:rFonts w:cs="Arial"/>
          <w:szCs w:val="24"/>
        </w:rPr>
        <w:t>+)</w:t>
      </w:r>
      <w:r>
        <w:rPr>
          <w:rFonts w:cs="Arial"/>
          <w:szCs w:val="24"/>
        </w:rPr>
        <w:t xml:space="preserve"> </w:t>
      </w:r>
      <w:r w:rsidR="001E36F3">
        <w:rPr>
          <w:rFonts w:cs="Arial"/>
          <w:szCs w:val="24"/>
        </w:rPr>
        <w:t>community.</w:t>
      </w:r>
      <w:r>
        <w:rPr>
          <w:rFonts w:cs="Arial"/>
          <w:szCs w:val="24"/>
        </w:rPr>
        <w:t xml:space="preserve"> </w:t>
      </w:r>
    </w:p>
    <w:p w14:paraId="33EC775B" w14:textId="11ACB176" w:rsidR="000E61FD" w:rsidRPr="00481671" w:rsidRDefault="00C83157" w:rsidP="00CC0F1D">
      <w:pPr>
        <w:pStyle w:val="ListBullet"/>
      </w:pPr>
      <w:r>
        <w:t xml:space="preserve">Financial hardship or </w:t>
      </w:r>
      <w:r w:rsidRPr="00C83157">
        <w:rPr>
          <w:rFonts w:cs="Arial"/>
          <w:szCs w:val="24"/>
        </w:rPr>
        <w:t xml:space="preserve">financial concerns about selling a home/ homelessness of a </w:t>
      </w:r>
      <w:r w:rsidR="001E36F3" w:rsidRPr="00C83157">
        <w:rPr>
          <w:rFonts w:cs="Arial"/>
          <w:szCs w:val="24"/>
        </w:rPr>
        <w:t>carer.</w:t>
      </w:r>
    </w:p>
    <w:p w14:paraId="6D87C937" w14:textId="77777777" w:rsidR="00774310" w:rsidRDefault="00774310" w:rsidP="00774310">
      <w:pPr>
        <w:rPr>
          <w:rFonts w:cs="Arial"/>
          <w:szCs w:val="24"/>
        </w:rPr>
      </w:pPr>
    </w:p>
    <w:p w14:paraId="570E1ADD" w14:textId="7FDE1B19" w:rsidR="00D00C1A" w:rsidRDefault="008C3A92" w:rsidP="00D00C1A">
      <w:pPr>
        <w:rPr>
          <w:rFonts w:cs="Arial"/>
          <w:szCs w:val="24"/>
        </w:rPr>
      </w:pPr>
      <w:r>
        <w:rPr>
          <w:rFonts w:cs="Arial"/>
          <w:szCs w:val="24"/>
        </w:rPr>
        <w:t>The person</w:t>
      </w:r>
      <w:r w:rsidR="00C83157">
        <w:rPr>
          <w:rFonts w:cs="Arial"/>
          <w:szCs w:val="24"/>
        </w:rPr>
        <w:t xml:space="preserve"> or </w:t>
      </w:r>
      <w:r>
        <w:rPr>
          <w:rFonts w:cs="Arial"/>
          <w:szCs w:val="24"/>
        </w:rPr>
        <w:t>s</w:t>
      </w:r>
      <w:r w:rsidR="00774310">
        <w:rPr>
          <w:rFonts w:cs="Arial"/>
          <w:szCs w:val="24"/>
        </w:rPr>
        <w:t xml:space="preserve">ubstitute </w:t>
      </w:r>
      <w:r>
        <w:rPr>
          <w:rFonts w:cs="Arial"/>
          <w:szCs w:val="24"/>
        </w:rPr>
        <w:t>d</w:t>
      </w:r>
      <w:r w:rsidR="00774310">
        <w:rPr>
          <w:rFonts w:cs="Arial"/>
          <w:szCs w:val="24"/>
        </w:rPr>
        <w:t xml:space="preserve">ecision </w:t>
      </w:r>
      <w:r>
        <w:rPr>
          <w:rFonts w:cs="Arial"/>
          <w:szCs w:val="24"/>
        </w:rPr>
        <w:t>m</w:t>
      </w:r>
      <w:r w:rsidR="00774310">
        <w:rPr>
          <w:rFonts w:cs="Arial"/>
          <w:szCs w:val="24"/>
        </w:rPr>
        <w:t>aker can access Advocacy groups for advice /support</w:t>
      </w:r>
      <w:r w:rsidR="00182CBE">
        <w:rPr>
          <w:rFonts w:cs="Arial"/>
          <w:szCs w:val="24"/>
        </w:rPr>
        <w:t xml:space="preserve">. </w:t>
      </w:r>
      <w:r w:rsidR="00D00C1A">
        <w:rPr>
          <w:rFonts w:cs="Arial"/>
          <w:szCs w:val="24"/>
        </w:rPr>
        <w:t>Advocacy groups include but are not limited to the following:</w:t>
      </w:r>
    </w:p>
    <w:p w14:paraId="796E418C" w14:textId="77777777" w:rsidR="00D00C1A" w:rsidRDefault="00D00C1A" w:rsidP="00D00C1A">
      <w:pPr>
        <w:rPr>
          <w:rFonts w:cs="Arial"/>
          <w:szCs w:val="24"/>
        </w:rPr>
      </w:pPr>
    </w:p>
    <w:p w14:paraId="7C6484E4" w14:textId="3F3D6191" w:rsidR="00D56F9D" w:rsidRPr="00D56F9D" w:rsidRDefault="00D56F9D" w:rsidP="00D00C1A">
      <w:pPr>
        <w:pStyle w:val="ListParagraph"/>
        <w:numPr>
          <w:ilvl w:val="0"/>
          <w:numId w:val="36"/>
        </w:numPr>
      </w:pPr>
      <w:r w:rsidRPr="00D56F9D">
        <w:t>ACT Disability, Aged and Carer Advocacy Service</w:t>
      </w:r>
      <w:r w:rsidR="002F2C1B">
        <w:t xml:space="preserve"> (ADACAS)</w:t>
      </w:r>
    </w:p>
    <w:p w14:paraId="374B0BC6" w14:textId="28070ED8" w:rsidR="00D56F9D" w:rsidRPr="00D56F9D" w:rsidRDefault="00D56F9D" w:rsidP="00D56F9D">
      <w:pPr>
        <w:pStyle w:val="ListParagraph"/>
        <w:numPr>
          <w:ilvl w:val="0"/>
          <w:numId w:val="25"/>
        </w:numPr>
        <w:outlineLvl w:val="0"/>
      </w:pPr>
      <w:r w:rsidRPr="00D56F9D">
        <w:t>Council on the Ageing</w:t>
      </w:r>
      <w:r w:rsidR="002F2C1B">
        <w:t xml:space="preserve"> (COTA)</w:t>
      </w:r>
    </w:p>
    <w:p w14:paraId="550F88F7" w14:textId="122B148F" w:rsidR="00D56F9D" w:rsidRPr="00D56F9D" w:rsidRDefault="00D56F9D" w:rsidP="00D56F9D">
      <w:pPr>
        <w:pStyle w:val="ListParagraph"/>
        <w:numPr>
          <w:ilvl w:val="0"/>
          <w:numId w:val="25"/>
        </w:numPr>
        <w:outlineLvl w:val="0"/>
      </w:pPr>
      <w:r w:rsidRPr="00D56F9D">
        <w:t>Human Rights Commission</w:t>
      </w:r>
      <w:r w:rsidR="002F2C1B">
        <w:t xml:space="preserve"> (HRC)</w:t>
      </w:r>
    </w:p>
    <w:p w14:paraId="500643FF" w14:textId="72211994" w:rsidR="00D56F9D" w:rsidRPr="00D56F9D" w:rsidRDefault="00D56F9D" w:rsidP="00D56F9D">
      <w:pPr>
        <w:pStyle w:val="ListParagraph"/>
        <w:numPr>
          <w:ilvl w:val="0"/>
          <w:numId w:val="25"/>
        </w:numPr>
        <w:outlineLvl w:val="0"/>
      </w:pPr>
      <w:r w:rsidRPr="00D56F9D">
        <w:t>Older Persons ACT Legal Services</w:t>
      </w:r>
      <w:r w:rsidR="002F2C1B">
        <w:t xml:space="preserve"> (OPALS)</w:t>
      </w:r>
    </w:p>
    <w:p w14:paraId="1B6B666E" w14:textId="77777777" w:rsidR="00D56F9D" w:rsidRPr="00490391" w:rsidRDefault="00D56F9D" w:rsidP="00D56F9D">
      <w:pPr>
        <w:pStyle w:val="ListParagraph"/>
        <w:numPr>
          <w:ilvl w:val="0"/>
          <w:numId w:val="25"/>
        </w:numPr>
        <w:outlineLvl w:val="0"/>
        <w:rPr>
          <w:b/>
        </w:rPr>
      </w:pPr>
      <w:r w:rsidRPr="00D56F9D">
        <w:t>Aged Care Navigators</w:t>
      </w:r>
    </w:p>
    <w:p w14:paraId="024546CF" w14:textId="03C65435" w:rsidR="00490391" w:rsidRPr="00C41377" w:rsidRDefault="00490391" w:rsidP="00D56F9D">
      <w:pPr>
        <w:pStyle w:val="ListParagraph"/>
        <w:numPr>
          <w:ilvl w:val="0"/>
          <w:numId w:val="25"/>
        </w:numPr>
        <w:outlineLvl w:val="0"/>
        <w:rPr>
          <w:b/>
        </w:rPr>
      </w:pPr>
      <w:r>
        <w:t>Private Aged Care Placement Services</w:t>
      </w:r>
      <w:r w:rsidR="00D00C1A">
        <w:t>.</w:t>
      </w:r>
    </w:p>
    <w:p w14:paraId="37B67687" w14:textId="77777777" w:rsidR="00C41377" w:rsidRPr="008F2592" w:rsidRDefault="00C41377" w:rsidP="00C41377"/>
    <w:p w14:paraId="6DEDE76A" w14:textId="77777777" w:rsidR="00C41377" w:rsidRPr="00774310" w:rsidRDefault="00C41377" w:rsidP="00C41377">
      <w:pPr>
        <w:rPr>
          <w:rFonts w:cs="Arial"/>
          <w:b/>
          <w:szCs w:val="24"/>
        </w:rPr>
      </w:pPr>
      <w:r w:rsidRPr="00774310">
        <w:rPr>
          <w:rFonts w:cs="Arial"/>
          <w:b/>
          <w:szCs w:val="24"/>
        </w:rPr>
        <w:t>Escalation Plan:</w:t>
      </w:r>
    </w:p>
    <w:p w14:paraId="5AD3CD8F" w14:textId="35B1E6EF" w:rsidR="00C41377" w:rsidRDefault="00C41377" w:rsidP="00C41377">
      <w:r>
        <w:t xml:space="preserve">If </w:t>
      </w:r>
      <w:r w:rsidRPr="00490391">
        <w:t>the treating team believe</w:t>
      </w:r>
      <w:r w:rsidR="00D00C1A">
        <w:t xml:space="preserve"> </w:t>
      </w:r>
      <w:r w:rsidRPr="00490391">
        <w:t xml:space="preserve">the </w:t>
      </w:r>
      <w:r>
        <w:t xml:space="preserve">substitute decision maker is not acting in the best interests of the </w:t>
      </w:r>
      <w:r w:rsidR="00182CBE">
        <w:t>person,</w:t>
      </w:r>
      <w:r>
        <w:t xml:space="preserve"> then:</w:t>
      </w:r>
    </w:p>
    <w:p w14:paraId="0A81D120" w14:textId="77777777" w:rsidR="00C41377" w:rsidRDefault="00C41377" w:rsidP="008F2592"/>
    <w:p w14:paraId="31407ADD" w14:textId="06C2891E" w:rsidR="00C41377" w:rsidRDefault="00C41377" w:rsidP="00C41377">
      <w:pPr>
        <w:pStyle w:val="ListParagraph"/>
        <w:numPr>
          <w:ilvl w:val="0"/>
          <w:numId w:val="23"/>
        </w:numPr>
        <w:ind w:left="360"/>
      </w:pPr>
      <w:r>
        <w:lastRenderedPageBreak/>
        <w:t xml:space="preserve">A family meeting </w:t>
      </w:r>
      <w:r w:rsidR="00D00C1A">
        <w:t xml:space="preserve">will be held </w:t>
      </w:r>
      <w:r>
        <w:t xml:space="preserve">led by the Medical Team and will include </w:t>
      </w:r>
      <w:r w:rsidR="00D00C1A">
        <w:t xml:space="preserve">the </w:t>
      </w:r>
      <w:r>
        <w:t>S</w:t>
      </w:r>
      <w:r w:rsidR="00481671">
        <w:t xml:space="preserve">ocial Worker, </w:t>
      </w:r>
      <w:r>
        <w:t>RACLN</w:t>
      </w:r>
      <w:r w:rsidR="00481671">
        <w:t>, CNC and Divisional ADON</w:t>
      </w:r>
      <w:r w:rsidR="00D00C1A">
        <w:t>,</w:t>
      </w:r>
      <w:r w:rsidR="00481671">
        <w:t xml:space="preserve"> and </w:t>
      </w:r>
      <w:r w:rsidR="00D00C1A">
        <w:t xml:space="preserve">will be </w:t>
      </w:r>
      <w:r>
        <w:t>attended by the person</w:t>
      </w:r>
      <w:r w:rsidR="00C83157">
        <w:t xml:space="preserve"> or </w:t>
      </w:r>
      <w:r>
        <w:t>substitute decision maker. This may</w:t>
      </w:r>
      <w:r w:rsidR="00481671">
        <w:t xml:space="preserve"> also </w:t>
      </w:r>
      <w:r>
        <w:t xml:space="preserve">include independent </w:t>
      </w:r>
      <w:r w:rsidR="00481671">
        <w:t>support or advocacy agencies.</w:t>
      </w:r>
    </w:p>
    <w:p w14:paraId="11B639A5" w14:textId="77777777" w:rsidR="00C41377" w:rsidRDefault="00C41377" w:rsidP="00C41377">
      <w:pPr>
        <w:pStyle w:val="ListBullet"/>
        <w:numPr>
          <w:ilvl w:val="0"/>
          <w:numId w:val="23"/>
        </w:numPr>
        <w:ind w:left="360"/>
      </w:pPr>
      <w:r w:rsidRPr="00042FBC">
        <w:t xml:space="preserve">The </w:t>
      </w:r>
      <w:r w:rsidRPr="00907029">
        <w:t>substitute decision maker should be given the opportunity to explain their perceived barriers to placement</w:t>
      </w:r>
      <w:r>
        <w:t>.</w:t>
      </w:r>
    </w:p>
    <w:p w14:paraId="16CE1BC0" w14:textId="7F476543" w:rsidR="00C41377" w:rsidRPr="00907029" w:rsidRDefault="00C41377" w:rsidP="00C41377">
      <w:pPr>
        <w:pStyle w:val="ListBullet"/>
        <w:numPr>
          <w:ilvl w:val="0"/>
          <w:numId w:val="23"/>
        </w:numPr>
        <w:ind w:left="360"/>
      </w:pPr>
      <w:r>
        <w:t>T</w:t>
      </w:r>
      <w:r w:rsidRPr="00907029">
        <w:t>he substitute decision maker</w:t>
      </w:r>
      <w:r w:rsidRPr="00907029" w:rsidDel="005C4A1A">
        <w:t xml:space="preserve"> </w:t>
      </w:r>
      <w:r w:rsidRPr="00907029">
        <w:t xml:space="preserve">is informed that the individual will not be able to stay in hospital </w:t>
      </w:r>
      <w:r w:rsidR="00D00C1A">
        <w:t xml:space="preserve">and that </w:t>
      </w:r>
      <w:r w:rsidRPr="00907029">
        <w:t xml:space="preserve">RACF placement is appropriate for their care </w:t>
      </w:r>
      <w:r w:rsidR="00182CBE" w:rsidRPr="00907029">
        <w:t>needs.</w:t>
      </w:r>
      <w:r w:rsidRPr="00907029">
        <w:t xml:space="preserve"> </w:t>
      </w:r>
    </w:p>
    <w:p w14:paraId="70DB646B" w14:textId="6558BD9C" w:rsidR="00F145C5" w:rsidRPr="005D4D87" w:rsidRDefault="00C41377" w:rsidP="00F145C5">
      <w:pPr>
        <w:pStyle w:val="ListParagraph"/>
        <w:numPr>
          <w:ilvl w:val="0"/>
          <w:numId w:val="23"/>
        </w:numPr>
        <w:ind w:left="360"/>
      </w:pPr>
      <w:r w:rsidRPr="00907029">
        <w:t>A list of RACF options will be provided to the substitute</w:t>
      </w:r>
      <w:r w:rsidR="00F11633">
        <w:t xml:space="preserve"> </w:t>
      </w:r>
      <w:r w:rsidRPr="00907029">
        <w:t>decision maker</w:t>
      </w:r>
      <w:r w:rsidR="00707A1E">
        <w:t xml:space="preserve"> along with a summary of what care has been requested and offered to date</w:t>
      </w:r>
      <w:r w:rsidR="00F11633">
        <w:t>.</w:t>
      </w:r>
    </w:p>
    <w:p w14:paraId="78F0D782" w14:textId="22AD02F7" w:rsidR="005D4D87" w:rsidRDefault="005D4D87" w:rsidP="00F145C5">
      <w:pPr>
        <w:pStyle w:val="ListParagraph"/>
        <w:numPr>
          <w:ilvl w:val="0"/>
          <w:numId w:val="23"/>
        </w:numPr>
        <w:ind w:left="360"/>
      </w:pPr>
      <w:r>
        <w:rPr>
          <w:bCs/>
        </w:rPr>
        <w:t>The person should be referred to the Divisional M</w:t>
      </w:r>
      <w:r w:rsidR="00D00C1A">
        <w:rPr>
          <w:bCs/>
        </w:rPr>
        <w:t>A</w:t>
      </w:r>
      <w:r>
        <w:rPr>
          <w:bCs/>
        </w:rPr>
        <w:t>DE.</w:t>
      </w:r>
    </w:p>
    <w:p w14:paraId="2A80BF67" w14:textId="77777777" w:rsidR="00073059" w:rsidRDefault="00073059" w:rsidP="00F145C5"/>
    <w:p w14:paraId="3D4B8706" w14:textId="5F478763" w:rsidR="00C41377" w:rsidRDefault="00F145C5" w:rsidP="00D00C1A">
      <w:r w:rsidRPr="00F145C5">
        <w:t>Where no progress can be made, an application to the ACT Civil and Administration Tribunal will be considered as the last resort</w:t>
      </w:r>
      <w:r w:rsidR="00D00C1A">
        <w:t xml:space="preserve"> </w:t>
      </w:r>
      <w:r w:rsidRPr="00F145C5">
        <w:t xml:space="preserve">following advice from the </w:t>
      </w:r>
      <w:r>
        <w:t>ACT Government Solicitor’s Office (</w:t>
      </w:r>
      <w:r w:rsidRPr="00F145C5">
        <w:t>ACTGS</w:t>
      </w:r>
      <w:r>
        <w:t>)</w:t>
      </w:r>
      <w:r w:rsidR="00D00C1A">
        <w:t>. A</w:t>
      </w:r>
      <w:r w:rsidR="00C41377">
        <w:t xml:space="preserve">ll </w:t>
      </w:r>
      <w:r w:rsidR="00D00C1A">
        <w:t xml:space="preserve">relevant </w:t>
      </w:r>
      <w:r w:rsidR="00C41377">
        <w:t xml:space="preserve">documentation and information </w:t>
      </w:r>
      <w:r w:rsidR="000F7EAF">
        <w:t xml:space="preserve">will be </w:t>
      </w:r>
      <w:r w:rsidR="00C41377">
        <w:t xml:space="preserve">sent </w:t>
      </w:r>
      <w:r w:rsidR="000F7EAF">
        <w:t xml:space="preserve">to the ACTGS </w:t>
      </w:r>
      <w:r w:rsidR="00C41377">
        <w:t xml:space="preserve">for advice (as per the </w:t>
      </w:r>
      <w:r w:rsidR="00C41377" w:rsidRPr="00D00C1A">
        <w:rPr>
          <w:i/>
          <w:iCs/>
        </w:rPr>
        <w:t>Request for Legal Advice Procedure on the CHS Policy Register</w:t>
      </w:r>
      <w:r w:rsidR="00182CBE" w:rsidRPr="00D00C1A">
        <w:rPr>
          <w:color w:val="1F497D"/>
        </w:rPr>
        <w:t>)</w:t>
      </w:r>
      <w:r w:rsidR="00182CBE">
        <w:t>.</w:t>
      </w:r>
    </w:p>
    <w:p w14:paraId="14E6379B" w14:textId="77777777" w:rsidR="00C41377" w:rsidRDefault="00C41377" w:rsidP="00C41377"/>
    <w:p w14:paraId="5EEFE4D0" w14:textId="5A17D6DE" w:rsidR="00C41377" w:rsidRDefault="00C41377" w:rsidP="00C41377">
      <w:r>
        <w:t xml:space="preserve">Please note: The Tribunal is a legal process and is between the substitute decision maker and </w:t>
      </w:r>
      <w:r w:rsidR="000F7EAF">
        <w:t>CHS</w:t>
      </w:r>
      <w:r>
        <w:t xml:space="preserve"> (not an individual staff member working for C</w:t>
      </w:r>
      <w:r w:rsidR="000F7EAF">
        <w:t>HS</w:t>
      </w:r>
      <w:r>
        <w:t xml:space="preserve">).  </w:t>
      </w:r>
    </w:p>
    <w:p w14:paraId="36BA1332" w14:textId="77777777" w:rsidR="00CD336C" w:rsidRPr="00777D8C" w:rsidRDefault="00CD336C" w:rsidP="00F72BA2">
      <w:pPr>
        <w:rPr>
          <w:rFonts w:cs="Arial"/>
          <w:color w:val="FF0000"/>
          <w:szCs w:val="24"/>
        </w:rPr>
      </w:pPr>
    </w:p>
    <w:p w14:paraId="1B7F2E26" w14:textId="77777777" w:rsidR="0029040A" w:rsidRDefault="0029040A" w:rsidP="00926EFC">
      <w:pPr>
        <w:pBdr>
          <w:top w:val="single" w:sz="4" w:space="1" w:color="auto"/>
          <w:left w:val="single" w:sz="4" w:space="4" w:color="auto"/>
          <w:bottom w:val="single" w:sz="4" w:space="1" w:color="auto"/>
          <w:right w:val="single" w:sz="4" w:space="4" w:color="auto"/>
        </w:pBdr>
        <w:rPr>
          <w:rFonts w:cs="Arial"/>
          <w:szCs w:val="24"/>
        </w:rPr>
      </w:pPr>
      <w:r w:rsidRPr="000F7EAF">
        <w:rPr>
          <w:rFonts w:cs="Arial"/>
          <w:szCs w:val="24"/>
        </w:rPr>
        <w:t xml:space="preserve">Note: If the </w:t>
      </w:r>
      <w:r w:rsidR="000E1577" w:rsidRPr="000F7EAF">
        <w:rPr>
          <w:rFonts w:cs="Arial"/>
          <w:szCs w:val="24"/>
        </w:rPr>
        <w:t>substitute decision maker</w:t>
      </w:r>
      <w:r w:rsidRPr="000F7EAF">
        <w:rPr>
          <w:rFonts w:cs="Arial"/>
          <w:szCs w:val="24"/>
        </w:rPr>
        <w:t xml:space="preserve"> cannot be contacted, the escalation process should be </w:t>
      </w:r>
      <w:r w:rsidR="00B109B6" w:rsidRPr="000F7EAF">
        <w:rPr>
          <w:rFonts w:cs="Arial"/>
          <w:szCs w:val="24"/>
        </w:rPr>
        <w:t>initiated</w:t>
      </w:r>
      <w:r w:rsidRPr="000F7EAF">
        <w:rPr>
          <w:rFonts w:cs="Arial"/>
          <w:szCs w:val="24"/>
        </w:rPr>
        <w:t>. In this case</w:t>
      </w:r>
      <w:r w:rsidR="007C6B8E" w:rsidRPr="000F7EAF">
        <w:rPr>
          <w:rFonts w:cs="Arial"/>
          <w:szCs w:val="24"/>
        </w:rPr>
        <w:t xml:space="preserve">, </w:t>
      </w:r>
      <w:r w:rsidR="00747184" w:rsidRPr="000F7EAF">
        <w:rPr>
          <w:rFonts w:cs="Arial"/>
          <w:szCs w:val="24"/>
        </w:rPr>
        <w:t>ACT</w:t>
      </w:r>
      <w:r w:rsidR="007C6B8E" w:rsidRPr="000F7EAF">
        <w:rPr>
          <w:rFonts w:cs="Arial"/>
          <w:szCs w:val="24"/>
        </w:rPr>
        <w:t xml:space="preserve">GS advice </w:t>
      </w:r>
      <w:r w:rsidR="004E1568" w:rsidRPr="000F7EAF">
        <w:rPr>
          <w:rFonts w:cs="Arial"/>
          <w:szCs w:val="24"/>
        </w:rPr>
        <w:t>should be sought</w:t>
      </w:r>
      <w:r w:rsidR="007C6B8E" w:rsidRPr="000F7EAF">
        <w:rPr>
          <w:rFonts w:cs="Arial"/>
          <w:szCs w:val="24"/>
        </w:rPr>
        <w:t xml:space="preserve"> before consulting with</w:t>
      </w:r>
      <w:r w:rsidRPr="000F7EAF">
        <w:rPr>
          <w:rFonts w:cs="Arial"/>
          <w:szCs w:val="24"/>
        </w:rPr>
        <w:t xml:space="preserve"> the </w:t>
      </w:r>
      <w:r w:rsidR="00613983" w:rsidRPr="000F7EAF">
        <w:t>ACT Civil and Administrative Tribunal</w:t>
      </w:r>
      <w:r w:rsidRPr="000F7EAF">
        <w:rPr>
          <w:rFonts w:cs="Arial"/>
          <w:szCs w:val="24"/>
        </w:rPr>
        <w:t xml:space="preserve"> </w:t>
      </w:r>
      <w:r w:rsidR="007C6B8E" w:rsidRPr="000F7EAF">
        <w:rPr>
          <w:rFonts w:cs="Arial"/>
          <w:szCs w:val="24"/>
        </w:rPr>
        <w:t>to raise concerns</w:t>
      </w:r>
      <w:r w:rsidRPr="000F7EAF">
        <w:rPr>
          <w:rFonts w:cs="Arial"/>
          <w:szCs w:val="24"/>
        </w:rPr>
        <w:t xml:space="preserve"> if no one is acting as a patient advocate</w:t>
      </w:r>
      <w:r w:rsidR="007C6B8E" w:rsidRPr="000F7EAF">
        <w:rPr>
          <w:rFonts w:cs="Arial"/>
          <w:szCs w:val="24"/>
        </w:rPr>
        <w:t>.</w:t>
      </w:r>
    </w:p>
    <w:p w14:paraId="751A0F1A" w14:textId="77777777" w:rsidR="00F11633" w:rsidRDefault="00F11633" w:rsidP="009650C2"/>
    <w:p w14:paraId="4B42B9BE" w14:textId="3566600D" w:rsidR="00F663F3" w:rsidRDefault="005E4C02" w:rsidP="00907029">
      <w:pPr>
        <w:jc w:val="right"/>
        <w:rPr>
          <w:rStyle w:val="Hyperlink"/>
          <w:rFonts w:cs="Arial"/>
          <w:i/>
          <w:szCs w:val="24"/>
        </w:rPr>
      </w:pPr>
      <w:hyperlink w:anchor="Contents" w:history="1">
        <w:r w:rsidR="00907029" w:rsidRPr="00590902">
          <w:rPr>
            <w:rStyle w:val="Hyperlink"/>
            <w:rFonts w:cs="Arial"/>
            <w:i/>
            <w:szCs w:val="24"/>
          </w:rPr>
          <w:t>Back to Table of Contents</w:t>
        </w:r>
      </w:hyperlink>
    </w:p>
    <w:p w14:paraId="60AF02B0" w14:textId="77777777" w:rsidR="008C603D" w:rsidRPr="00FA10D8" w:rsidRDefault="008C603D" w:rsidP="00907029">
      <w:pPr>
        <w:jc w:val="right"/>
        <w:rPr>
          <w:rFonts w:cs="Arial"/>
          <w:szCs w:val="24"/>
        </w:rPr>
      </w:pPr>
    </w:p>
    <w:tbl>
      <w:tblPr>
        <w:tblpPr w:leftFromText="180" w:rightFromText="180" w:vertAnchor="text" w:horzAnchor="margin" w:tblpX="-34" w:tblpY="181"/>
        <w:tblW w:w="9300" w:type="dxa"/>
        <w:tblLook w:val="0000" w:firstRow="0" w:lastRow="0" w:firstColumn="0" w:lastColumn="0" w:noHBand="0" w:noVBand="0"/>
      </w:tblPr>
      <w:tblGrid>
        <w:gridCol w:w="9300"/>
      </w:tblGrid>
      <w:tr w:rsidR="00F663F3" w:rsidRPr="00CD1C0E" w14:paraId="7AB70D94" w14:textId="77777777" w:rsidTr="007D3935">
        <w:trPr>
          <w:cantSplit/>
          <w:trHeight w:val="285"/>
        </w:trPr>
        <w:tc>
          <w:tcPr>
            <w:tcW w:w="9300" w:type="dxa"/>
            <w:shd w:val="clear" w:color="auto" w:fill="A6A6A6"/>
          </w:tcPr>
          <w:p w14:paraId="59DC7D12" w14:textId="77777777" w:rsidR="00F663F3" w:rsidRPr="00042FBC" w:rsidRDefault="00F663F3" w:rsidP="007D3935">
            <w:pPr>
              <w:pStyle w:val="Heading1"/>
              <w:rPr>
                <w:bCs/>
                <w:szCs w:val="24"/>
              </w:rPr>
            </w:pPr>
            <w:bookmarkStart w:id="48" w:name="_Toc453060069"/>
            <w:bookmarkStart w:id="49" w:name="_Toc454363644"/>
            <w:bookmarkStart w:id="50" w:name="_Toc40960370"/>
            <w:bookmarkStart w:id="51" w:name="_Toc172027219"/>
            <w:bookmarkStart w:id="52" w:name="_Hlk151560329"/>
            <w:r>
              <w:t xml:space="preserve">Section </w:t>
            </w:r>
            <w:r w:rsidR="007475FE">
              <w:t>5</w:t>
            </w:r>
            <w:r w:rsidRPr="00C76688">
              <w:t xml:space="preserve"> –</w:t>
            </w:r>
            <w:r>
              <w:t xml:space="preserve"> Nursing Home Type Patient (NHTP) Fees</w:t>
            </w:r>
            <w:bookmarkEnd w:id="48"/>
            <w:bookmarkEnd w:id="49"/>
            <w:bookmarkEnd w:id="50"/>
            <w:bookmarkEnd w:id="51"/>
          </w:p>
        </w:tc>
      </w:tr>
      <w:bookmarkEnd w:id="52"/>
    </w:tbl>
    <w:p w14:paraId="5B90D223" w14:textId="77777777" w:rsidR="00F72BA2" w:rsidRDefault="00F72BA2" w:rsidP="00F72BA2">
      <w:pPr>
        <w:rPr>
          <w:rFonts w:cs="Arial"/>
          <w:szCs w:val="24"/>
        </w:rPr>
      </w:pPr>
    </w:p>
    <w:p w14:paraId="5DDA6DCB" w14:textId="7627D830" w:rsidR="00B3052E" w:rsidRPr="00A86198" w:rsidRDefault="00B3052E" w:rsidP="007C6B8E">
      <w:pPr>
        <w:rPr>
          <w:sz w:val="18"/>
          <w:szCs w:val="18"/>
        </w:rPr>
      </w:pPr>
      <w:r w:rsidRPr="00D00500">
        <w:rPr>
          <w:rFonts w:cs="Arial"/>
          <w:szCs w:val="24"/>
        </w:rPr>
        <w:t xml:space="preserve">It should be noted that fees </w:t>
      </w:r>
      <w:r>
        <w:rPr>
          <w:rFonts w:cs="Arial"/>
          <w:szCs w:val="24"/>
        </w:rPr>
        <w:t>may</w:t>
      </w:r>
      <w:r w:rsidRPr="00D00500">
        <w:rPr>
          <w:rFonts w:cs="Arial"/>
          <w:szCs w:val="24"/>
        </w:rPr>
        <w:t xml:space="preserve"> apply to p</w:t>
      </w:r>
      <w:r w:rsidR="00087143">
        <w:rPr>
          <w:rFonts w:cs="Arial"/>
          <w:szCs w:val="24"/>
        </w:rPr>
        <w:t xml:space="preserve">eople in hospital </w:t>
      </w:r>
      <w:r w:rsidR="00C014E4">
        <w:rPr>
          <w:rFonts w:cs="Arial"/>
          <w:szCs w:val="24"/>
        </w:rPr>
        <w:t>who require ongoing supported care.  These people will be assigned a level of care of Maintenance Care with accommodation reason NHC. No fees are payable for the days the patient reverts to an acute</w:t>
      </w:r>
      <w:r w:rsidR="004957D7">
        <w:rPr>
          <w:rFonts w:cs="Arial"/>
          <w:szCs w:val="24"/>
        </w:rPr>
        <w:t xml:space="preserve">, </w:t>
      </w:r>
      <w:r w:rsidR="00C014E4">
        <w:rPr>
          <w:rFonts w:cs="Arial"/>
          <w:szCs w:val="24"/>
        </w:rPr>
        <w:t>sub-acute</w:t>
      </w:r>
      <w:r w:rsidR="004957D7">
        <w:rPr>
          <w:rFonts w:cs="Arial"/>
          <w:szCs w:val="24"/>
        </w:rPr>
        <w:t>,</w:t>
      </w:r>
      <w:r w:rsidR="00C014E4">
        <w:rPr>
          <w:rFonts w:cs="Arial"/>
          <w:szCs w:val="24"/>
        </w:rPr>
        <w:t xml:space="preserve"> or </w:t>
      </w:r>
      <w:r w:rsidR="004957D7">
        <w:rPr>
          <w:rFonts w:cs="Arial"/>
          <w:szCs w:val="24"/>
        </w:rPr>
        <w:t xml:space="preserve">non-billable </w:t>
      </w:r>
      <w:r w:rsidR="00C014E4">
        <w:rPr>
          <w:rFonts w:cs="Arial"/>
          <w:szCs w:val="24"/>
        </w:rPr>
        <w:t xml:space="preserve">maintenance level of care. </w:t>
      </w:r>
      <w:r w:rsidR="003D0C4B">
        <w:t>If</w:t>
      </w:r>
      <w:r w:rsidRPr="0010203A">
        <w:t xml:space="preserve"> the p</w:t>
      </w:r>
      <w:r w:rsidR="00087143">
        <w:t>erson</w:t>
      </w:r>
      <w:r w:rsidRPr="0010203A">
        <w:t xml:space="preserve"> has elected to use private health insurance, their Acute Care Certificate needs to indicate that they no longer require acute clinical care</w:t>
      </w:r>
      <w:r w:rsidR="00182CBE" w:rsidRPr="0010203A">
        <w:t xml:space="preserve">. </w:t>
      </w:r>
    </w:p>
    <w:p w14:paraId="1FB2DFDC" w14:textId="77777777" w:rsidR="00F72BA2" w:rsidRDefault="00F72BA2" w:rsidP="00F72BA2"/>
    <w:p w14:paraId="1A3116CB" w14:textId="52D66B3C" w:rsidR="00F72BA2" w:rsidRDefault="00B3052E" w:rsidP="009650C2">
      <w:r w:rsidRPr="00D00500">
        <w:t>P</w:t>
      </w:r>
      <w:r w:rsidR="00087143">
        <w:t xml:space="preserve">eople </w:t>
      </w:r>
      <w:r w:rsidRPr="00D00500">
        <w:t xml:space="preserve">classified </w:t>
      </w:r>
      <w:r w:rsidR="002D4750">
        <w:t xml:space="preserve">and coded </w:t>
      </w:r>
      <w:r w:rsidRPr="00D00500">
        <w:t xml:space="preserve">as </w:t>
      </w:r>
      <w:r w:rsidR="00ED5AE4">
        <w:t>Maintenance</w:t>
      </w:r>
      <w:r w:rsidR="004957D7">
        <w:t xml:space="preserve"> Care </w:t>
      </w:r>
      <w:r w:rsidR="00683846">
        <w:t>NHC who</w:t>
      </w:r>
      <w:r w:rsidR="00C72BF4">
        <w:t xml:space="preserve"> are</w:t>
      </w:r>
      <w:r w:rsidRPr="00D00500">
        <w:t xml:space="preserve"> in receipt of a pension from Centrelink or Veterans Affairs may be eligible for payments/entitlements from these services</w:t>
      </w:r>
      <w:r w:rsidR="00182CBE" w:rsidRPr="00D00500">
        <w:t xml:space="preserve">. </w:t>
      </w:r>
      <w:r w:rsidRPr="00D00500">
        <w:t xml:space="preserve">Upon the reclassification </w:t>
      </w:r>
      <w:r w:rsidR="00962D89">
        <w:t xml:space="preserve">the </w:t>
      </w:r>
      <w:r w:rsidR="00EF2BA5">
        <w:t>S</w:t>
      </w:r>
      <w:r w:rsidR="000F7EAF">
        <w:t xml:space="preserve">ocial </w:t>
      </w:r>
      <w:r w:rsidR="00EF2BA5">
        <w:t>W</w:t>
      </w:r>
      <w:r w:rsidR="000F7EAF">
        <w:t>orker</w:t>
      </w:r>
      <w:r w:rsidR="00087143">
        <w:t xml:space="preserve"> </w:t>
      </w:r>
      <w:r w:rsidRPr="00D00500">
        <w:t xml:space="preserve">can assist in providing information to </w:t>
      </w:r>
      <w:r w:rsidR="00087143">
        <w:t>individuals</w:t>
      </w:r>
      <w:r w:rsidR="00EF6F8E">
        <w:t xml:space="preserve"> </w:t>
      </w:r>
      <w:r w:rsidRPr="00D00500">
        <w:t xml:space="preserve">and their </w:t>
      </w:r>
      <w:r w:rsidRPr="00490391">
        <w:t>families</w:t>
      </w:r>
      <w:r w:rsidR="00097478" w:rsidRPr="00490391">
        <w:t>/</w:t>
      </w:r>
      <w:r w:rsidR="00490391" w:rsidRPr="00490391">
        <w:t>substitute decision maker</w:t>
      </w:r>
      <w:r w:rsidR="00097478" w:rsidRPr="00490391">
        <w:t xml:space="preserve"> </w:t>
      </w:r>
      <w:r w:rsidRPr="00D00500">
        <w:t>on potential entitlements.</w:t>
      </w:r>
    </w:p>
    <w:p w14:paraId="7A93B4F0" w14:textId="77777777" w:rsidR="00524994" w:rsidRDefault="00524994" w:rsidP="00524994">
      <w:pPr>
        <w:jc w:val="right"/>
      </w:pPr>
    </w:p>
    <w:p w14:paraId="17ADF926" w14:textId="083BD62A" w:rsidR="00524994" w:rsidRDefault="005E4C02" w:rsidP="00524994">
      <w:pPr>
        <w:jc w:val="right"/>
        <w:rPr>
          <w:rStyle w:val="Hyperlink"/>
          <w:rFonts w:cs="Arial"/>
          <w:i/>
          <w:szCs w:val="24"/>
        </w:rPr>
      </w:pPr>
      <w:hyperlink w:anchor="Contents" w:history="1">
        <w:r w:rsidR="00524994" w:rsidRPr="00590902">
          <w:rPr>
            <w:rStyle w:val="Hyperlink"/>
            <w:rFonts w:cs="Arial"/>
            <w:i/>
            <w:szCs w:val="24"/>
          </w:rPr>
          <w:t>Back to Table of Contents</w:t>
        </w:r>
      </w:hyperlink>
    </w:p>
    <w:p w14:paraId="6C64A983" w14:textId="77777777" w:rsidR="00C1520B" w:rsidRDefault="00C1520B" w:rsidP="009650C2"/>
    <w:tbl>
      <w:tblPr>
        <w:tblpPr w:leftFromText="180" w:rightFromText="180" w:vertAnchor="text" w:horzAnchor="margin" w:tblpX="-34" w:tblpY="181"/>
        <w:tblW w:w="9300" w:type="dxa"/>
        <w:tblLook w:val="0000" w:firstRow="0" w:lastRow="0" w:firstColumn="0" w:lastColumn="0" w:noHBand="0" w:noVBand="0"/>
      </w:tblPr>
      <w:tblGrid>
        <w:gridCol w:w="9300"/>
      </w:tblGrid>
      <w:tr w:rsidR="00687687" w:rsidRPr="00CD1C0E" w14:paraId="06C79E7E" w14:textId="77777777" w:rsidTr="007F4966">
        <w:trPr>
          <w:cantSplit/>
          <w:trHeight w:val="285"/>
        </w:trPr>
        <w:tc>
          <w:tcPr>
            <w:tcW w:w="9300" w:type="dxa"/>
            <w:shd w:val="clear" w:color="auto" w:fill="A6A6A6"/>
          </w:tcPr>
          <w:p w14:paraId="67FA421F" w14:textId="6C03DC4D" w:rsidR="00687687" w:rsidRPr="00042FBC" w:rsidRDefault="00687687" w:rsidP="007F4966">
            <w:pPr>
              <w:pStyle w:val="Heading1"/>
              <w:rPr>
                <w:bCs/>
                <w:szCs w:val="24"/>
              </w:rPr>
            </w:pPr>
            <w:bookmarkStart w:id="53" w:name="_Toc172027220"/>
            <w:r>
              <w:t>Section 6</w:t>
            </w:r>
            <w:r w:rsidRPr="00C76688">
              <w:t xml:space="preserve"> –</w:t>
            </w:r>
            <w:r>
              <w:t xml:space="preserve"> Respite Beds</w:t>
            </w:r>
            <w:bookmarkEnd w:id="53"/>
          </w:p>
        </w:tc>
      </w:tr>
    </w:tbl>
    <w:p w14:paraId="176B01B6" w14:textId="77777777" w:rsidR="00687687" w:rsidRDefault="00687687" w:rsidP="009650C2"/>
    <w:p w14:paraId="239EFD20" w14:textId="77777777" w:rsidR="00707A1E" w:rsidRDefault="00687687" w:rsidP="00687687">
      <w:pPr>
        <w:pStyle w:val="NormalWeb"/>
        <w:spacing w:before="0" w:beforeAutospacing="0" w:after="0" w:afterAutospacing="0"/>
        <w:rPr>
          <w:rFonts w:asciiTheme="minorHAnsi" w:hAnsiTheme="minorHAnsi" w:cstheme="minorHAnsi"/>
        </w:rPr>
      </w:pPr>
      <w:r w:rsidRPr="000A202D">
        <w:rPr>
          <w:rFonts w:asciiTheme="minorHAnsi" w:hAnsiTheme="minorHAnsi" w:cstheme="minorHAnsi"/>
        </w:rPr>
        <w:lastRenderedPageBreak/>
        <w:t xml:space="preserve">Patients who are ready for discharge from hospital but awaiting a permanent residential aged care bed may be suitable for </w:t>
      </w:r>
      <w:r>
        <w:rPr>
          <w:rFonts w:asciiTheme="minorHAnsi" w:hAnsiTheme="minorHAnsi" w:cstheme="minorHAnsi"/>
        </w:rPr>
        <w:t xml:space="preserve">commonwealth funded </w:t>
      </w:r>
      <w:r w:rsidRPr="000A202D">
        <w:rPr>
          <w:rFonts w:asciiTheme="minorHAnsi" w:hAnsiTheme="minorHAnsi" w:cstheme="minorHAnsi"/>
        </w:rPr>
        <w:t>residential respite care in a RACF as a transition between their hospital stay and finding a permanent placement. An ACAT assessment will need to occur for those identified for respite care to determine eligibility.</w:t>
      </w:r>
      <w:r w:rsidR="00307083" w:rsidRPr="00307083">
        <w:rPr>
          <w:rFonts w:ascii="Arial" w:hAnsi="Arial" w:cs="Arial"/>
          <w:color w:val="282828"/>
          <w:sz w:val="30"/>
          <w:szCs w:val="30"/>
          <w:shd w:val="clear" w:color="auto" w:fill="FFFFFF"/>
        </w:rPr>
        <w:t xml:space="preserve"> </w:t>
      </w:r>
      <w:r w:rsidR="00307083" w:rsidRPr="00307083">
        <w:rPr>
          <w:rFonts w:asciiTheme="minorHAnsi" w:hAnsiTheme="minorHAnsi" w:cstheme="minorHAnsi"/>
        </w:rPr>
        <w:t>Residential respite is available for up to 63 days of subsidised care in a financial year. This includes both planned and emergency residential respite care.</w:t>
      </w:r>
      <w:r w:rsidR="00307083" w:rsidRPr="00307083">
        <w:rPr>
          <w:rFonts w:asciiTheme="minorHAnsi" w:hAnsiTheme="minorHAnsi" w:cstheme="minorHAnsi"/>
        </w:rPr>
        <w:br/>
      </w:r>
    </w:p>
    <w:p w14:paraId="37F3D056" w14:textId="7AF09AD4" w:rsidR="00687687" w:rsidRPr="000A202D" w:rsidRDefault="00307083" w:rsidP="00687687">
      <w:pPr>
        <w:pStyle w:val="NormalWeb"/>
        <w:spacing w:before="0" w:beforeAutospacing="0" w:after="0" w:afterAutospacing="0"/>
        <w:rPr>
          <w:rFonts w:asciiTheme="minorHAnsi" w:hAnsiTheme="minorHAnsi" w:cstheme="minorHAnsi"/>
        </w:rPr>
      </w:pPr>
      <w:r w:rsidRPr="00683846">
        <w:rPr>
          <w:rFonts w:asciiTheme="minorHAnsi" w:hAnsiTheme="minorHAnsi" w:cstheme="minorHAnsi"/>
        </w:rPr>
        <w:t xml:space="preserve">It is possible to extend this by 21 days at a time, with further approval from </w:t>
      </w:r>
      <w:r w:rsidR="00ED5AE4" w:rsidRPr="00683846">
        <w:rPr>
          <w:rFonts w:asciiTheme="minorHAnsi" w:hAnsiTheme="minorHAnsi" w:cstheme="minorHAnsi"/>
        </w:rPr>
        <w:t>the aged</w:t>
      </w:r>
      <w:r w:rsidRPr="00683846">
        <w:rPr>
          <w:rFonts w:asciiTheme="minorHAnsi" w:hAnsiTheme="minorHAnsi" w:cstheme="minorHAnsi"/>
        </w:rPr>
        <w:t xml:space="preserve"> care assessor</w:t>
      </w:r>
      <w:r w:rsidRPr="00683846">
        <w:rPr>
          <w:rFonts w:asciiTheme="minorHAnsi" w:hAnsiTheme="minorHAnsi" w:cstheme="minorHAnsi"/>
          <w:color w:val="282828"/>
          <w:shd w:val="clear" w:color="auto" w:fill="FFFFFF"/>
        </w:rPr>
        <w:t>.</w:t>
      </w:r>
      <w:r>
        <w:rPr>
          <w:rFonts w:ascii="Arial" w:hAnsi="Arial" w:cs="Arial"/>
          <w:color w:val="282828"/>
          <w:sz w:val="30"/>
          <w:szCs w:val="30"/>
          <w:shd w:val="clear" w:color="auto" w:fill="FFFFFF"/>
        </w:rPr>
        <w:t> </w:t>
      </w:r>
    </w:p>
    <w:p w14:paraId="1F8C47B0" w14:textId="77777777" w:rsidR="00687687" w:rsidRPr="000A202D" w:rsidRDefault="00687687" w:rsidP="00687687">
      <w:pPr>
        <w:pStyle w:val="NormalWeb"/>
        <w:spacing w:before="0" w:beforeAutospacing="0" w:after="0" w:afterAutospacing="0"/>
        <w:rPr>
          <w:rFonts w:asciiTheme="minorHAnsi" w:hAnsiTheme="minorHAnsi" w:cstheme="minorHAnsi"/>
        </w:rPr>
      </w:pPr>
    </w:p>
    <w:p w14:paraId="63A6F99C" w14:textId="6B9FD1EF" w:rsidR="00687687" w:rsidRDefault="00687687" w:rsidP="00687687">
      <w:pPr>
        <w:pStyle w:val="NormalWeb"/>
        <w:spacing w:before="0" w:beforeAutospacing="0" w:after="0" w:afterAutospacing="0"/>
        <w:rPr>
          <w:rFonts w:asciiTheme="minorHAnsi" w:hAnsiTheme="minorHAnsi" w:cstheme="minorHAnsi"/>
          <w:color w:val="282828"/>
          <w:shd w:val="clear" w:color="auto" w:fill="FFFFFF"/>
        </w:rPr>
      </w:pPr>
      <w:r w:rsidRPr="000A202D">
        <w:rPr>
          <w:rFonts w:asciiTheme="minorHAnsi" w:hAnsiTheme="minorHAnsi" w:cstheme="minorHAnsi"/>
        </w:rPr>
        <w:t xml:space="preserve">The </w:t>
      </w:r>
      <w:r w:rsidR="00307083">
        <w:rPr>
          <w:rFonts w:asciiTheme="minorHAnsi" w:hAnsiTheme="minorHAnsi" w:cstheme="minorHAnsi"/>
        </w:rPr>
        <w:t xml:space="preserve">RACLN </w:t>
      </w:r>
      <w:r w:rsidRPr="000A202D">
        <w:rPr>
          <w:rFonts w:asciiTheme="minorHAnsi" w:hAnsiTheme="minorHAnsi" w:cstheme="minorHAnsi"/>
        </w:rPr>
        <w:t xml:space="preserve">will work with the person or supported-decision maker and the RACF to arrange for the transition to respite care on discharge from CHS. </w:t>
      </w:r>
      <w:r w:rsidRPr="000A202D">
        <w:rPr>
          <w:rFonts w:asciiTheme="minorHAnsi" w:hAnsiTheme="minorHAnsi" w:cstheme="minorHAnsi"/>
          <w:color w:val="282828"/>
          <w:shd w:val="clear" w:color="auto" w:fill="FFFFFF"/>
        </w:rPr>
        <w:t>Those in residential respite are entitled to the same care and support services as permanent residents of the aged car</w:t>
      </w:r>
      <w:r>
        <w:rPr>
          <w:rFonts w:asciiTheme="minorHAnsi" w:hAnsiTheme="minorHAnsi" w:cstheme="minorHAnsi"/>
          <w:color w:val="282828"/>
          <w:shd w:val="clear" w:color="auto" w:fill="FFFFFF"/>
        </w:rPr>
        <w:t>e facility</w:t>
      </w:r>
      <w:r w:rsidRPr="000A202D">
        <w:rPr>
          <w:rFonts w:asciiTheme="minorHAnsi" w:hAnsiTheme="minorHAnsi" w:cstheme="minorHAnsi"/>
          <w:color w:val="282828"/>
          <w:shd w:val="clear" w:color="auto" w:fill="FFFFFF"/>
        </w:rPr>
        <w:t>. </w:t>
      </w:r>
    </w:p>
    <w:p w14:paraId="56BB427D" w14:textId="77777777" w:rsidR="00707A1E" w:rsidRPr="000A202D" w:rsidRDefault="00707A1E" w:rsidP="00687687">
      <w:pPr>
        <w:pStyle w:val="NormalWeb"/>
        <w:spacing w:before="0" w:beforeAutospacing="0" w:after="0" w:afterAutospacing="0"/>
        <w:rPr>
          <w:rFonts w:asciiTheme="minorHAnsi" w:hAnsiTheme="minorHAnsi" w:cstheme="minorHAnsi"/>
        </w:rPr>
      </w:pPr>
    </w:p>
    <w:p w14:paraId="0B28E255" w14:textId="76AA3643" w:rsidR="00687687" w:rsidRDefault="00707A1E" w:rsidP="009650C2">
      <w:r>
        <w:rPr>
          <w:rFonts w:asciiTheme="minorHAnsi" w:hAnsiTheme="minorHAnsi" w:cstheme="minorHAnsi"/>
        </w:rPr>
        <w:t xml:space="preserve">Due to bed pressures in the </w:t>
      </w:r>
      <w:r w:rsidR="00FA53E2">
        <w:rPr>
          <w:rFonts w:asciiTheme="minorHAnsi" w:hAnsiTheme="minorHAnsi" w:cstheme="minorHAnsi"/>
        </w:rPr>
        <w:t>ACT,</w:t>
      </w:r>
      <w:r>
        <w:rPr>
          <w:rFonts w:asciiTheme="minorHAnsi" w:hAnsiTheme="minorHAnsi" w:cstheme="minorHAnsi"/>
        </w:rPr>
        <w:t xml:space="preserve"> there is no guarantee that a respite bed is available</w:t>
      </w:r>
      <w:r w:rsidR="0043228E">
        <w:rPr>
          <w:rFonts w:asciiTheme="minorHAnsi" w:hAnsiTheme="minorHAnsi" w:cstheme="minorHAnsi"/>
        </w:rPr>
        <w:t>.</w:t>
      </w:r>
      <w:r>
        <w:rPr>
          <w:rFonts w:asciiTheme="minorHAnsi" w:hAnsiTheme="minorHAnsi" w:cstheme="minorHAnsi"/>
        </w:rPr>
        <w:t xml:space="preserve"> </w:t>
      </w:r>
    </w:p>
    <w:p w14:paraId="7378F9AF" w14:textId="77777777" w:rsidR="000461BC" w:rsidRDefault="000461BC" w:rsidP="00FA53E2"/>
    <w:p w14:paraId="684417FA" w14:textId="5CA81F24" w:rsidR="006623E6" w:rsidRDefault="005E4C02" w:rsidP="00F72BA2">
      <w:pPr>
        <w:jc w:val="right"/>
      </w:pPr>
      <w:hyperlink w:anchor="Contents" w:history="1">
        <w:r w:rsidR="00045494" w:rsidRPr="00590902">
          <w:rPr>
            <w:rStyle w:val="Hyperlink"/>
            <w:rFonts w:cs="Arial"/>
            <w:i/>
            <w:szCs w:val="24"/>
          </w:rPr>
          <w:t>Back to Table of Contents</w:t>
        </w:r>
      </w:hyperlink>
    </w:p>
    <w:tbl>
      <w:tblPr>
        <w:tblpPr w:leftFromText="180" w:rightFromText="180" w:vertAnchor="text" w:horzAnchor="margin" w:tblpX="-34" w:tblpY="181"/>
        <w:tblW w:w="9300" w:type="dxa"/>
        <w:tblLook w:val="0000" w:firstRow="0" w:lastRow="0" w:firstColumn="0" w:lastColumn="0" w:noHBand="0" w:noVBand="0"/>
      </w:tblPr>
      <w:tblGrid>
        <w:gridCol w:w="9300"/>
      </w:tblGrid>
      <w:tr w:rsidR="00CD639D" w:rsidRPr="00CD1C0E" w14:paraId="40289F48" w14:textId="77777777" w:rsidTr="007D3935">
        <w:trPr>
          <w:cantSplit/>
          <w:trHeight w:val="285"/>
        </w:trPr>
        <w:tc>
          <w:tcPr>
            <w:tcW w:w="9300" w:type="dxa"/>
            <w:shd w:val="clear" w:color="auto" w:fill="A6A6A6"/>
          </w:tcPr>
          <w:p w14:paraId="1758AE6F" w14:textId="7ABE8770" w:rsidR="00CD639D" w:rsidRPr="00CD1C0E" w:rsidRDefault="00707A1E" w:rsidP="007D3935">
            <w:pPr>
              <w:pStyle w:val="Heading1"/>
            </w:pPr>
            <w:bookmarkStart w:id="54" w:name="_Toc172027221"/>
            <w:r>
              <w:t>Evaluation</w:t>
            </w:r>
            <w:bookmarkEnd w:id="54"/>
          </w:p>
        </w:tc>
      </w:tr>
    </w:tbl>
    <w:p w14:paraId="4AA13A14" w14:textId="77777777" w:rsidR="00B73581" w:rsidRDefault="00B73581" w:rsidP="00CD639D"/>
    <w:p w14:paraId="47A19225" w14:textId="43FE1143" w:rsidR="00F1047C" w:rsidRDefault="0062423A" w:rsidP="00CD639D">
      <w:r>
        <w:rPr>
          <w:b/>
          <w:bCs/>
        </w:rPr>
        <w:t>Outcome</w:t>
      </w:r>
    </w:p>
    <w:p w14:paraId="21C4DC63" w14:textId="12B877FC" w:rsidR="0062423A" w:rsidRDefault="0062423A" w:rsidP="00CD639D">
      <w:r>
        <w:t xml:space="preserve">That a standardised approach is adopted across CHS when supporting inpatients who require discharge directly from hospital to a permanent placement in </w:t>
      </w:r>
      <w:r w:rsidR="005670A8">
        <w:t xml:space="preserve">a </w:t>
      </w:r>
      <w:r>
        <w:t>Residential Aged Care Facility (RACF).</w:t>
      </w:r>
    </w:p>
    <w:p w14:paraId="0F077807" w14:textId="77777777" w:rsidR="009B72DB" w:rsidRDefault="009B72DB" w:rsidP="00CD639D"/>
    <w:p w14:paraId="57E81BBF" w14:textId="26ED470F" w:rsidR="0062423A" w:rsidRDefault="009B72DB" w:rsidP="0062423A">
      <w:r>
        <w:t>That i</w:t>
      </w:r>
      <w:r w:rsidR="0062423A" w:rsidRPr="00926EFC">
        <w:t>npatients</w:t>
      </w:r>
      <w:r>
        <w:t xml:space="preserve"> (older </w:t>
      </w:r>
      <w:r w:rsidR="00740BEB">
        <w:t>persons</w:t>
      </w:r>
      <w:r>
        <w:t xml:space="preserve">) who are likely to require permanent placement in a RACF, are identified early (as per this procedure) to ensure efficient and timely residential aged care placement (RACP). </w:t>
      </w:r>
    </w:p>
    <w:p w14:paraId="19476FD6" w14:textId="77777777" w:rsidR="0062423A" w:rsidRDefault="0062423A" w:rsidP="00CD639D"/>
    <w:p w14:paraId="056D2A27" w14:textId="6088E600" w:rsidR="006D7E54" w:rsidRDefault="0062423A" w:rsidP="00CD639D">
      <w:pPr>
        <w:rPr>
          <w:b/>
          <w:bCs/>
        </w:rPr>
      </w:pPr>
      <w:r>
        <w:rPr>
          <w:b/>
          <w:bCs/>
        </w:rPr>
        <w:t>Measures:</w:t>
      </w:r>
    </w:p>
    <w:p w14:paraId="2CF24554" w14:textId="1A1C500E" w:rsidR="0062423A" w:rsidRDefault="005529D7" w:rsidP="00CD639D">
      <w:r>
        <w:t xml:space="preserve">Length of stay </w:t>
      </w:r>
      <w:r w:rsidR="005670A8">
        <w:t xml:space="preserve">(LOS) </w:t>
      </w:r>
      <w:r>
        <w:t xml:space="preserve">of inpatients remaining in hospital once identified by the team as being suitable for discharge to a RACF/when the level of care coding changes to reflect same. </w:t>
      </w:r>
    </w:p>
    <w:p w14:paraId="41B624A1" w14:textId="77777777" w:rsidR="005529D7" w:rsidRDefault="005529D7" w:rsidP="00CD639D"/>
    <w:p w14:paraId="7F568E5C" w14:textId="10D505E1" w:rsidR="00707A1E" w:rsidRDefault="005529D7" w:rsidP="00CD639D">
      <w:r>
        <w:t xml:space="preserve">Regular Audit of DHR notes regarding compliance with the procedure. </w:t>
      </w:r>
    </w:p>
    <w:p w14:paraId="2A6850CE" w14:textId="77777777" w:rsidR="00FD199D" w:rsidRDefault="00FD199D" w:rsidP="00FA53E2"/>
    <w:p w14:paraId="252B87F3" w14:textId="29407F81" w:rsidR="00F72BA2" w:rsidRDefault="005E4C02" w:rsidP="00B75D87">
      <w:pPr>
        <w:jc w:val="right"/>
      </w:pPr>
      <w:hyperlink w:anchor="Contents" w:history="1">
        <w:r w:rsidR="00F72BA2" w:rsidRPr="00590902">
          <w:rPr>
            <w:rStyle w:val="Hyperlink"/>
            <w:rFonts w:cs="Arial"/>
            <w:i/>
            <w:szCs w:val="24"/>
          </w:rPr>
          <w:t>Back to Table of Contents</w:t>
        </w:r>
      </w:hyperlink>
      <w:bookmarkStart w:id="55" w:name="_Toc389473287"/>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51890163" w14:textId="77777777" w:rsidTr="007D3935">
        <w:trPr>
          <w:cantSplit/>
          <w:trHeight w:val="285"/>
        </w:trPr>
        <w:tc>
          <w:tcPr>
            <w:tcW w:w="9300" w:type="dxa"/>
            <w:shd w:val="clear" w:color="auto" w:fill="A6A6A6"/>
          </w:tcPr>
          <w:p w14:paraId="120B2B4E" w14:textId="77777777" w:rsidR="007B6904" w:rsidRPr="00CD1C0E" w:rsidRDefault="00FF56DD" w:rsidP="007D3935">
            <w:pPr>
              <w:pStyle w:val="Heading1"/>
            </w:pPr>
            <w:bookmarkStart w:id="56" w:name="_Toc453060071"/>
            <w:bookmarkStart w:id="57" w:name="_Toc454363646"/>
            <w:bookmarkStart w:id="58" w:name="_Toc40960372"/>
            <w:bookmarkStart w:id="59" w:name="_Toc172027222"/>
            <w:r>
              <w:t xml:space="preserve">Related Policies, </w:t>
            </w:r>
            <w:r w:rsidR="007B6904">
              <w:t>Procedures</w:t>
            </w:r>
            <w:bookmarkEnd w:id="55"/>
            <w:r>
              <w:t>, Guidelines and Legislation</w:t>
            </w:r>
            <w:bookmarkEnd w:id="56"/>
            <w:bookmarkEnd w:id="57"/>
            <w:bookmarkEnd w:id="58"/>
            <w:bookmarkEnd w:id="59"/>
          </w:p>
        </w:tc>
      </w:tr>
    </w:tbl>
    <w:p w14:paraId="35FFFD50" w14:textId="77777777" w:rsidR="00B514D3" w:rsidRDefault="00B514D3" w:rsidP="00F72BA2">
      <w:pPr>
        <w:rPr>
          <w:rFonts w:cs="Arial"/>
          <w:b/>
          <w:szCs w:val="24"/>
        </w:rPr>
      </w:pPr>
    </w:p>
    <w:p w14:paraId="01BC09EF" w14:textId="77777777" w:rsidR="00BD11A3" w:rsidRDefault="00BD11A3" w:rsidP="00F72BA2">
      <w:pPr>
        <w:rPr>
          <w:rFonts w:cs="Arial"/>
          <w:b/>
          <w:szCs w:val="24"/>
        </w:rPr>
      </w:pPr>
      <w:r>
        <w:rPr>
          <w:rFonts w:cs="Arial"/>
          <w:b/>
          <w:szCs w:val="24"/>
        </w:rPr>
        <w:t>Policies</w:t>
      </w:r>
    </w:p>
    <w:p w14:paraId="25D5BAD7" w14:textId="30EC00FC" w:rsidR="004120E1" w:rsidRDefault="00707A1E" w:rsidP="00D45A21">
      <w:pPr>
        <w:pStyle w:val="ListParagraph"/>
        <w:numPr>
          <w:ilvl w:val="0"/>
          <w:numId w:val="30"/>
        </w:numPr>
      </w:pPr>
      <w:r>
        <w:t xml:space="preserve">Informed </w:t>
      </w:r>
      <w:r w:rsidR="004E1568">
        <w:t>Consent</w:t>
      </w:r>
      <w:r>
        <w:t xml:space="preserve"> - Clinical</w:t>
      </w:r>
    </w:p>
    <w:p w14:paraId="136D999C" w14:textId="77777777" w:rsidR="005873A8" w:rsidRDefault="005873A8" w:rsidP="00F72BA2"/>
    <w:p w14:paraId="6EAAB56F" w14:textId="77777777" w:rsidR="005873A8" w:rsidRDefault="005873A8" w:rsidP="00F72BA2">
      <w:pPr>
        <w:rPr>
          <w:b/>
          <w:bCs/>
        </w:rPr>
      </w:pPr>
      <w:r>
        <w:rPr>
          <w:b/>
          <w:bCs/>
        </w:rPr>
        <w:t>Procedures</w:t>
      </w:r>
    </w:p>
    <w:p w14:paraId="7FF15C57" w14:textId="77777777" w:rsidR="00707A1E" w:rsidRDefault="005873A8" w:rsidP="005873A8">
      <w:pPr>
        <w:pStyle w:val="ListParagraph"/>
        <w:numPr>
          <w:ilvl w:val="0"/>
          <w:numId w:val="27"/>
        </w:numPr>
        <w:rPr>
          <w:rFonts w:cs="Arial"/>
          <w:szCs w:val="24"/>
        </w:rPr>
      </w:pPr>
      <w:r>
        <w:rPr>
          <w:rFonts w:cs="Arial"/>
          <w:szCs w:val="24"/>
        </w:rPr>
        <w:t>Admission to Discharge</w:t>
      </w:r>
      <w:r w:rsidR="00707A1E">
        <w:rPr>
          <w:rFonts w:cs="Arial"/>
          <w:szCs w:val="24"/>
        </w:rPr>
        <w:t xml:space="preserve"> – Canberra Hospital</w:t>
      </w:r>
      <w:r>
        <w:rPr>
          <w:rFonts w:cs="Arial"/>
          <w:szCs w:val="24"/>
        </w:rPr>
        <w:t xml:space="preserve"> </w:t>
      </w:r>
    </w:p>
    <w:p w14:paraId="22E35A57" w14:textId="638BF010" w:rsidR="005873A8" w:rsidRDefault="005873A8" w:rsidP="005873A8">
      <w:pPr>
        <w:pStyle w:val="ListParagraph"/>
        <w:numPr>
          <w:ilvl w:val="0"/>
          <w:numId w:val="27"/>
        </w:numPr>
        <w:rPr>
          <w:rFonts w:cs="Arial"/>
          <w:szCs w:val="24"/>
        </w:rPr>
      </w:pPr>
      <w:r>
        <w:rPr>
          <w:rFonts w:cs="Arial"/>
          <w:szCs w:val="24"/>
        </w:rPr>
        <w:lastRenderedPageBreak/>
        <w:t xml:space="preserve">Discharge Summary Completion </w:t>
      </w:r>
      <w:r w:rsidR="000014DA">
        <w:rPr>
          <w:rFonts w:cs="Arial"/>
          <w:szCs w:val="24"/>
        </w:rPr>
        <w:t>inpatients</w:t>
      </w:r>
    </w:p>
    <w:p w14:paraId="070D7D06" w14:textId="77777777" w:rsidR="005873A8" w:rsidRDefault="005873A8" w:rsidP="00D45A21">
      <w:pPr>
        <w:pStyle w:val="ListParagraph"/>
        <w:numPr>
          <w:ilvl w:val="0"/>
          <w:numId w:val="27"/>
        </w:numPr>
        <w:rPr>
          <w:rFonts w:cs="Arial"/>
          <w:szCs w:val="24"/>
        </w:rPr>
      </w:pPr>
      <w:r>
        <w:rPr>
          <w:rFonts w:cs="Arial"/>
          <w:szCs w:val="24"/>
        </w:rPr>
        <w:t>Request for Legal Advice Procedure</w:t>
      </w:r>
    </w:p>
    <w:p w14:paraId="5634CC93" w14:textId="77777777" w:rsidR="000014DA" w:rsidRDefault="000014DA" w:rsidP="000014DA">
      <w:pPr>
        <w:rPr>
          <w:rFonts w:cs="Arial"/>
          <w:szCs w:val="24"/>
        </w:rPr>
      </w:pPr>
    </w:p>
    <w:p w14:paraId="7F52AA9E" w14:textId="42F0EA5C" w:rsidR="000014DA" w:rsidRDefault="000014DA" w:rsidP="000014DA">
      <w:pPr>
        <w:rPr>
          <w:rFonts w:cs="Arial"/>
          <w:b/>
          <w:bCs/>
          <w:szCs w:val="24"/>
        </w:rPr>
      </w:pPr>
      <w:r>
        <w:rPr>
          <w:rFonts w:cs="Arial"/>
          <w:b/>
          <w:bCs/>
          <w:szCs w:val="24"/>
        </w:rPr>
        <w:t>Guidelines</w:t>
      </w:r>
    </w:p>
    <w:p w14:paraId="305828D4" w14:textId="77777777" w:rsidR="000014DA" w:rsidRDefault="000014DA" w:rsidP="000014DA">
      <w:pPr>
        <w:pStyle w:val="ListParagraph"/>
        <w:numPr>
          <w:ilvl w:val="0"/>
          <w:numId w:val="27"/>
        </w:numPr>
        <w:rPr>
          <w:rFonts w:cs="Arial"/>
          <w:szCs w:val="24"/>
        </w:rPr>
      </w:pPr>
      <w:r>
        <w:rPr>
          <w:rFonts w:cs="Arial"/>
          <w:szCs w:val="24"/>
        </w:rPr>
        <w:t>Discharge Liaison Nurse Guidelines</w:t>
      </w:r>
    </w:p>
    <w:p w14:paraId="52F8B02B" w14:textId="77777777" w:rsidR="00B514D3" w:rsidRDefault="00B514D3" w:rsidP="00B514D3">
      <w:pPr>
        <w:rPr>
          <w:rFonts w:cs="Arial"/>
          <w:b/>
          <w:szCs w:val="24"/>
        </w:rPr>
      </w:pPr>
    </w:p>
    <w:p w14:paraId="097A9CF8" w14:textId="4D5863C7" w:rsidR="00B514D3" w:rsidRPr="00BD11A3" w:rsidRDefault="00B514D3" w:rsidP="00B514D3">
      <w:pPr>
        <w:rPr>
          <w:rFonts w:cs="Arial"/>
          <w:b/>
          <w:szCs w:val="24"/>
        </w:rPr>
      </w:pPr>
      <w:r w:rsidRPr="00BD11A3">
        <w:rPr>
          <w:rFonts w:cs="Arial"/>
          <w:b/>
          <w:szCs w:val="24"/>
        </w:rPr>
        <w:t>Legislation</w:t>
      </w:r>
    </w:p>
    <w:p w14:paraId="3FE485E6" w14:textId="77777777" w:rsidR="00B514D3" w:rsidRPr="005873A8" w:rsidRDefault="00B514D3" w:rsidP="00B514D3">
      <w:pPr>
        <w:pStyle w:val="ListParagraph"/>
        <w:numPr>
          <w:ilvl w:val="0"/>
          <w:numId w:val="29"/>
        </w:numPr>
        <w:rPr>
          <w:rFonts w:cs="Arial"/>
          <w:szCs w:val="24"/>
        </w:rPr>
      </w:pPr>
      <w:r w:rsidRPr="00D45A21">
        <w:rPr>
          <w:rFonts w:cs="Arial"/>
          <w:i/>
          <w:szCs w:val="24"/>
        </w:rPr>
        <w:t>Human Rights Act</w:t>
      </w:r>
      <w:r w:rsidRPr="005873A8">
        <w:rPr>
          <w:rFonts w:cs="Arial"/>
          <w:szCs w:val="24"/>
        </w:rPr>
        <w:t xml:space="preserve"> 2004</w:t>
      </w:r>
    </w:p>
    <w:p w14:paraId="3CF19E0C" w14:textId="77777777" w:rsidR="00B514D3" w:rsidRPr="005873A8" w:rsidRDefault="00B514D3" w:rsidP="00B514D3">
      <w:pPr>
        <w:pStyle w:val="ListParagraph"/>
        <w:numPr>
          <w:ilvl w:val="0"/>
          <w:numId w:val="29"/>
        </w:numPr>
        <w:rPr>
          <w:rFonts w:cs="Arial"/>
          <w:szCs w:val="24"/>
        </w:rPr>
      </w:pPr>
      <w:r w:rsidRPr="00D45A21">
        <w:rPr>
          <w:rFonts w:cs="Arial"/>
          <w:i/>
          <w:szCs w:val="24"/>
        </w:rPr>
        <w:t>Commonwealth Aged Care Act</w:t>
      </w:r>
      <w:r w:rsidRPr="005873A8">
        <w:rPr>
          <w:rFonts w:cs="Arial"/>
          <w:szCs w:val="24"/>
        </w:rPr>
        <w:t xml:space="preserve"> 1997</w:t>
      </w:r>
    </w:p>
    <w:p w14:paraId="1C4915DE" w14:textId="77777777" w:rsidR="00B514D3" w:rsidRPr="005873A8" w:rsidRDefault="00B514D3" w:rsidP="00B514D3">
      <w:pPr>
        <w:pStyle w:val="ListParagraph"/>
        <w:numPr>
          <w:ilvl w:val="0"/>
          <w:numId w:val="29"/>
        </w:numPr>
        <w:rPr>
          <w:rFonts w:cs="Arial"/>
          <w:szCs w:val="24"/>
        </w:rPr>
      </w:pPr>
      <w:r w:rsidRPr="005873A8">
        <w:rPr>
          <w:rFonts w:cs="Arial"/>
          <w:i/>
          <w:szCs w:val="24"/>
        </w:rPr>
        <w:t>Health Insurance Act</w:t>
      </w:r>
      <w:r w:rsidRPr="005873A8">
        <w:rPr>
          <w:rFonts w:cs="Arial"/>
          <w:szCs w:val="24"/>
        </w:rPr>
        <w:t xml:space="preserve"> 1973 (Commonwealth)</w:t>
      </w:r>
    </w:p>
    <w:p w14:paraId="3AD8A184" w14:textId="77777777" w:rsidR="00B514D3" w:rsidRPr="005873A8" w:rsidRDefault="00B514D3" w:rsidP="00B514D3">
      <w:pPr>
        <w:pStyle w:val="ListParagraph"/>
        <w:numPr>
          <w:ilvl w:val="0"/>
          <w:numId w:val="29"/>
        </w:numPr>
        <w:rPr>
          <w:rFonts w:cs="Arial"/>
          <w:szCs w:val="24"/>
        </w:rPr>
      </w:pPr>
      <w:r w:rsidRPr="005873A8">
        <w:rPr>
          <w:rFonts w:cs="Arial"/>
          <w:i/>
          <w:szCs w:val="24"/>
        </w:rPr>
        <w:t>Health Act</w:t>
      </w:r>
      <w:r w:rsidRPr="005873A8">
        <w:rPr>
          <w:rFonts w:cs="Arial"/>
          <w:szCs w:val="24"/>
        </w:rPr>
        <w:t xml:space="preserve"> 1993 (ACT)</w:t>
      </w:r>
    </w:p>
    <w:p w14:paraId="23B923D0" w14:textId="77777777" w:rsidR="00B514D3" w:rsidRPr="00ED5AE4" w:rsidRDefault="00B514D3" w:rsidP="00B514D3">
      <w:pPr>
        <w:pStyle w:val="ListParagraph"/>
        <w:numPr>
          <w:ilvl w:val="0"/>
          <w:numId w:val="29"/>
        </w:numPr>
        <w:rPr>
          <w:rFonts w:cs="Arial"/>
          <w:i/>
          <w:szCs w:val="24"/>
        </w:rPr>
      </w:pPr>
      <w:r w:rsidRPr="005873A8">
        <w:rPr>
          <w:rFonts w:cs="Arial"/>
          <w:i/>
          <w:szCs w:val="24"/>
        </w:rPr>
        <w:t xml:space="preserve">Charter of </w:t>
      </w:r>
      <w:r>
        <w:rPr>
          <w:rFonts w:cs="Arial"/>
          <w:i/>
          <w:szCs w:val="24"/>
        </w:rPr>
        <w:t xml:space="preserve">Aged Care </w:t>
      </w:r>
      <w:r w:rsidRPr="005873A8">
        <w:rPr>
          <w:rFonts w:cs="Arial"/>
          <w:i/>
          <w:szCs w:val="24"/>
        </w:rPr>
        <w:t>Rights</w:t>
      </w:r>
      <w:r>
        <w:rPr>
          <w:rFonts w:cs="Arial"/>
          <w:i/>
          <w:szCs w:val="24"/>
        </w:rPr>
        <w:t xml:space="preserve"> </w:t>
      </w:r>
      <w:r w:rsidRPr="008E30F3">
        <w:rPr>
          <w:rFonts w:cs="Arial"/>
          <w:iCs/>
          <w:szCs w:val="24"/>
        </w:rPr>
        <w:t>2019</w:t>
      </w:r>
    </w:p>
    <w:p w14:paraId="109FBAC2" w14:textId="77777777" w:rsidR="00B514D3" w:rsidRDefault="00B514D3" w:rsidP="00B514D3">
      <w:pPr>
        <w:pStyle w:val="ListParagraph"/>
        <w:numPr>
          <w:ilvl w:val="0"/>
          <w:numId w:val="29"/>
        </w:numPr>
        <w:rPr>
          <w:rFonts w:cs="Arial"/>
          <w:i/>
          <w:szCs w:val="24"/>
        </w:rPr>
      </w:pPr>
      <w:r>
        <w:rPr>
          <w:rFonts w:cs="Arial"/>
          <w:i/>
          <w:szCs w:val="24"/>
        </w:rPr>
        <w:t>Health (Fees) Determination Disallowable instrument – updated annually</w:t>
      </w:r>
    </w:p>
    <w:p w14:paraId="5ACC4FEF" w14:textId="77777777" w:rsidR="00B514D3" w:rsidRPr="005873A8" w:rsidRDefault="00B514D3" w:rsidP="00B514D3">
      <w:pPr>
        <w:pStyle w:val="ListParagraph"/>
        <w:numPr>
          <w:ilvl w:val="0"/>
          <w:numId w:val="29"/>
        </w:numPr>
        <w:rPr>
          <w:rFonts w:cs="Arial"/>
          <w:szCs w:val="24"/>
        </w:rPr>
      </w:pPr>
      <w:r>
        <w:rPr>
          <w:rFonts w:cs="Arial"/>
          <w:i/>
          <w:szCs w:val="24"/>
        </w:rPr>
        <w:t>Aged Care Quality and Safety Commission Act 2018</w:t>
      </w:r>
    </w:p>
    <w:p w14:paraId="520BC28B" w14:textId="77777777" w:rsidR="000014DA" w:rsidRDefault="000014DA" w:rsidP="000014DA">
      <w:pPr>
        <w:rPr>
          <w:rFonts w:cs="Arial"/>
          <w:szCs w:val="24"/>
        </w:rPr>
      </w:pPr>
    </w:p>
    <w:p w14:paraId="65931A54" w14:textId="045C20AD" w:rsidR="000014DA" w:rsidRDefault="000014DA" w:rsidP="000014DA">
      <w:pPr>
        <w:rPr>
          <w:rFonts w:cs="Arial"/>
          <w:b/>
          <w:bCs/>
          <w:szCs w:val="24"/>
        </w:rPr>
      </w:pPr>
      <w:r>
        <w:rPr>
          <w:rFonts w:cs="Arial"/>
          <w:b/>
          <w:bCs/>
          <w:szCs w:val="24"/>
        </w:rPr>
        <w:t>Other</w:t>
      </w:r>
    </w:p>
    <w:p w14:paraId="43285DA3" w14:textId="1ADD464C" w:rsidR="000014DA" w:rsidRPr="000014DA" w:rsidRDefault="000014DA" w:rsidP="001E36F3">
      <w:pPr>
        <w:pStyle w:val="ListBullet"/>
      </w:pPr>
      <w:r>
        <w:t xml:space="preserve">Australian Charter of Healthcare Rights </w:t>
      </w:r>
    </w:p>
    <w:p w14:paraId="740DA083" w14:textId="77777777" w:rsidR="00FD199D" w:rsidRDefault="00FD199D" w:rsidP="00C12AAF">
      <w:pPr>
        <w:jc w:val="right"/>
      </w:pPr>
    </w:p>
    <w:p w14:paraId="2B81F23F" w14:textId="7EF0B99C" w:rsidR="00C12AAF" w:rsidRDefault="005E4C02" w:rsidP="00C12AAF">
      <w:pPr>
        <w:jc w:val="right"/>
        <w:rPr>
          <w:rStyle w:val="Hyperlink"/>
          <w:rFonts w:cs="Arial"/>
          <w:i/>
          <w:szCs w:val="24"/>
        </w:rPr>
      </w:pPr>
      <w:hyperlink w:anchor="Contents" w:history="1">
        <w:r w:rsidR="00C12AAF" w:rsidRPr="00590902">
          <w:rPr>
            <w:rStyle w:val="Hyperlink"/>
            <w:rFonts w:cs="Arial"/>
            <w:i/>
            <w:szCs w:val="24"/>
          </w:rPr>
          <w:t>Back to Table of Contents</w:t>
        </w:r>
      </w:hyperlink>
    </w:p>
    <w:p w14:paraId="7E6DF068" w14:textId="77777777" w:rsidR="000F7EAF" w:rsidRPr="00C12AAF" w:rsidRDefault="000F7EAF" w:rsidP="002F2C1B"/>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67FA14B9" w14:textId="77777777" w:rsidTr="007D3935">
        <w:trPr>
          <w:cantSplit/>
          <w:trHeight w:val="285"/>
        </w:trPr>
        <w:tc>
          <w:tcPr>
            <w:tcW w:w="9300" w:type="dxa"/>
            <w:shd w:val="clear" w:color="auto" w:fill="A6A6A6"/>
          </w:tcPr>
          <w:p w14:paraId="33373507" w14:textId="77777777" w:rsidR="007B6904" w:rsidRPr="00CD1C0E" w:rsidRDefault="007B6904" w:rsidP="007D3935">
            <w:pPr>
              <w:pStyle w:val="Heading1"/>
            </w:pPr>
            <w:bookmarkStart w:id="60" w:name="_Toc389473288"/>
            <w:bookmarkStart w:id="61" w:name="_Toc453060072"/>
            <w:bookmarkStart w:id="62" w:name="_Toc454363647"/>
            <w:bookmarkStart w:id="63" w:name="_Toc40960373"/>
            <w:bookmarkStart w:id="64" w:name="_Toc172027223"/>
            <w:r>
              <w:t>References</w:t>
            </w:r>
            <w:bookmarkEnd w:id="60"/>
            <w:bookmarkEnd w:id="61"/>
            <w:bookmarkEnd w:id="62"/>
            <w:bookmarkEnd w:id="63"/>
            <w:bookmarkEnd w:id="64"/>
          </w:p>
        </w:tc>
      </w:tr>
    </w:tbl>
    <w:p w14:paraId="7FF9EC79" w14:textId="77777777" w:rsidR="00F72BA2" w:rsidRDefault="00F72BA2" w:rsidP="00F72BA2"/>
    <w:p w14:paraId="31F1D40C" w14:textId="77777777" w:rsidR="00BD11A3" w:rsidRPr="00BD11A3" w:rsidRDefault="00BD11A3" w:rsidP="00CE2E2E">
      <w:pPr>
        <w:numPr>
          <w:ilvl w:val="0"/>
          <w:numId w:val="20"/>
        </w:numPr>
        <w:ind w:left="567" w:hanging="567"/>
      </w:pPr>
      <w:r w:rsidRPr="00BD11A3">
        <w:t>National Immunisation Program Schedule, 1 November 2005 (Australian Government Department of Health &amp; Ageing)</w:t>
      </w:r>
    </w:p>
    <w:p w14:paraId="25608E07" w14:textId="77777777" w:rsidR="00BD11A3" w:rsidRPr="00BD11A3" w:rsidRDefault="00BD11A3" w:rsidP="00CE2E2E">
      <w:pPr>
        <w:numPr>
          <w:ilvl w:val="0"/>
          <w:numId w:val="20"/>
        </w:numPr>
        <w:ind w:left="567" w:hanging="567"/>
      </w:pPr>
      <w:r w:rsidRPr="00BD11A3">
        <w:t>Residential Aged Care Placement Policy Directive, SA Health July 2015</w:t>
      </w:r>
    </w:p>
    <w:p w14:paraId="043568D4" w14:textId="77777777" w:rsidR="00BD11A3" w:rsidRPr="00BD11A3" w:rsidRDefault="00BD11A3" w:rsidP="00CE2E2E">
      <w:pPr>
        <w:numPr>
          <w:ilvl w:val="0"/>
          <w:numId w:val="20"/>
        </w:numPr>
        <w:ind w:left="567" w:hanging="567"/>
      </w:pPr>
      <w:r w:rsidRPr="00BD11A3">
        <w:t>Immunisation Strategy 2007 – 2010</w:t>
      </w:r>
    </w:p>
    <w:p w14:paraId="10034F08" w14:textId="77777777" w:rsidR="00BD11A3" w:rsidRPr="00BD11A3" w:rsidRDefault="00BD11A3" w:rsidP="00CE2E2E">
      <w:pPr>
        <w:numPr>
          <w:ilvl w:val="0"/>
          <w:numId w:val="20"/>
        </w:numPr>
        <w:ind w:left="567" w:hanging="567"/>
      </w:pPr>
      <w:r w:rsidRPr="00BD11A3">
        <w:t xml:space="preserve">Opportunistic Influenza Immunisation for Aged Care Rehabilitation Services (ACRS) Inpatients, April 2010 </w:t>
      </w:r>
    </w:p>
    <w:p w14:paraId="69FB9A5B" w14:textId="77777777" w:rsidR="00BD11A3" w:rsidRPr="00BD11A3" w:rsidRDefault="00BD11A3" w:rsidP="00CE2E2E">
      <w:pPr>
        <w:numPr>
          <w:ilvl w:val="0"/>
          <w:numId w:val="20"/>
        </w:numPr>
        <w:ind w:left="567" w:hanging="567"/>
      </w:pPr>
      <w:r w:rsidRPr="00BD11A3">
        <w:t>Northern Sydney Central Coast NSW Health Residential Aged Care Placement Policy 2010</w:t>
      </w:r>
    </w:p>
    <w:p w14:paraId="745D7497" w14:textId="77777777" w:rsidR="00BD11A3" w:rsidRPr="00BD11A3" w:rsidRDefault="00BD11A3" w:rsidP="00CE2E2E">
      <w:pPr>
        <w:numPr>
          <w:ilvl w:val="0"/>
          <w:numId w:val="20"/>
        </w:numPr>
        <w:ind w:left="567" w:hanging="567"/>
      </w:pPr>
      <w:r w:rsidRPr="00BD11A3">
        <w:t>Melbourne Health Discharge of Patient to Residential Care Facility Policy 2011</w:t>
      </w:r>
    </w:p>
    <w:p w14:paraId="404EB566" w14:textId="00A12184" w:rsidR="00BD11A3" w:rsidRPr="00C12AAF" w:rsidRDefault="005E4C02" w:rsidP="001E36F3">
      <w:pPr>
        <w:ind w:left="567"/>
        <w:rPr>
          <w:color w:val="0000FF"/>
          <w:u w:val="single"/>
        </w:rPr>
      </w:pPr>
      <w:hyperlink r:id="rId18" w:history="1">
        <w:r w:rsidR="000014DA" w:rsidRPr="009A2E67">
          <w:rPr>
            <w:rStyle w:val="Hyperlink"/>
          </w:rPr>
          <w:t>www.myagedcare.gov.au</w:t>
        </w:r>
      </w:hyperlink>
    </w:p>
    <w:p w14:paraId="2691DD4D" w14:textId="77777777" w:rsidR="00BD11A3" w:rsidRPr="00BD11A3" w:rsidRDefault="00BD11A3" w:rsidP="001E36F3">
      <w:pPr>
        <w:numPr>
          <w:ilvl w:val="0"/>
          <w:numId w:val="20"/>
        </w:numPr>
        <w:ind w:left="567" w:hanging="567"/>
      </w:pPr>
      <w:r w:rsidRPr="00BD11A3">
        <w:t xml:space="preserve">5 Steps to Entry into Residential Aged Care </w:t>
      </w:r>
    </w:p>
    <w:p w14:paraId="44E3A53E" w14:textId="02F3517A" w:rsidR="00BD11A3" w:rsidRPr="00C12AAF" w:rsidRDefault="005E4C02" w:rsidP="001E36F3">
      <w:pPr>
        <w:ind w:left="567"/>
        <w:rPr>
          <w:color w:val="0000FF"/>
          <w:u w:val="single"/>
        </w:rPr>
      </w:pPr>
      <w:hyperlink r:id="rId19" w:history="1">
        <w:r w:rsidR="000014DA" w:rsidRPr="009A2E67">
          <w:rPr>
            <w:rStyle w:val="Hyperlink"/>
          </w:rPr>
          <w:t>http://www.health.gov.au</w:t>
        </w:r>
      </w:hyperlink>
    </w:p>
    <w:p w14:paraId="6C47264B" w14:textId="77777777" w:rsidR="00BD11A3" w:rsidRPr="00BD11A3" w:rsidRDefault="00BD11A3" w:rsidP="001E36F3">
      <w:pPr>
        <w:numPr>
          <w:ilvl w:val="0"/>
          <w:numId w:val="20"/>
        </w:numPr>
        <w:ind w:left="567" w:hanging="567"/>
      </w:pPr>
      <w:r w:rsidRPr="00BD11A3">
        <w:t>Northern Sydney Central Coast NSW Health Residential Aged Care Placement Policy 2010</w:t>
      </w:r>
    </w:p>
    <w:p w14:paraId="0095053C" w14:textId="77777777" w:rsidR="00BD11A3" w:rsidRDefault="00BD11A3" w:rsidP="001E36F3">
      <w:pPr>
        <w:numPr>
          <w:ilvl w:val="0"/>
          <w:numId w:val="20"/>
        </w:numPr>
        <w:ind w:left="567" w:hanging="567"/>
      </w:pPr>
      <w:r w:rsidRPr="00BD11A3">
        <w:t>Melbourne Health Discharge of Patient to Residential Care Facility Policy 2011</w:t>
      </w:r>
    </w:p>
    <w:p w14:paraId="0F868CEC" w14:textId="77777777" w:rsidR="000014DA" w:rsidRPr="00E2448D" w:rsidRDefault="000014DA" w:rsidP="001E36F3">
      <w:pPr>
        <w:pStyle w:val="ListParagraph"/>
        <w:numPr>
          <w:ilvl w:val="0"/>
          <w:numId w:val="20"/>
        </w:numPr>
        <w:ind w:left="567" w:hanging="567"/>
      </w:pPr>
      <w:r w:rsidRPr="00B3523F">
        <w:rPr>
          <w:i/>
        </w:rPr>
        <w:t>Aged Care Act 1997</w:t>
      </w:r>
      <w:r w:rsidRPr="00B3523F">
        <w:rPr>
          <w:u w:val="single"/>
        </w:rPr>
        <w:t xml:space="preserve"> </w:t>
      </w:r>
      <w:r w:rsidRPr="00E2448D">
        <w:t>Date accessed November 2017</w:t>
      </w:r>
    </w:p>
    <w:p w14:paraId="37D8FB5F" w14:textId="77777777" w:rsidR="000014DA" w:rsidRPr="00E2448D" w:rsidRDefault="000014DA" w:rsidP="001E36F3">
      <w:pPr>
        <w:pStyle w:val="ListParagraph"/>
        <w:numPr>
          <w:ilvl w:val="0"/>
          <w:numId w:val="20"/>
        </w:numPr>
        <w:ind w:left="567" w:hanging="567"/>
      </w:pPr>
      <w:r w:rsidRPr="00B3523F">
        <w:rPr>
          <w:i/>
        </w:rPr>
        <w:t>Health Insurance Act 1973</w:t>
      </w:r>
      <w:r w:rsidRPr="00E2448D">
        <w:t xml:space="preserve"> Date accessed November 2017</w:t>
      </w:r>
    </w:p>
    <w:p w14:paraId="1A3049D9" w14:textId="77777777" w:rsidR="000014DA" w:rsidRPr="00E2448D" w:rsidRDefault="000014DA" w:rsidP="001E36F3">
      <w:pPr>
        <w:pStyle w:val="ListParagraph"/>
        <w:numPr>
          <w:ilvl w:val="0"/>
          <w:numId w:val="20"/>
        </w:numPr>
        <w:ind w:left="567" w:hanging="567"/>
      </w:pPr>
      <w:r w:rsidRPr="00B3523F">
        <w:rPr>
          <w:i/>
        </w:rPr>
        <w:t>Human Rights Act 2004 (ACT)</w:t>
      </w:r>
      <w:r w:rsidRPr="00E2448D">
        <w:t xml:space="preserve"> Date accessed November 2017</w:t>
      </w:r>
    </w:p>
    <w:p w14:paraId="498DD79B" w14:textId="77777777" w:rsidR="000014DA" w:rsidRPr="00E2448D" w:rsidRDefault="000014DA" w:rsidP="001E36F3">
      <w:pPr>
        <w:pStyle w:val="ListParagraph"/>
        <w:numPr>
          <w:ilvl w:val="0"/>
          <w:numId w:val="20"/>
        </w:numPr>
        <w:ind w:left="567" w:hanging="567"/>
      </w:pPr>
      <w:r w:rsidRPr="00B3523F">
        <w:rPr>
          <w:i/>
        </w:rPr>
        <w:t>ACT Civil and Administrative Tribunal Act 2008 (ACT)</w:t>
      </w:r>
      <w:r w:rsidRPr="00E2448D">
        <w:t xml:space="preserve"> </w:t>
      </w:r>
      <w:hyperlink r:id="rId20" w:history="1">
        <w:r w:rsidRPr="00E2448D">
          <w:rPr>
            <w:rStyle w:val="Hyperlink"/>
          </w:rPr>
          <w:t>https://www.act.gov.au/</w:t>
        </w:r>
      </w:hyperlink>
      <w:r w:rsidRPr="00E2448D">
        <w:t>. Date accessed November 2017</w:t>
      </w:r>
    </w:p>
    <w:p w14:paraId="619543FA" w14:textId="77777777" w:rsidR="000014DA" w:rsidRPr="00E2448D" w:rsidRDefault="000014DA" w:rsidP="001E36F3">
      <w:pPr>
        <w:pStyle w:val="ListParagraph"/>
        <w:numPr>
          <w:ilvl w:val="0"/>
          <w:numId w:val="20"/>
        </w:numPr>
        <w:ind w:left="567" w:hanging="567"/>
      </w:pPr>
      <w:r w:rsidRPr="00E328FF">
        <w:rPr>
          <w:i/>
        </w:rPr>
        <w:t>Guardianship and Management of Property Act 1991</w:t>
      </w:r>
      <w:r w:rsidRPr="00E2448D">
        <w:t xml:space="preserve"> (ACT) Date accessed November 2017</w:t>
      </w:r>
    </w:p>
    <w:p w14:paraId="365DB286" w14:textId="77777777" w:rsidR="000014DA" w:rsidRPr="00E2448D" w:rsidRDefault="000014DA" w:rsidP="001E36F3">
      <w:pPr>
        <w:pStyle w:val="ListParagraph"/>
        <w:numPr>
          <w:ilvl w:val="0"/>
          <w:numId w:val="20"/>
        </w:numPr>
        <w:ind w:left="567" w:hanging="567"/>
      </w:pPr>
      <w:r w:rsidRPr="00B3523F">
        <w:rPr>
          <w:i/>
        </w:rPr>
        <w:lastRenderedPageBreak/>
        <w:t>Powers of Attorney Act</w:t>
      </w:r>
      <w:r w:rsidRPr="00E2448D">
        <w:t xml:space="preserve"> </w:t>
      </w:r>
      <w:r w:rsidRPr="00B3523F">
        <w:rPr>
          <w:i/>
        </w:rPr>
        <w:t>2006</w:t>
      </w:r>
      <w:r w:rsidRPr="00E2448D">
        <w:t xml:space="preserve"> (ACT) Date accessed November 2017</w:t>
      </w:r>
    </w:p>
    <w:p w14:paraId="43969D50" w14:textId="77777777" w:rsidR="000014DA" w:rsidRPr="00E2448D" w:rsidRDefault="005E4C02" w:rsidP="001E36F3">
      <w:pPr>
        <w:pStyle w:val="ListParagraph"/>
        <w:numPr>
          <w:ilvl w:val="0"/>
          <w:numId w:val="20"/>
        </w:numPr>
        <w:ind w:left="567" w:hanging="567"/>
      </w:pPr>
      <w:hyperlink r:id="rId21" w:history="1">
        <w:r w:rsidR="000014DA" w:rsidRPr="00E2448D">
          <w:rPr>
            <w:rStyle w:val="Hyperlink"/>
          </w:rPr>
          <w:t>www.myagedcare.gov.au</w:t>
        </w:r>
      </w:hyperlink>
      <w:r w:rsidR="000014DA" w:rsidRPr="00E2448D">
        <w:t xml:space="preserve"> Date accessed November 2017</w:t>
      </w:r>
    </w:p>
    <w:p w14:paraId="041DEFB7" w14:textId="77777777" w:rsidR="000014DA" w:rsidRPr="00E2448D" w:rsidRDefault="000014DA" w:rsidP="001E36F3">
      <w:pPr>
        <w:pStyle w:val="ListParagraph"/>
        <w:numPr>
          <w:ilvl w:val="0"/>
          <w:numId w:val="20"/>
        </w:numPr>
        <w:ind w:left="567" w:hanging="567"/>
      </w:pPr>
      <w:r w:rsidRPr="00E2448D">
        <w:t xml:space="preserve">Legal Aid  -  </w:t>
      </w:r>
      <w:hyperlink r:id="rId22" w:history="1">
        <w:r w:rsidRPr="00E2448D">
          <w:rPr>
            <w:rStyle w:val="Hyperlink"/>
          </w:rPr>
          <w:t>http://legalaidact.org.au/whatwedo/cu/</w:t>
        </w:r>
      </w:hyperlink>
      <w:r w:rsidRPr="00E2448D">
        <w:t xml:space="preserve"> Date accessed November 2017</w:t>
      </w:r>
    </w:p>
    <w:p w14:paraId="6FF6772E" w14:textId="77777777" w:rsidR="00FE4480" w:rsidRDefault="00FE4480" w:rsidP="00F72BA2"/>
    <w:p w14:paraId="5D471C3E" w14:textId="77777777" w:rsidR="00FE4480" w:rsidRDefault="005E4C02" w:rsidP="004120E1">
      <w:pPr>
        <w:jc w:val="right"/>
      </w:pPr>
      <w:hyperlink w:anchor="Contents" w:history="1">
        <w:r w:rsidR="007B6904" w:rsidRPr="00590902">
          <w:rPr>
            <w:rStyle w:val="Hyperlink"/>
            <w:rFonts w:cs="Arial"/>
            <w:i/>
            <w:szCs w:val="24"/>
          </w:rPr>
          <w:t>Back to Table of Contents</w:t>
        </w:r>
      </w:hyperlink>
    </w:p>
    <w:tbl>
      <w:tblPr>
        <w:tblpPr w:leftFromText="180" w:rightFromText="180" w:vertAnchor="text" w:horzAnchor="margin" w:tblpX="-34" w:tblpY="181"/>
        <w:tblW w:w="9300" w:type="dxa"/>
        <w:tblLook w:val="0000" w:firstRow="0" w:lastRow="0" w:firstColumn="0" w:lastColumn="0" w:noHBand="0" w:noVBand="0"/>
      </w:tblPr>
      <w:tblGrid>
        <w:gridCol w:w="9300"/>
      </w:tblGrid>
      <w:tr w:rsidR="00FF56DD" w:rsidRPr="000F1F60" w14:paraId="5D12C50A" w14:textId="77777777" w:rsidTr="007D3935">
        <w:trPr>
          <w:cantSplit/>
          <w:trHeight w:val="285"/>
        </w:trPr>
        <w:tc>
          <w:tcPr>
            <w:tcW w:w="9300" w:type="dxa"/>
            <w:shd w:val="clear" w:color="auto" w:fill="A6A6A6"/>
          </w:tcPr>
          <w:p w14:paraId="0C13578F" w14:textId="77777777" w:rsidR="00FF56DD" w:rsidRPr="000F1F60" w:rsidRDefault="00FF56DD" w:rsidP="007D3935">
            <w:pPr>
              <w:pStyle w:val="Heading1"/>
            </w:pPr>
            <w:bookmarkStart w:id="65" w:name="_Toc453060073"/>
            <w:bookmarkStart w:id="66" w:name="_Toc454363648"/>
            <w:bookmarkStart w:id="67" w:name="_Toc40960374"/>
            <w:bookmarkStart w:id="68" w:name="_Toc172027224"/>
            <w:r>
              <w:t>Definition of Terms</w:t>
            </w:r>
            <w:bookmarkEnd w:id="65"/>
            <w:bookmarkEnd w:id="66"/>
            <w:bookmarkEnd w:id="67"/>
            <w:bookmarkEnd w:id="68"/>
            <w:r>
              <w:t xml:space="preserve"> </w:t>
            </w:r>
          </w:p>
        </w:tc>
      </w:tr>
    </w:tbl>
    <w:p w14:paraId="6E96C65B" w14:textId="77777777" w:rsidR="00787000" w:rsidRDefault="00787000" w:rsidP="00624511">
      <w:pPr>
        <w:pStyle w:val="ListBullet"/>
        <w:numPr>
          <w:ilvl w:val="0"/>
          <w:numId w:val="0"/>
        </w:numPr>
        <w:rPr>
          <w:rFonts w:cs="Arial"/>
          <w:b/>
          <w:bCs/>
          <w:szCs w:val="24"/>
        </w:rPr>
      </w:pPr>
    </w:p>
    <w:p w14:paraId="03AE18CD" w14:textId="4359FEF5" w:rsidR="005E2041" w:rsidRDefault="005E2041" w:rsidP="00624511">
      <w:pPr>
        <w:pStyle w:val="ListBullet"/>
        <w:numPr>
          <w:ilvl w:val="0"/>
          <w:numId w:val="0"/>
        </w:numPr>
      </w:pPr>
      <w:r w:rsidRPr="005E2041">
        <w:rPr>
          <w:rFonts w:cs="Arial"/>
          <w:b/>
          <w:bCs/>
          <w:szCs w:val="24"/>
        </w:rPr>
        <w:t>Discharge Liaison Nurse (DLN)</w:t>
      </w:r>
      <w:r w:rsidR="000F7EAF">
        <w:rPr>
          <w:rFonts w:cs="Arial"/>
          <w:b/>
          <w:bCs/>
          <w:szCs w:val="24"/>
        </w:rPr>
        <w:t xml:space="preserve"> </w:t>
      </w:r>
      <w:r w:rsidRPr="005E2041">
        <w:rPr>
          <w:rFonts w:cs="Arial"/>
          <w:b/>
          <w:bCs/>
          <w:szCs w:val="24"/>
        </w:rPr>
        <w:t>-</w:t>
      </w:r>
      <w:r w:rsidRPr="005E2041">
        <w:t xml:space="preserve"> </w:t>
      </w:r>
      <w:r>
        <w:t>a</w:t>
      </w:r>
      <w:r w:rsidRPr="00913B02">
        <w:t>ct as the communication link relating to the discharge process between relevant internal and external stakeholders and the patient and their family/carer.</w:t>
      </w:r>
    </w:p>
    <w:p w14:paraId="79E524AA" w14:textId="77777777" w:rsidR="00F13000" w:rsidRDefault="00F13000" w:rsidP="00624511">
      <w:pPr>
        <w:pStyle w:val="ListBullet"/>
        <w:numPr>
          <w:ilvl w:val="0"/>
          <w:numId w:val="0"/>
        </w:numPr>
      </w:pPr>
    </w:p>
    <w:p w14:paraId="6BE6995E" w14:textId="054AF364" w:rsidR="00F13000" w:rsidRPr="0072169A" w:rsidRDefault="00F13000" w:rsidP="00624511">
      <w:pPr>
        <w:pStyle w:val="ListBullet"/>
        <w:numPr>
          <w:ilvl w:val="0"/>
          <w:numId w:val="0"/>
        </w:numPr>
      </w:pPr>
      <w:r w:rsidRPr="0072169A">
        <w:rPr>
          <w:b/>
          <w:bCs/>
        </w:rPr>
        <w:t xml:space="preserve">Multi-Agency </w:t>
      </w:r>
      <w:r w:rsidR="0072169A" w:rsidRPr="0072169A">
        <w:rPr>
          <w:b/>
          <w:bCs/>
        </w:rPr>
        <w:t xml:space="preserve">Discharge Event </w:t>
      </w:r>
      <w:r w:rsidR="0072169A">
        <w:rPr>
          <w:b/>
          <w:bCs/>
        </w:rPr>
        <w:t>(M</w:t>
      </w:r>
      <w:r w:rsidR="000F7EAF">
        <w:rPr>
          <w:b/>
          <w:bCs/>
        </w:rPr>
        <w:t>A</w:t>
      </w:r>
      <w:r w:rsidR="0072169A">
        <w:rPr>
          <w:b/>
          <w:bCs/>
        </w:rPr>
        <w:t>DE)</w:t>
      </w:r>
      <w:r w:rsidR="000F7EAF">
        <w:rPr>
          <w:b/>
          <w:bCs/>
        </w:rPr>
        <w:t xml:space="preserve"> </w:t>
      </w:r>
      <w:r w:rsidR="0072169A">
        <w:rPr>
          <w:b/>
          <w:bCs/>
        </w:rPr>
        <w:t>-</w:t>
      </w:r>
      <w:r w:rsidR="0072169A" w:rsidRPr="0072169A">
        <w:rPr>
          <w:rStyle w:val="Heading1Char"/>
          <w:rFonts w:ascii="Roboto" w:hAnsi="Roboto"/>
          <w:color w:val="111111"/>
          <w:sz w:val="30"/>
          <w:szCs w:val="30"/>
        </w:rPr>
        <w:t xml:space="preserve"> </w:t>
      </w:r>
      <w:r w:rsidR="0072169A" w:rsidRPr="0072169A">
        <w:t xml:space="preserve">brings together the </w:t>
      </w:r>
      <w:r w:rsidR="0072169A">
        <w:t xml:space="preserve">multi-disciplinary team </w:t>
      </w:r>
      <w:r w:rsidR="0072169A" w:rsidRPr="0072169A">
        <w:t>to support improved patient flow across the system, recognise and unblock delays, and challenge, improve and simplify complex discharge processes.</w:t>
      </w:r>
    </w:p>
    <w:p w14:paraId="409E0762" w14:textId="77777777" w:rsidR="005E2041" w:rsidRDefault="005E2041" w:rsidP="00F72BA2">
      <w:pPr>
        <w:rPr>
          <w:b/>
        </w:rPr>
      </w:pPr>
    </w:p>
    <w:p w14:paraId="0E7B8867" w14:textId="7758FF03" w:rsidR="004957D7" w:rsidRDefault="005E55BF" w:rsidP="00F72BA2">
      <w:pPr>
        <w:rPr>
          <w:b/>
        </w:rPr>
      </w:pPr>
      <w:r w:rsidRPr="005E389E">
        <w:rPr>
          <w:b/>
        </w:rPr>
        <w:t xml:space="preserve">Nursing Home </w:t>
      </w:r>
      <w:r w:rsidR="004957D7">
        <w:rPr>
          <w:b/>
        </w:rPr>
        <w:t xml:space="preserve">Care (NHC) – </w:t>
      </w:r>
      <w:r w:rsidR="004957D7" w:rsidRPr="00ED5AE4">
        <w:rPr>
          <w:bCs/>
        </w:rPr>
        <w:t>Acco</w:t>
      </w:r>
      <w:r w:rsidR="004957D7">
        <w:rPr>
          <w:bCs/>
        </w:rPr>
        <w:t xml:space="preserve">mmodation reason used for patients who are </w:t>
      </w:r>
      <w:r w:rsidR="005C2F7E">
        <w:rPr>
          <w:bCs/>
        </w:rPr>
        <w:t xml:space="preserve">waiting </w:t>
      </w:r>
      <w:r w:rsidR="004957D7">
        <w:rPr>
          <w:bCs/>
        </w:rPr>
        <w:t xml:space="preserve">for residential aged care facility placement. This classification can be applied to patients with a hospital length of stay of less than 35 days, and in </w:t>
      </w:r>
      <w:r w:rsidR="005C2F7E">
        <w:rPr>
          <w:bCs/>
        </w:rPr>
        <w:t>those cases will not attract a fee.</w:t>
      </w:r>
      <w:r w:rsidR="004957D7">
        <w:rPr>
          <w:bCs/>
        </w:rPr>
        <w:t xml:space="preserve"> </w:t>
      </w:r>
    </w:p>
    <w:p w14:paraId="6CDF5F81" w14:textId="77777777" w:rsidR="004957D7" w:rsidRDefault="004957D7" w:rsidP="00F72BA2">
      <w:pPr>
        <w:rPr>
          <w:b/>
        </w:rPr>
      </w:pPr>
    </w:p>
    <w:p w14:paraId="7E9B88E1" w14:textId="388BF03C" w:rsidR="005E55BF" w:rsidRDefault="004957D7" w:rsidP="00F72BA2">
      <w:pPr>
        <w:rPr>
          <w:rFonts w:cs="Arial"/>
          <w:szCs w:val="24"/>
        </w:rPr>
      </w:pPr>
      <w:r>
        <w:rPr>
          <w:b/>
        </w:rPr>
        <w:t xml:space="preserve">Nursing Home </w:t>
      </w:r>
      <w:r w:rsidR="005E55BF" w:rsidRPr="005E389E">
        <w:rPr>
          <w:b/>
        </w:rPr>
        <w:t>Type Patient</w:t>
      </w:r>
      <w:r w:rsidR="002B3216">
        <w:rPr>
          <w:b/>
        </w:rPr>
        <w:t xml:space="preserve"> (NHTP)</w:t>
      </w:r>
      <w:r w:rsidR="005E55BF" w:rsidRPr="005E389E">
        <w:t xml:space="preserve"> - </w:t>
      </w:r>
      <w:r w:rsidR="008B681B" w:rsidRPr="005E389E">
        <w:t xml:space="preserve">A patient who has been </w:t>
      </w:r>
      <w:r w:rsidR="008B681B" w:rsidRPr="005E389E">
        <w:rPr>
          <w:rFonts w:cs="Arial"/>
          <w:szCs w:val="24"/>
        </w:rPr>
        <w:t>in one or more approved hospitals (public or private)</w:t>
      </w:r>
      <w:r w:rsidR="008B681B" w:rsidRPr="005E389E">
        <w:t xml:space="preserve"> for a continuous period </w:t>
      </w:r>
      <w:r w:rsidR="008B681B" w:rsidRPr="005E389E">
        <w:rPr>
          <w:rFonts w:cs="Arial"/>
          <w:szCs w:val="24"/>
        </w:rPr>
        <w:t>of more than</w:t>
      </w:r>
      <w:r w:rsidR="008B681B" w:rsidRPr="005E389E">
        <w:t xml:space="preserve"> 35 days</w:t>
      </w:r>
      <w:r w:rsidR="008B681B" w:rsidRPr="005E389E">
        <w:rPr>
          <w:rFonts w:cs="Arial"/>
          <w:szCs w:val="24"/>
        </w:rPr>
        <w:t>, with a maximum break of seven days, and who</w:t>
      </w:r>
      <w:r w:rsidR="008B681B" w:rsidRPr="005E389E">
        <w:t xml:space="preserve"> is </w:t>
      </w:r>
      <w:r w:rsidR="008B681B" w:rsidRPr="005E389E">
        <w:rPr>
          <w:rFonts w:cs="Arial"/>
          <w:szCs w:val="24"/>
        </w:rPr>
        <w:t>not deemed to be receiving acute care; but does not include a compensable patient or a non-eligible person.</w:t>
      </w:r>
      <w:r>
        <w:rPr>
          <w:rFonts w:cs="Arial"/>
          <w:szCs w:val="24"/>
        </w:rPr>
        <w:t xml:space="preserve"> This term is not included in the Digital Health Record.</w:t>
      </w:r>
      <w:r w:rsidR="00CA3027" w:rsidRPr="005E389E">
        <w:rPr>
          <w:rFonts w:cs="Arial"/>
          <w:szCs w:val="24"/>
        </w:rPr>
        <w:t xml:space="preserve"> (</w:t>
      </w:r>
      <w:r w:rsidR="00C95406" w:rsidRPr="005E389E">
        <w:rPr>
          <w:rFonts w:cs="Arial"/>
          <w:szCs w:val="24"/>
        </w:rPr>
        <w:t>Source</w:t>
      </w:r>
      <w:r w:rsidR="00CA3027" w:rsidRPr="005E389E">
        <w:rPr>
          <w:rFonts w:cs="Arial"/>
          <w:szCs w:val="24"/>
        </w:rPr>
        <w:t xml:space="preserve">: authorised by </w:t>
      </w:r>
      <w:r w:rsidR="00CA3027" w:rsidRPr="005E389E">
        <w:t xml:space="preserve">the </w:t>
      </w:r>
      <w:r w:rsidR="00CA3027" w:rsidRPr="005E389E">
        <w:rPr>
          <w:rFonts w:cs="Arial"/>
          <w:szCs w:val="24"/>
        </w:rPr>
        <w:t xml:space="preserve">ACT Parliamentary Counsel-also accessible at </w:t>
      </w:r>
      <w:hyperlink r:id="rId23" w:history="1">
        <w:r w:rsidR="005E2041" w:rsidRPr="00C065D6">
          <w:rPr>
            <w:rStyle w:val="Hyperlink"/>
            <w:rFonts w:cs="Arial"/>
            <w:szCs w:val="24"/>
          </w:rPr>
          <w:t>www.legislation.act.gov.au</w:t>
        </w:r>
      </w:hyperlink>
      <w:r w:rsidR="00CA3027" w:rsidRPr="005E389E">
        <w:rPr>
          <w:rFonts w:cs="Arial"/>
          <w:szCs w:val="24"/>
        </w:rPr>
        <w:t>)</w:t>
      </w:r>
    </w:p>
    <w:p w14:paraId="77F3AFA7" w14:textId="77777777" w:rsidR="00BD0F5E" w:rsidRDefault="00BD0F5E" w:rsidP="00F72BA2">
      <w:pPr>
        <w:rPr>
          <w:rFonts w:cs="Arial"/>
          <w:szCs w:val="24"/>
        </w:rPr>
      </w:pPr>
    </w:p>
    <w:p w14:paraId="2880D12D" w14:textId="18001464" w:rsidR="006D7E54" w:rsidRPr="00320770" w:rsidRDefault="006D7E54" w:rsidP="006D7E54">
      <w:pPr>
        <w:pStyle w:val="ListBullet"/>
        <w:numPr>
          <w:ilvl w:val="0"/>
          <w:numId w:val="0"/>
        </w:numPr>
      </w:pPr>
      <w:r>
        <w:rPr>
          <w:rFonts w:cs="Arial"/>
          <w:b/>
          <w:bCs/>
          <w:szCs w:val="24"/>
        </w:rPr>
        <w:t xml:space="preserve">Older person or eligible for RACF/P = </w:t>
      </w:r>
      <w:r w:rsidR="00D71E5A" w:rsidRPr="00320770">
        <w:t>people aged 65 yrs and</w:t>
      </w:r>
      <w:r w:rsidR="00AE4E38" w:rsidRPr="00320770">
        <w:t xml:space="preserve"> </w:t>
      </w:r>
      <w:r w:rsidR="00AE4E38">
        <w:t xml:space="preserve">Aboriginal and Torres Strait Islander people over the age of 55 yrs who require care are that </w:t>
      </w:r>
      <w:r w:rsidR="00AE4E38" w:rsidRPr="00320770">
        <w:t>can no longer be met in the community</w:t>
      </w:r>
      <w:r w:rsidR="00AE4E38">
        <w:t>.</w:t>
      </w:r>
    </w:p>
    <w:p w14:paraId="3C1A5A64" w14:textId="77777777" w:rsidR="006D7E54" w:rsidRDefault="006D7E54" w:rsidP="00F72BA2">
      <w:pPr>
        <w:rPr>
          <w:rFonts w:cs="Arial"/>
          <w:szCs w:val="24"/>
        </w:rPr>
      </w:pPr>
    </w:p>
    <w:p w14:paraId="130C1258" w14:textId="6AD560F5" w:rsidR="004A63CA" w:rsidRPr="0085204D" w:rsidRDefault="004A63CA" w:rsidP="0085204D">
      <w:pPr>
        <w:spacing w:after="200"/>
        <w:rPr>
          <w:rFonts w:cs="Arial"/>
          <w:szCs w:val="24"/>
        </w:rPr>
      </w:pPr>
      <w:r>
        <w:rPr>
          <w:b/>
        </w:rPr>
        <w:t>R</w:t>
      </w:r>
      <w:r w:rsidR="000F7EAF">
        <w:rPr>
          <w:b/>
        </w:rPr>
        <w:t xml:space="preserve">ehabilitation Care Coordinator (RCC) </w:t>
      </w:r>
      <w:r>
        <w:rPr>
          <w:bCs/>
        </w:rPr>
        <w:t>–</w:t>
      </w:r>
      <w:r w:rsidR="0085204D" w:rsidRPr="0085204D">
        <w:rPr>
          <w:rFonts w:cs="Arial"/>
          <w:szCs w:val="24"/>
        </w:rPr>
        <w:t>Coordinate the transition of patients accepted into the Rehabilitation Service and assists in the overall discharge process for rehabilitation patients by attending Goal Setting meetings, facilitating Case Conferences, attending Family meetings and Discharge Planning meetings, supporting the MDT to improve performance against expected date of discharge, providing support and updates to patients, families and staff through the rehabilitation and discharge planning process and ensuring appropriate referrals are actioned in a timely manner.</w:t>
      </w:r>
    </w:p>
    <w:p w14:paraId="651D7EA9" w14:textId="1B544862" w:rsidR="005E2041" w:rsidRDefault="005E2041" w:rsidP="00F72BA2">
      <w:pPr>
        <w:rPr>
          <w:rFonts w:cs="Arial"/>
          <w:szCs w:val="24"/>
        </w:rPr>
      </w:pPr>
      <w:r w:rsidRPr="005E2041">
        <w:rPr>
          <w:b/>
        </w:rPr>
        <w:t>Residential Aged Care Liaison Nurse (RACLN)</w:t>
      </w:r>
      <w:r w:rsidR="000F7EAF">
        <w:rPr>
          <w:b/>
        </w:rPr>
        <w:t xml:space="preserve"> </w:t>
      </w:r>
      <w:r w:rsidRPr="005E2041">
        <w:rPr>
          <w:b/>
        </w:rPr>
        <w:t>-</w:t>
      </w:r>
      <w:r>
        <w:rPr>
          <w:rFonts w:cs="Arial"/>
          <w:szCs w:val="24"/>
        </w:rPr>
        <w:t xml:space="preserve"> provides support to person/substitute decision as you move from hospital into a residential aged care facility.</w:t>
      </w:r>
    </w:p>
    <w:p w14:paraId="104ECC0F" w14:textId="77777777" w:rsidR="005E2041" w:rsidRPr="008F2592" w:rsidRDefault="005E2041" w:rsidP="00F72BA2"/>
    <w:p w14:paraId="1CD0BE33" w14:textId="30307D88" w:rsidR="005E55BF" w:rsidRDefault="005E55BF" w:rsidP="00F72BA2">
      <w:pPr>
        <w:rPr>
          <w:rFonts w:cs="Arial"/>
          <w:szCs w:val="24"/>
        </w:rPr>
      </w:pPr>
      <w:r w:rsidRPr="005E55BF">
        <w:rPr>
          <w:rFonts w:cs="Arial"/>
          <w:b/>
          <w:szCs w:val="24"/>
        </w:rPr>
        <w:t>Residential Aged Care Facility (RACF)</w:t>
      </w:r>
      <w:r>
        <w:rPr>
          <w:rFonts w:cs="Arial"/>
          <w:szCs w:val="24"/>
        </w:rPr>
        <w:t xml:space="preserve"> - In this document the term RACF refers to </w:t>
      </w:r>
      <w:r w:rsidRPr="005E55BF">
        <w:rPr>
          <w:rFonts w:cs="Arial"/>
          <w:szCs w:val="24"/>
        </w:rPr>
        <w:t xml:space="preserve">a special-purpose facility which provides accommodation and other types of support, including assistance with day-to-day living, intensive forms of care, and assistance towards independent living, to frail and aged residents. Facilities are accredited by the Aged Care </w:t>
      </w:r>
      <w:r w:rsidRPr="005E55BF">
        <w:rPr>
          <w:rFonts w:cs="Arial"/>
          <w:szCs w:val="24"/>
        </w:rPr>
        <w:lastRenderedPageBreak/>
        <w:t>Standards and Accreditation Agency Ltd to receive funding from the Australian Government through residential aged care subsidies. (Definition sourced from AIHW)</w:t>
      </w:r>
    </w:p>
    <w:p w14:paraId="4F4C8FCA" w14:textId="226EF7CC" w:rsidR="001539D8" w:rsidRDefault="001539D8" w:rsidP="00F72BA2">
      <w:pPr>
        <w:rPr>
          <w:rFonts w:cs="Arial"/>
          <w:szCs w:val="24"/>
        </w:rPr>
      </w:pPr>
    </w:p>
    <w:p w14:paraId="7E6C40F6" w14:textId="48E41426" w:rsidR="001539D8" w:rsidRPr="002F0378" w:rsidRDefault="001539D8" w:rsidP="002F0378">
      <w:pPr>
        <w:rPr>
          <w:rFonts w:cs="Arial"/>
          <w:szCs w:val="24"/>
        </w:rPr>
      </w:pPr>
      <w:bookmarkStart w:id="69" w:name="_Hlk151049438"/>
      <w:r w:rsidRPr="006C5817">
        <w:rPr>
          <w:rFonts w:cs="Arial"/>
          <w:b/>
          <w:bCs/>
          <w:szCs w:val="24"/>
        </w:rPr>
        <w:t>Residential Respite Care</w:t>
      </w:r>
      <w:r w:rsidR="004A63CA">
        <w:rPr>
          <w:rFonts w:cs="Arial"/>
          <w:b/>
          <w:bCs/>
          <w:szCs w:val="24"/>
        </w:rPr>
        <w:t xml:space="preserve"> </w:t>
      </w:r>
      <w:r w:rsidR="0079425E">
        <w:rPr>
          <w:rFonts w:cs="Arial"/>
          <w:b/>
          <w:bCs/>
          <w:szCs w:val="24"/>
        </w:rPr>
        <w:t xml:space="preserve">- </w:t>
      </w:r>
      <w:r w:rsidRPr="002F0378">
        <w:rPr>
          <w:rFonts w:cs="Arial"/>
          <w:szCs w:val="24"/>
        </w:rPr>
        <w:t>Resident respite care takes place in an aged care home. It is best suited to people who need carer support for most tasks and can be for a few days through to a few weeks at a time.</w:t>
      </w:r>
      <w:r w:rsidR="00677E6F">
        <w:rPr>
          <w:rFonts w:cs="Arial"/>
          <w:szCs w:val="24"/>
        </w:rPr>
        <w:t xml:space="preserve"> Respite Care provides you the </w:t>
      </w:r>
      <w:r w:rsidR="00677E6F" w:rsidRPr="002F0378">
        <w:rPr>
          <w:rFonts w:cs="Arial"/>
          <w:szCs w:val="24"/>
        </w:rPr>
        <w:t>same care and support services as permanent residents of the aged care home. For example, you will be given a room and hotel-type services such as meals, laundry, and social activities, as well as services to meet your personal and care needs.</w:t>
      </w:r>
    </w:p>
    <w:bookmarkEnd w:id="69"/>
    <w:p w14:paraId="0F1D6008" w14:textId="77777777" w:rsidR="00867463" w:rsidRDefault="00867463" w:rsidP="00F72BA2">
      <w:pPr>
        <w:rPr>
          <w:rFonts w:cs="Arial"/>
          <w:szCs w:val="24"/>
        </w:rPr>
      </w:pPr>
    </w:p>
    <w:p w14:paraId="2B7643B5" w14:textId="5913D804" w:rsidR="009623FC" w:rsidRDefault="00F96AB3" w:rsidP="009650C2">
      <w:pPr>
        <w:pStyle w:val="CommentText"/>
        <w:rPr>
          <w:rFonts w:cs="Arial"/>
        </w:rPr>
      </w:pPr>
      <w:r w:rsidRPr="00D54DFF">
        <w:rPr>
          <w:rFonts w:cs="Arial"/>
          <w:b/>
          <w:sz w:val="24"/>
          <w:szCs w:val="24"/>
        </w:rPr>
        <w:t>Substitute Decision Maker</w:t>
      </w:r>
      <w:r w:rsidR="00D54DFF">
        <w:rPr>
          <w:rFonts w:cs="Arial"/>
          <w:b/>
          <w:sz w:val="24"/>
          <w:szCs w:val="24"/>
        </w:rPr>
        <w:t xml:space="preserve"> -</w:t>
      </w:r>
      <w:r w:rsidR="00D54DFF" w:rsidRPr="00D54DFF">
        <w:rPr>
          <w:sz w:val="24"/>
          <w:szCs w:val="24"/>
        </w:rPr>
        <w:t xml:space="preserve"> is a </w:t>
      </w:r>
      <w:r w:rsidR="00D54DFF">
        <w:rPr>
          <w:sz w:val="24"/>
          <w:szCs w:val="24"/>
        </w:rPr>
        <w:t xml:space="preserve">nominated </w:t>
      </w:r>
      <w:r w:rsidR="00D54DFF" w:rsidRPr="00D54DFF">
        <w:rPr>
          <w:sz w:val="24"/>
          <w:szCs w:val="24"/>
        </w:rPr>
        <w:t xml:space="preserve">person </w:t>
      </w:r>
      <w:r w:rsidR="00D54DFF">
        <w:rPr>
          <w:sz w:val="24"/>
          <w:szCs w:val="24"/>
        </w:rPr>
        <w:t xml:space="preserve">who acts for a protected person and is </w:t>
      </w:r>
      <w:r w:rsidR="00D54DFF" w:rsidRPr="00D54DFF">
        <w:rPr>
          <w:sz w:val="24"/>
          <w:szCs w:val="24"/>
        </w:rPr>
        <w:t>permitted under the law to make decisions on behalf of another person</w:t>
      </w:r>
      <w:r w:rsidR="00D54DFF">
        <w:rPr>
          <w:sz w:val="24"/>
          <w:szCs w:val="24"/>
        </w:rPr>
        <w:t xml:space="preserve"> who is unable to make independent decisions for themselves</w:t>
      </w:r>
      <w:r w:rsidR="00D54DFF" w:rsidRPr="00D54DFF">
        <w:rPr>
          <w:sz w:val="24"/>
          <w:szCs w:val="24"/>
        </w:rPr>
        <w:t>. These decisions may be about financial</w:t>
      </w:r>
      <w:r w:rsidR="00D54DFF">
        <w:rPr>
          <w:sz w:val="24"/>
          <w:szCs w:val="24"/>
        </w:rPr>
        <w:t xml:space="preserve">, </w:t>
      </w:r>
      <w:r w:rsidR="00182CBE">
        <w:rPr>
          <w:sz w:val="24"/>
          <w:szCs w:val="24"/>
        </w:rPr>
        <w:t>medical,</w:t>
      </w:r>
      <w:r w:rsidR="00D54DFF">
        <w:rPr>
          <w:sz w:val="24"/>
          <w:szCs w:val="24"/>
        </w:rPr>
        <w:t xml:space="preserve"> and personal matters and </w:t>
      </w:r>
      <w:r w:rsidR="00D54DFF" w:rsidRPr="00D54DFF">
        <w:rPr>
          <w:sz w:val="24"/>
          <w:szCs w:val="24"/>
        </w:rPr>
        <w:t>to</w:t>
      </w:r>
      <w:r w:rsidR="00D54DFF">
        <w:rPr>
          <w:sz w:val="24"/>
          <w:szCs w:val="24"/>
        </w:rPr>
        <w:t xml:space="preserve"> act for a protected person and to</w:t>
      </w:r>
      <w:r w:rsidR="00D54DFF" w:rsidRPr="00D54DFF">
        <w:rPr>
          <w:sz w:val="24"/>
          <w:szCs w:val="24"/>
        </w:rPr>
        <w:t xml:space="preserve"> ensure th</w:t>
      </w:r>
      <w:r w:rsidR="00D54DFF">
        <w:rPr>
          <w:sz w:val="24"/>
          <w:szCs w:val="24"/>
        </w:rPr>
        <w:t>eir needs and interests are met.</w:t>
      </w:r>
    </w:p>
    <w:p w14:paraId="5957362B" w14:textId="77777777" w:rsidR="00FD199D" w:rsidRDefault="00FD199D" w:rsidP="00C12AAF">
      <w:pPr>
        <w:jc w:val="right"/>
      </w:pPr>
    </w:p>
    <w:p w14:paraId="73104F17" w14:textId="49D3B1C2" w:rsidR="00C12AAF" w:rsidRPr="00C12AAF" w:rsidRDefault="005E4C02" w:rsidP="00C12AAF">
      <w:pPr>
        <w:jc w:val="right"/>
      </w:pPr>
      <w:hyperlink w:anchor="Contents" w:history="1">
        <w:r w:rsidR="00C12AAF" w:rsidRPr="00590902">
          <w:rPr>
            <w:rStyle w:val="Hyperlink"/>
            <w:rFonts w:cs="Arial"/>
            <w:i/>
            <w:szCs w:val="24"/>
          </w:rPr>
          <w:t>Back to Table of Contents</w:t>
        </w:r>
      </w:hyperlink>
    </w:p>
    <w:tbl>
      <w:tblPr>
        <w:tblpPr w:leftFromText="180" w:rightFromText="180" w:vertAnchor="text" w:horzAnchor="margin" w:tblpX="-34" w:tblpY="181"/>
        <w:tblW w:w="9300" w:type="dxa"/>
        <w:tblLook w:val="0000" w:firstRow="0" w:lastRow="0" w:firstColumn="0" w:lastColumn="0" w:noHBand="0" w:noVBand="0"/>
      </w:tblPr>
      <w:tblGrid>
        <w:gridCol w:w="9300"/>
      </w:tblGrid>
      <w:tr w:rsidR="007B6904" w:rsidRPr="00CD1C0E" w14:paraId="350BC68E" w14:textId="77777777" w:rsidTr="007D3935">
        <w:trPr>
          <w:cantSplit/>
          <w:trHeight w:val="285"/>
        </w:trPr>
        <w:tc>
          <w:tcPr>
            <w:tcW w:w="9300" w:type="dxa"/>
            <w:shd w:val="clear" w:color="auto" w:fill="A6A6A6"/>
          </w:tcPr>
          <w:p w14:paraId="53B72B7A" w14:textId="77777777" w:rsidR="007B6904" w:rsidRPr="00CD1C0E" w:rsidRDefault="007B6904" w:rsidP="007D3935">
            <w:pPr>
              <w:pStyle w:val="Heading1"/>
            </w:pPr>
            <w:bookmarkStart w:id="70" w:name="_Toc389473290"/>
            <w:bookmarkStart w:id="71" w:name="_Toc453060074"/>
            <w:bookmarkStart w:id="72" w:name="_Toc454363649"/>
            <w:bookmarkStart w:id="73" w:name="_Toc40960375"/>
            <w:bookmarkStart w:id="74" w:name="_Toc172027225"/>
            <w:r>
              <w:t>Search Terms</w:t>
            </w:r>
            <w:bookmarkEnd w:id="70"/>
            <w:bookmarkEnd w:id="71"/>
            <w:bookmarkEnd w:id="72"/>
            <w:bookmarkEnd w:id="73"/>
            <w:bookmarkEnd w:id="74"/>
            <w:r>
              <w:t xml:space="preserve"> </w:t>
            </w:r>
          </w:p>
        </w:tc>
      </w:tr>
    </w:tbl>
    <w:p w14:paraId="1FCD0A42" w14:textId="77777777" w:rsidR="007B6904" w:rsidRDefault="007B6904" w:rsidP="007B6904">
      <w:pPr>
        <w:rPr>
          <w:rFonts w:cs="Calibri,Bold"/>
          <w:bCs/>
          <w:i/>
          <w:szCs w:val="24"/>
          <w:lang w:eastAsia="en-AU"/>
        </w:rPr>
      </w:pPr>
    </w:p>
    <w:p w14:paraId="1C919801" w14:textId="0055A09C" w:rsidR="00603C0A" w:rsidRDefault="00603C0A" w:rsidP="009650C2">
      <w:pPr>
        <w:pStyle w:val="ListParagraph"/>
        <w:ind w:left="0"/>
        <w:contextualSpacing w:val="0"/>
        <w:rPr>
          <w:lang w:eastAsia="en-AU"/>
        </w:rPr>
      </w:pPr>
      <w:r w:rsidRPr="00815B57">
        <w:rPr>
          <w:rFonts w:cs="Arial"/>
          <w:szCs w:val="24"/>
        </w:rPr>
        <w:t>Discharge, Transfer, Residential Aged Care</w:t>
      </w:r>
      <w:r w:rsidR="00815B57" w:rsidRPr="00815B57">
        <w:rPr>
          <w:rFonts w:cs="Arial"/>
          <w:szCs w:val="24"/>
        </w:rPr>
        <w:t xml:space="preserve">, Long stay, </w:t>
      </w:r>
      <w:r w:rsidR="00815B57">
        <w:rPr>
          <w:rFonts w:cs="Arial"/>
          <w:szCs w:val="24"/>
        </w:rPr>
        <w:t xml:space="preserve">Residential </w:t>
      </w:r>
      <w:r w:rsidR="00815B57" w:rsidRPr="00815B57">
        <w:rPr>
          <w:rFonts w:cs="Arial"/>
          <w:szCs w:val="24"/>
        </w:rPr>
        <w:t xml:space="preserve">Aged Care Facility, Nursing Home, </w:t>
      </w:r>
      <w:r w:rsidR="005873A8">
        <w:rPr>
          <w:rFonts w:cs="Arial"/>
          <w:szCs w:val="24"/>
        </w:rPr>
        <w:t>Substitute Decision Maker, Placement</w:t>
      </w:r>
    </w:p>
    <w:p w14:paraId="2182FB11" w14:textId="77777777" w:rsidR="00FD199D" w:rsidRDefault="00FD199D" w:rsidP="00907029">
      <w:pPr>
        <w:jc w:val="right"/>
      </w:pPr>
    </w:p>
    <w:p w14:paraId="0B0D4060" w14:textId="01C5EF89" w:rsidR="005873A8" w:rsidRDefault="005E4C02" w:rsidP="00907029">
      <w:pPr>
        <w:jc w:val="right"/>
      </w:pPr>
      <w:hyperlink w:anchor="Contents" w:history="1">
        <w:r w:rsidR="007B6904" w:rsidRPr="00590902">
          <w:rPr>
            <w:rStyle w:val="Hyperlink"/>
            <w:rFonts w:cs="Arial"/>
            <w:i/>
            <w:szCs w:val="24"/>
          </w:rPr>
          <w:t>Back to Table of Contents</w:t>
        </w:r>
      </w:hyperlink>
      <w:bookmarkStart w:id="75" w:name="_Toc396995664"/>
    </w:p>
    <w:tbl>
      <w:tblPr>
        <w:tblpPr w:leftFromText="180" w:rightFromText="180" w:vertAnchor="text" w:horzAnchor="margin" w:tblpX="-34" w:tblpY="181"/>
        <w:tblW w:w="9300" w:type="dxa"/>
        <w:tblLook w:val="0000" w:firstRow="0" w:lastRow="0" w:firstColumn="0" w:lastColumn="0" w:noHBand="0" w:noVBand="0"/>
      </w:tblPr>
      <w:tblGrid>
        <w:gridCol w:w="9300"/>
      </w:tblGrid>
      <w:tr w:rsidR="00C12AAF" w:rsidRPr="000F1F60" w14:paraId="2DCB78A8" w14:textId="77777777" w:rsidTr="007D3935">
        <w:trPr>
          <w:cantSplit/>
          <w:trHeight w:val="285"/>
        </w:trPr>
        <w:tc>
          <w:tcPr>
            <w:tcW w:w="9300" w:type="dxa"/>
            <w:shd w:val="clear" w:color="auto" w:fill="A6A6A6" w:themeFill="background1" w:themeFillShade="A6"/>
          </w:tcPr>
          <w:p w14:paraId="166B4F3C" w14:textId="77777777" w:rsidR="00C12AAF" w:rsidRPr="000F1F60" w:rsidRDefault="00C12AAF" w:rsidP="007D3935">
            <w:pPr>
              <w:pStyle w:val="Heading1"/>
            </w:pPr>
            <w:bookmarkStart w:id="76" w:name="_Toc410818166"/>
            <w:bookmarkStart w:id="77" w:name="_Toc453060075"/>
            <w:bookmarkStart w:id="78" w:name="_Toc454363650"/>
            <w:bookmarkStart w:id="79" w:name="_Toc40960376"/>
            <w:bookmarkStart w:id="80" w:name="_Toc172027226"/>
            <w:r>
              <w:t>Attachments</w:t>
            </w:r>
            <w:bookmarkEnd w:id="76"/>
            <w:bookmarkEnd w:id="77"/>
            <w:bookmarkEnd w:id="78"/>
            <w:bookmarkEnd w:id="79"/>
            <w:bookmarkEnd w:id="80"/>
          </w:p>
        </w:tc>
      </w:tr>
    </w:tbl>
    <w:p w14:paraId="71E07FEC" w14:textId="77777777" w:rsidR="00C12AAF" w:rsidRDefault="00C12AAF" w:rsidP="00C12AAF">
      <w:pPr>
        <w:rPr>
          <w:rFonts w:cs="Arial"/>
          <w:i/>
          <w:szCs w:val="24"/>
        </w:rPr>
      </w:pPr>
    </w:p>
    <w:p w14:paraId="614BAC96" w14:textId="286257D6" w:rsidR="007E64DC" w:rsidRDefault="007E64DC" w:rsidP="004B5F06">
      <w:pPr>
        <w:tabs>
          <w:tab w:val="left" w:pos="1560"/>
        </w:tabs>
        <w:ind w:left="1560" w:hanging="1560"/>
        <w:rPr>
          <w:noProof/>
        </w:rPr>
      </w:pPr>
      <w:bookmarkStart w:id="81" w:name="_Hlk33803249"/>
      <w:bookmarkStart w:id="82" w:name="_Hlk138418511"/>
      <w:r>
        <w:rPr>
          <w:noProof/>
        </w:rPr>
        <w:t xml:space="preserve">Attachment </w:t>
      </w:r>
      <w:r w:rsidR="005C2F7E">
        <w:rPr>
          <w:noProof/>
        </w:rPr>
        <w:t>1</w:t>
      </w:r>
      <w:r>
        <w:rPr>
          <w:noProof/>
        </w:rPr>
        <w:t xml:space="preserve">: </w:t>
      </w:r>
      <w:r>
        <w:rPr>
          <w:noProof/>
        </w:rPr>
        <w:tab/>
        <w:t>Information Sheet – Nursing Home Type Patient Information</w:t>
      </w:r>
    </w:p>
    <w:p w14:paraId="10441833" w14:textId="0AA8BAD0" w:rsidR="008F3BAE" w:rsidRDefault="008F3BAE" w:rsidP="004B5F06">
      <w:pPr>
        <w:tabs>
          <w:tab w:val="left" w:pos="1560"/>
        </w:tabs>
        <w:ind w:left="1560" w:hanging="1560"/>
        <w:rPr>
          <w:noProof/>
        </w:rPr>
      </w:pPr>
      <w:r w:rsidRPr="008F3BAE">
        <w:rPr>
          <w:noProof/>
        </w:rPr>
        <w:t xml:space="preserve">Attachment </w:t>
      </w:r>
      <w:r w:rsidR="005C2F7E">
        <w:rPr>
          <w:noProof/>
        </w:rPr>
        <w:t>2</w:t>
      </w:r>
      <w:r w:rsidRPr="008F3BAE">
        <w:rPr>
          <w:noProof/>
        </w:rPr>
        <w:t xml:space="preserve">: </w:t>
      </w:r>
      <w:r w:rsidR="004B5F06">
        <w:rPr>
          <w:noProof/>
        </w:rPr>
        <w:tab/>
      </w:r>
      <w:r w:rsidRPr="008F3BAE">
        <w:rPr>
          <w:noProof/>
        </w:rPr>
        <w:t>Flowchart for a patient to be considered as waiting for Residential Aged</w:t>
      </w:r>
      <w:r w:rsidR="00B75D87">
        <w:rPr>
          <w:noProof/>
        </w:rPr>
        <w:t xml:space="preserve"> Care Placement (RACP)</w:t>
      </w:r>
    </w:p>
    <w:p w14:paraId="02FBF72C" w14:textId="06136C8C" w:rsidR="00377E8F" w:rsidRDefault="005873A8" w:rsidP="00FD199D">
      <w:pPr>
        <w:tabs>
          <w:tab w:val="left" w:pos="1560"/>
        </w:tabs>
        <w:ind w:left="1560" w:hanging="1560"/>
        <w:rPr>
          <w:rFonts w:cs="Arial"/>
          <w:szCs w:val="24"/>
        </w:rPr>
      </w:pPr>
      <w:r>
        <w:rPr>
          <w:rFonts w:cs="Arial"/>
          <w:szCs w:val="24"/>
        </w:rPr>
        <w:t xml:space="preserve">Attachment </w:t>
      </w:r>
      <w:r w:rsidR="005C2F7E">
        <w:rPr>
          <w:rFonts w:cs="Arial"/>
          <w:szCs w:val="24"/>
        </w:rPr>
        <w:t>3</w:t>
      </w:r>
      <w:r>
        <w:rPr>
          <w:rFonts w:cs="Arial"/>
          <w:szCs w:val="24"/>
        </w:rPr>
        <w:t xml:space="preserve">:  </w:t>
      </w:r>
      <w:r w:rsidR="004B5F06">
        <w:rPr>
          <w:rFonts w:cs="Arial"/>
          <w:szCs w:val="24"/>
        </w:rPr>
        <w:tab/>
      </w:r>
      <w:r w:rsidR="00377E8F">
        <w:rPr>
          <w:rFonts w:cs="Arial"/>
          <w:szCs w:val="24"/>
        </w:rPr>
        <w:t>RACLN Bookmark – Navigating the Residential Aged Care Process</w:t>
      </w:r>
    </w:p>
    <w:p w14:paraId="730E3E93" w14:textId="3237E611" w:rsidR="00AF04B4" w:rsidRDefault="00377E8F" w:rsidP="00FD199D">
      <w:pPr>
        <w:tabs>
          <w:tab w:val="left" w:pos="1560"/>
        </w:tabs>
        <w:ind w:left="1560" w:hanging="1560"/>
        <w:rPr>
          <w:noProof/>
          <w:szCs w:val="24"/>
        </w:rPr>
      </w:pPr>
      <w:r w:rsidRPr="007B79ED">
        <w:rPr>
          <w:rFonts w:asciiTheme="minorHAnsi" w:eastAsiaTheme="minorEastAsia" w:hAnsiTheme="minorHAnsi" w:cstheme="minorBidi"/>
          <w:noProof/>
          <w:szCs w:val="24"/>
          <w:lang w:eastAsia="en-AU"/>
        </w:rPr>
        <w:t xml:space="preserve">Attachment </w:t>
      </w:r>
      <w:r w:rsidR="005C2F7E">
        <w:rPr>
          <w:rFonts w:asciiTheme="minorHAnsi" w:eastAsiaTheme="minorEastAsia" w:hAnsiTheme="minorHAnsi" w:cstheme="minorBidi"/>
          <w:noProof/>
          <w:szCs w:val="24"/>
          <w:lang w:eastAsia="en-AU"/>
        </w:rPr>
        <w:t>4</w:t>
      </w:r>
      <w:r w:rsidRPr="007B79ED">
        <w:rPr>
          <w:rFonts w:asciiTheme="minorHAnsi" w:eastAsiaTheme="minorEastAsia" w:hAnsiTheme="minorHAnsi" w:cstheme="minorBidi"/>
          <w:noProof/>
          <w:szCs w:val="24"/>
          <w:lang w:eastAsia="en-AU"/>
        </w:rPr>
        <w:t xml:space="preserve">: </w:t>
      </w:r>
      <w:r w:rsidR="004B5F06" w:rsidRPr="007B79ED">
        <w:rPr>
          <w:rFonts w:asciiTheme="minorHAnsi" w:eastAsiaTheme="minorEastAsia" w:hAnsiTheme="minorHAnsi" w:cstheme="minorBidi"/>
          <w:noProof/>
          <w:szCs w:val="24"/>
          <w:lang w:eastAsia="en-AU"/>
        </w:rPr>
        <w:tab/>
      </w:r>
      <w:r w:rsidR="00AF04B4" w:rsidRPr="000C0A04">
        <w:rPr>
          <w:noProof/>
          <w:szCs w:val="24"/>
        </w:rPr>
        <w:t>Discharge of Patient to Residential Care Facility - Process Flow</w:t>
      </w:r>
    </w:p>
    <w:p w14:paraId="1DB5A542" w14:textId="2581DE4A" w:rsidR="001B3DB1" w:rsidRPr="000C0A04" w:rsidRDefault="001B3DB1" w:rsidP="00FD199D">
      <w:pPr>
        <w:tabs>
          <w:tab w:val="left" w:pos="1560"/>
        </w:tabs>
        <w:ind w:left="1560" w:hanging="1560"/>
        <w:rPr>
          <w:noProof/>
          <w:szCs w:val="24"/>
        </w:rPr>
      </w:pPr>
      <w:r>
        <w:rPr>
          <w:noProof/>
          <w:szCs w:val="24"/>
        </w:rPr>
        <w:t xml:space="preserve">Attachment </w:t>
      </w:r>
      <w:r w:rsidR="005C2F7E">
        <w:rPr>
          <w:noProof/>
          <w:szCs w:val="24"/>
        </w:rPr>
        <w:t>5</w:t>
      </w:r>
      <w:r>
        <w:rPr>
          <w:noProof/>
          <w:szCs w:val="24"/>
        </w:rPr>
        <w:t xml:space="preserve">:   Letter 1A </w:t>
      </w:r>
      <w:r w:rsidRPr="008F2592">
        <w:rPr>
          <w:rStyle w:val="Heading2Char"/>
          <w:b w:val="0"/>
        </w:rPr>
        <w:t>– The Residential Aged Care Application Confirmation Letter</w:t>
      </w:r>
    </w:p>
    <w:bookmarkEnd w:id="81"/>
    <w:p w14:paraId="04838A16" w14:textId="68E64008" w:rsidR="005873A8" w:rsidRDefault="001B3DB1" w:rsidP="008F2592">
      <w:pPr>
        <w:rPr>
          <w:noProof/>
          <w:szCs w:val="24"/>
        </w:rPr>
      </w:pPr>
      <w:r>
        <w:rPr>
          <w:noProof/>
          <w:szCs w:val="24"/>
        </w:rPr>
        <w:t xml:space="preserve">Attachment </w:t>
      </w:r>
      <w:r w:rsidR="005C2F7E">
        <w:rPr>
          <w:noProof/>
          <w:szCs w:val="24"/>
        </w:rPr>
        <w:t>6</w:t>
      </w:r>
      <w:r>
        <w:rPr>
          <w:noProof/>
          <w:szCs w:val="24"/>
        </w:rPr>
        <w:t>:   Letter 1B -Resi</w:t>
      </w:r>
      <w:r w:rsidR="00802564">
        <w:rPr>
          <w:noProof/>
          <w:szCs w:val="24"/>
        </w:rPr>
        <w:t xml:space="preserve">dential </w:t>
      </w:r>
      <w:r>
        <w:rPr>
          <w:noProof/>
          <w:szCs w:val="24"/>
        </w:rPr>
        <w:t xml:space="preserve">Aged Care Appliciton Confirmation Form </w:t>
      </w:r>
    </w:p>
    <w:p w14:paraId="3228367D" w14:textId="64335A01" w:rsidR="001B3DB1" w:rsidRPr="008F2592" w:rsidRDefault="001B3DB1" w:rsidP="008F2592">
      <w:pPr>
        <w:rPr>
          <w:rFonts w:asciiTheme="minorHAnsi" w:eastAsiaTheme="minorEastAsia" w:hAnsiTheme="minorHAnsi"/>
          <w:sz w:val="22"/>
        </w:rPr>
      </w:pPr>
      <w:r>
        <w:rPr>
          <w:noProof/>
          <w:szCs w:val="24"/>
        </w:rPr>
        <w:t xml:space="preserve">Attachment </w:t>
      </w:r>
      <w:r w:rsidR="005C2F7E">
        <w:rPr>
          <w:noProof/>
          <w:szCs w:val="24"/>
        </w:rPr>
        <w:t>7</w:t>
      </w:r>
      <w:r>
        <w:rPr>
          <w:noProof/>
          <w:szCs w:val="24"/>
        </w:rPr>
        <w:t xml:space="preserve">:   </w:t>
      </w:r>
      <w:r w:rsidR="00802564">
        <w:rPr>
          <w:noProof/>
          <w:szCs w:val="24"/>
        </w:rPr>
        <w:t>Letter 2 -</w:t>
      </w:r>
      <w:r w:rsidRPr="00DA6C7B">
        <w:t>Residential Aged Care Application Confirmation Follow-up Letter</w:t>
      </w:r>
    </w:p>
    <w:p w14:paraId="12A3AE30" w14:textId="2C5E17C5" w:rsidR="003B55B2" w:rsidRDefault="003B55B2" w:rsidP="008F3BAE">
      <w:pPr>
        <w:rPr>
          <w:rFonts w:asciiTheme="minorHAnsi" w:eastAsiaTheme="minorEastAsia" w:hAnsiTheme="minorHAnsi" w:cstheme="minorBidi"/>
          <w:noProof/>
          <w:sz w:val="22"/>
          <w:szCs w:val="22"/>
          <w:lang w:eastAsia="en-AU"/>
        </w:rPr>
      </w:pPr>
    </w:p>
    <w:bookmarkEnd w:id="82"/>
    <w:p w14:paraId="1A857D5F" w14:textId="77777777" w:rsidR="005C6CEB" w:rsidRPr="00FB1C5A" w:rsidRDefault="005C6CEB" w:rsidP="005C6CEB">
      <w:pPr>
        <w:rPr>
          <w:rFonts w:asciiTheme="minorHAnsi" w:hAnsiTheme="minorHAnsi" w:cstheme="minorHAnsi"/>
          <w:i/>
          <w:iCs/>
          <w:sz w:val="20"/>
        </w:rPr>
      </w:pPr>
      <w:r w:rsidRPr="00FB1C5A">
        <w:rPr>
          <w:rFonts w:asciiTheme="minorHAnsi" w:hAnsiTheme="minorHAnsi" w:cstheme="minorHAnsi"/>
          <w:b/>
          <w:sz w:val="20"/>
        </w:rPr>
        <w:t>Disclaimer</w:t>
      </w:r>
      <w:r w:rsidRPr="00FB1C5A">
        <w:rPr>
          <w:rFonts w:asciiTheme="minorHAnsi" w:hAnsiTheme="minorHAnsi" w:cstheme="minorHAnsi"/>
          <w:sz w:val="20"/>
        </w:rPr>
        <w:t xml:space="preserve">: </w:t>
      </w:r>
      <w:r w:rsidRPr="00FB1C5A">
        <w:rPr>
          <w:rFonts w:asciiTheme="minorHAnsi" w:hAnsiTheme="minorHAnsi" w:cstheme="minorHAnsi"/>
          <w:i/>
          <w:iCs/>
          <w:sz w:val="20"/>
        </w:rPr>
        <w:t>This document has been developed by Canberra Health Services specifically for its own use.  Use of this document and any reliance on the information contained therein by any third party is at his or her own risk and Canberra Health Services assumes no responsibility whatsoever.</w:t>
      </w:r>
    </w:p>
    <w:p w14:paraId="0E277218" w14:textId="77777777" w:rsidR="005C6CEB" w:rsidRPr="00FB1C5A" w:rsidRDefault="005C6CEB" w:rsidP="005C6CEB">
      <w:pPr>
        <w:rPr>
          <w:rFonts w:asciiTheme="minorHAnsi" w:hAnsiTheme="minorHAnsi" w:cstheme="minorHAnsi"/>
          <w:i/>
          <w:iCs/>
          <w:sz w:val="20"/>
        </w:rPr>
      </w:pPr>
    </w:p>
    <w:p w14:paraId="1A50A843" w14:textId="77777777" w:rsidR="005C6CEB" w:rsidRPr="00FB1C5A" w:rsidRDefault="005C6CEB" w:rsidP="005C6CEB">
      <w:pPr>
        <w:rPr>
          <w:rFonts w:asciiTheme="minorHAnsi" w:hAnsiTheme="minorHAnsi" w:cstheme="minorHAnsi"/>
          <w:i/>
          <w:iCs/>
          <w:sz w:val="20"/>
        </w:rPr>
      </w:pPr>
      <w:r w:rsidRPr="00FB1C5A">
        <w:rPr>
          <w:rFonts w:asciiTheme="minorHAnsi" w:hAnsiTheme="minorHAnsi" w:cstheme="minorHAnsi"/>
          <w:i/>
          <w:iCs/>
          <w:sz w:val="20"/>
        </w:rPr>
        <w:t>Policy Team ONLY to complete the following:</w:t>
      </w:r>
    </w:p>
    <w:tbl>
      <w:tblPr>
        <w:tblStyle w:val="TableGrid"/>
        <w:tblW w:w="0" w:type="auto"/>
        <w:tblLook w:val="04A0" w:firstRow="1" w:lastRow="0" w:firstColumn="1" w:lastColumn="0" w:noHBand="0" w:noVBand="1"/>
      </w:tblPr>
      <w:tblGrid>
        <w:gridCol w:w="2265"/>
        <w:gridCol w:w="2265"/>
        <w:gridCol w:w="2265"/>
        <w:gridCol w:w="2265"/>
      </w:tblGrid>
      <w:tr w:rsidR="005C6CEB" w:rsidRPr="00FB1C5A" w14:paraId="6D90BCB1" w14:textId="77777777" w:rsidTr="001C6ECD">
        <w:tc>
          <w:tcPr>
            <w:tcW w:w="2265" w:type="dxa"/>
          </w:tcPr>
          <w:p w14:paraId="2353C5E5" w14:textId="77777777" w:rsidR="005C6CEB" w:rsidRPr="00FB1C5A" w:rsidRDefault="005C6CEB" w:rsidP="001C6ECD">
            <w:pPr>
              <w:rPr>
                <w:rFonts w:asciiTheme="minorHAnsi" w:hAnsiTheme="minorHAnsi" w:cstheme="minorHAnsi"/>
                <w:i/>
                <w:sz w:val="20"/>
              </w:rPr>
            </w:pPr>
            <w:r w:rsidRPr="00FB1C5A">
              <w:rPr>
                <w:rFonts w:asciiTheme="minorHAnsi" w:hAnsiTheme="minorHAnsi" w:cstheme="minorHAnsi"/>
                <w:i/>
                <w:sz w:val="20"/>
              </w:rPr>
              <w:t>Date Amended</w:t>
            </w:r>
          </w:p>
        </w:tc>
        <w:tc>
          <w:tcPr>
            <w:tcW w:w="2265" w:type="dxa"/>
          </w:tcPr>
          <w:p w14:paraId="5FDB9477" w14:textId="77777777" w:rsidR="005C6CEB" w:rsidRPr="00FB1C5A" w:rsidRDefault="005C6CEB" w:rsidP="001C6ECD">
            <w:pPr>
              <w:rPr>
                <w:rFonts w:asciiTheme="minorHAnsi" w:hAnsiTheme="minorHAnsi" w:cstheme="minorHAnsi"/>
                <w:i/>
                <w:sz w:val="20"/>
              </w:rPr>
            </w:pPr>
            <w:r w:rsidRPr="00FB1C5A">
              <w:rPr>
                <w:rFonts w:asciiTheme="minorHAnsi" w:hAnsiTheme="minorHAnsi" w:cstheme="minorHAnsi"/>
                <w:i/>
                <w:sz w:val="20"/>
              </w:rPr>
              <w:t>Section Amended</w:t>
            </w:r>
          </w:p>
        </w:tc>
        <w:tc>
          <w:tcPr>
            <w:tcW w:w="2265" w:type="dxa"/>
          </w:tcPr>
          <w:p w14:paraId="05DB94DE" w14:textId="77777777" w:rsidR="005C6CEB" w:rsidRPr="00FB1C5A" w:rsidRDefault="005C6CEB" w:rsidP="001C6ECD">
            <w:pPr>
              <w:rPr>
                <w:rFonts w:asciiTheme="minorHAnsi" w:hAnsiTheme="minorHAnsi" w:cstheme="minorHAnsi"/>
                <w:i/>
                <w:sz w:val="20"/>
              </w:rPr>
            </w:pPr>
            <w:r w:rsidRPr="00FB1C5A">
              <w:rPr>
                <w:rFonts w:asciiTheme="minorHAnsi" w:hAnsiTheme="minorHAnsi" w:cstheme="minorHAnsi"/>
                <w:i/>
                <w:sz w:val="20"/>
              </w:rPr>
              <w:t>Divisional Approval</w:t>
            </w:r>
          </w:p>
        </w:tc>
        <w:tc>
          <w:tcPr>
            <w:tcW w:w="2265" w:type="dxa"/>
          </w:tcPr>
          <w:p w14:paraId="53EAB0E2" w14:textId="77777777" w:rsidR="005C6CEB" w:rsidRPr="00FB1C5A" w:rsidRDefault="005C6CEB" w:rsidP="001C6ECD">
            <w:pPr>
              <w:rPr>
                <w:rFonts w:asciiTheme="minorHAnsi" w:hAnsiTheme="minorHAnsi" w:cstheme="minorHAnsi"/>
                <w:i/>
                <w:sz w:val="20"/>
              </w:rPr>
            </w:pPr>
            <w:r w:rsidRPr="00FB1C5A">
              <w:rPr>
                <w:rFonts w:asciiTheme="minorHAnsi" w:hAnsiTheme="minorHAnsi" w:cstheme="minorHAnsi"/>
                <w:i/>
                <w:sz w:val="20"/>
              </w:rPr>
              <w:t xml:space="preserve">Final Approval </w:t>
            </w:r>
          </w:p>
        </w:tc>
      </w:tr>
      <w:tr w:rsidR="005C6CEB" w:rsidRPr="00FB1C5A" w14:paraId="3862E026" w14:textId="77777777" w:rsidTr="001C6ECD">
        <w:tc>
          <w:tcPr>
            <w:tcW w:w="2265" w:type="dxa"/>
          </w:tcPr>
          <w:p w14:paraId="64A3D666" w14:textId="0C3E4F05" w:rsidR="005C6CEB" w:rsidRPr="00FB1C5A" w:rsidRDefault="005E4C02" w:rsidP="001C6ECD">
            <w:pPr>
              <w:rPr>
                <w:rFonts w:asciiTheme="minorHAnsi" w:hAnsiTheme="minorHAnsi" w:cstheme="minorHAnsi"/>
                <w:i/>
                <w:sz w:val="20"/>
              </w:rPr>
            </w:pPr>
            <w:r>
              <w:rPr>
                <w:rFonts w:asciiTheme="minorHAnsi" w:hAnsiTheme="minorHAnsi" w:cstheme="minorHAnsi"/>
                <w:i/>
                <w:sz w:val="20"/>
              </w:rPr>
              <w:t>16/07/2024</w:t>
            </w:r>
          </w:p>
        </w:tc>
        <w:tc>
          <w:tcPr>
            <w:tcW w:w="2265" w:type="dxa"/>
          </w:tcPr>
          <w:p w14:paraId="7C64E9E2" w14:textId="4526355B" w:rsidR="005C6CEB" w:rsidRPr="00FB1C5A" w:rsidRDefault="005E4C02" w:rsidP="001C6ECD">
            <w:pPr>
              <w:rPr>
                <w:rFonts w:asciiTheme="minorHAnsi" w:hAnsiTheme="minorHAnsi" w:cstheme="minorHAnsi"/>
                <w:i/>
                <w:sz w:val="20"/>
              </w:rPr>
            </w:pPr>
            <w:r>
              <w:rPr>
                <w:rFonts w:asciiTheme="minorHAnsi" w:hAnsiTheme="minorHAnsi" w:cstheme="minorHAnsi"/>
                <w:i/>
                <w:sz w:val="20"/>
              </w:rPr>
              <w:t>Complete Review</w:t>
            </w:r>
          </w:p>
        </w:tc>
        <w:tc>
          <w:tcPr>
            <w:tcW w:w="2265" w:type="dxa"/>
          </w:tcPr>
          <w:p w14:paraId="466D7358" w14:textId="2ED35B7C" w:rsidR="005C6CEB" w:rsidRPr="00FB1C5A" w:rsidRDefault="005E4C02" w:rsidP="001C6ECD">
            <w:pPr>
              <w:rPr>
                <w:rFonts w:asciiTheme="minorHAnsi" w:hAnsiTheme="minorHAnsi" w:cstheme="minorHAnsi"/>
                <w:i/>
                <w:sz w:val="20"/>
              </w:rPr>
            </w:pPr>
            <w:r>
              <w:rPr>
                <w:rFonts w:asciiTheme="minorHAnsi" w:hAnsiTheme="minorHAnsi" w:cstheme="minorHAnsi"/>
                <w:i/>
                <w:sz w:val="20"/>
              </w:rPr>
              <w:t>ED, RACS</w:t>
            </w:r>
          </w:p>
        </w:tc>
        <w:tc>
          <w:tcPr>
            <w:tcW w:w="2265" w:type="dxa"/>
          </w:tcPr>
          <w:p w14:paraId="6FEED4B4" w14:textId="52A61B48" w:rsidR="005C6CEB" w:rsidRPr="00FB1C5A" w:rsidRDefault="005E4C02" w:rsidP="001C6ECD">
            <w:pPr>
              <w:rPr>
                <w:rFonts w:asciiTheme="minorHAnsi" w:hAnsiTheme="minorHAnsi" w:cstheme="minorHAnsi"/>
                <w:i/>
                <w:sz w:val="20"/>
              </w:rPr>
            </w:pPr>
            <w:r>
              <w:rPr>
                <w:rFonts w:asciiTheme="minorHAnsi" w:hAnsiTheme="minorHAnsi" w:cstheme="minorHAnsi"/>
                <w:i/>
                <w:sz w:val="20"/>
              </w:rPr>
              <w:t>Policy Document Review Panel</w:t>
            </w:r>
          </w:p>
        </w:tc>
      </w:tr>
      <w:tr w:rsidR="005C6CEB" w:rsidRPr="00FB1C5A" w14:paraId="20D1533B" w14:textId="77777777" w:rsidTr="001C6ECD">
        <w:tc>
          <w:tcPr>
            <w:tcW w:w="2265" w:type="dxa"/>
          </w:tcPr>
          <w:p w14:paraId="443DD4DE" w14:textId="77777777" w:rsidR="005C6CEB" w:rsidRPr="00FB1C5A" w:rsidRDefault="005C6CEB" w:rsidP="001C6ECD">
            <w:pPr>
              <w:rPr>
                <w:rFonts w:asciiTheme="minorHAnsi" w:hAnsiTheme="minorHAnsi" w:cstheme="minorHAnsi"/>
                <w:i/>
                <w:sz w:val="20"/>
              </w:rPr>
            </w:pPr>
          </w:p>
        </w:tc>
        <w:tc>
          <w:tcPr>
            <w:tcW w:w="2265" w:type="dxa"/>
          </w:tcPr>
          <w:p w14:paraId="131C11EE" w14:textId="77777777" w:rsidR="005C6CEB" w:rsidRPr="00FB1C5A" w:rsidRDefault="005C6CEB" w:rsidP="001C6ECD">
            <w:pPr>
              <w:rPr>
                <w:rFonts w:asciiTheme="minorHAnsi" w:hAnsiTheme="minorHAnsi" w:cstheme="minorHAnsi"/>
                <w:i/>
                <w:sz w:val="20"/>
              </w:rPr>
            </w:pPr>
          </w:p>
        </w:tc>
        <w:tc>
          <w:tcPr>
            <w:tcW w:w="2265" w:type="dxa"/>
          </w:tcPr>
          <w:p w14:paraId="36E8A3AA" w14:textId="77777777" w:rsidR="005C6CEB" w:rsidRPr="00FB1C5A" w:rsidRDefault="005C6CEB" w:rsidP="001C6ECD">
            <w:pPr>
              <w:rPr>
                <w:rFonts w:asciiTheme="minorHAnsi" w:hAnsiTheme="minorHAnsi" w:cstheme="minorHAnsi"/>
                <w:i/>
                <w:sz w:val="20"/>
              </w:rPr>
            </w:pPr>
          </w:p>
        </w:tc>
        <w:tc>
          <w:tcPr>
            <w:tcW w:w="2265" w:type="dxa"/>
          </w:tcPr>
          <w:p w14:paraId="15DB802F" w14:textId="77777777" w:rsidR="005C6CEB" w:rsidRPr="00FB1C5A" w:rsidRDefault="005C6CEB" w:rsidP="001C6ECD">
            <w:pPr>
              <w:rPr>
                <w:rFonts w:asciiTheme="minorHAnsi" w:hAnsiTheme="minorHAnsi" w:cstheme="minorHAnsi"/>
                <w:i/>
                <w:sz w:val="20"/>
              </w:rPr>
            </w:pPr>
          </w:p>
        </w:tc>
      </w:tr>
    </w:tbl>
    <w:p w14:paraId="1972D534" w14:textId="77777777" w:rsidR="005C6CEB" w:rsidRPr="00FB1C5A" w:rsidRDefault="005C6CEB" w:rsidP="005C6CEB">
      <w:pPr>
        <w:rPr>
          <w:rFonts w:asciiTheme="minorHAnsi" w:hAnsiTheme="minorHAnsi" w:cstheme="minorHAnsi"/>
          <w:sz w:val="20"/>
        </w:rPr>
      </w:pPr>
    </w:p>
    <w:p w14:paraId="6569EC67" w14:textId="77777777" w:rsidR="005C6CEB" w:rsidRPr="00FB1C5A" w:rsidRDefault="005C6CEB" w:rsidP="005C6CEB">
      <w:pPr>
        <w:rPr>
          <w:rFonts w:asciiTheme="minorHAnsi" w:hAnsiTheme="minorHAnsi" w:cstheme="minorHAnsi"/>
          <w:i/>
          <w:sz w:val="20"/>
        </w:rPr>
      </w:pPr>
      <w:r w:rsidRPr="00FB1C5A">
        <w:rPr>
          <w:rFonts w:asciiTheme="minorHAnsi" w:hAnsiTheme="minorHAnsi" w:cstheme="minorHAnsi"/>
          <w:i/>
          <w:sz w:val="20"/>
        </w:rPr>
        <w:t xml:space="preserve">This document supersedes the following: </w:t>
      </w:r>
    </w:p>
    <w:tbl>
      <w:tblPr>
        <w:tblStyle w:val="TableGrid"/>
        <w:tblW w:w="0" w:type="auto"/>
        <w:tblLook w:val="04A0" w:firstRow="1" w:lastRow="0" w:firstColumn="1" w:lastColumn="0" w:noHBand="0" w:noVBand="1"/>
      </w:tblPr>
      <w:tblGrid>
        <w:gridCol w:w="2122"/>
        <w:gridCol w:w="6938"/>
      </w:tblGrid>
      <w:tr w:rsidR="005C6CEB" w:rsidRPr="00FB1C5A" w14:paraId="48188BB8" w14:textId="77777777" w:rsidTr="001C6ECD">
        <w:tc>
          <w:tcPr>
            <w:tcW w:w="2122" w:type="dxa"/>
          </w:tcPr>
          <w:p w14:paraId="2B9F1452" w14:textId="77777777" w:rsidR="005C6CEB" w:rsidRPr="00FB1C5A" w:rsidRDefault="005C6CEB" w:rsidP="001C6ECD">
            <w:pPr>
              <w:rPr>
                <w:rFonts w:asciiTheme="minorHAnsi" w:hAnsiTheme="minorHAnsi" w:cstheme="minorHAnsi"/>
                <w:i/>
                <w:sz w:val="20"/>
              </w:rPr>
            </w:pPr>
            <w:r w:rsidRPr="00FB1C5A">
              <w:rPr>
                <w:rFonts w:asciiTheme="minorHAnsi" w:hAnsiTheme="minorHAnsi" w:cstheme="minorHAnsi"/>
                <w:i/>
                <w:sz w:val="20"/>
              </w:rPr>
              <w:t>Document Number</w:t>
            </w:r>
          </w:p>
        </w:tc>
        <w:tc>
          <w:tcPr>
            <w:tcW w:w="6938" w:type="dxa"/>
          </w:tcPr>
          <w:p w14:paraId="10DB4CA8" w14:textId="77777777" w:rsidR="005C6CEB" w:rsidRPr="00FB1C5A" w:rsidRDefault="005C6CEB" w:rsidP="001C6ECD">
            <w:pPr>
              <w:rPr>
                <w:rFonts w:asciiTheme="minorHAnsi" w:hAnsiTheme="minorHAnsi" w:cstheme="minorHAnsi"/>
                <w:i/>
                <w:sz w:val="20"/>
              </w:rPr>
            </w:pPr>
            <w:r w:rsidRPr="00FB1C5A">
              <w:rPr>
                <w:rFonts w:asciiTheme="minorHAnsi" w:hAnsiTheme="minorHAnsi" w:cstheme="minorHAnsi"/>
                <w:i/>
                <w:sz w:val="20"/>
              </w:rPr>
              <w:t>Document Name</w:t>
            </w:r>
          </w:p>
        </w:tc>
      </w:tr>
      <w:tr w:rsidR="005C6CEB" w:rsidRPr="00FB1C5A" w14:paraId="3496D34D" w14:textId="77777777" w:rsidTr="001C6ECD">
        <w:tc>
          <w:tcPr>
            <w:tcW w:w="2122" w:type="dxa"/>
          </w:tcPr>
          <w:p w14:paraId="70B4DEA5" w14:textId="3C545865" w:rsidR="005C6CEB" w:rsidRPr="00FB1C5A" w:rsidRDefault="00151679" w:rsidP="001C6ECD">
            <w:pPr>
              <w:rPr>
                <w:rFonts w:asciiTheme="minorHAnsi" w:hAnsiTheme="minorHAnsi" w:cstheme="minorHAnsi"/>
                <w:i/>
                <w:sz w:val="20"/>
              </w:rPr>
            </w:pPr>
            <w:r>
              <w:rPr>
                <w:rFonts w:asciiTheme="minorHAnsi" w:hAnsiTheme="minorHAnsi" w:cstheme="minorHAnsi"/>
                <w:i/>
                <w:sz w:val="20"/>
              </w:rPr>
              <w:lastRenderedPageBreak/>
              <w:t>CHHS16/080</w:t>
            </w:r>
          </w:p>
        </w:tc>
        <w:tc>
          <w:tcPr>
            <w:tcW w:w="6938" w:type="dxa"/>
          </w:tcPr>
          <w:p w14:paraId="65CE40BF" w14:textId="61EA9BFA" w:rsidR="005C6CEB" w:rsidRPr="00FB1C5A" w:rsidRDefault="00151679" w:rsidP="001C6ECD">
            <w:pPr>
              <w:rPr>
                <w:rFonts w:asciiTheme="minorHAnsi" w:hAnsiTheme="minorHAnsi" w:cstheme="minorHAnsi"/>
                <w:i/>
                <w:sz w:val="20"/>
              </w:rPr>
            </w:pPr>
            <w:r w:rsidRPr="00151679">
              <w:rPr>
                <w:rFonts w:asciiTheme="minorHAnsi" w:hAnsiTheme="minorHAnsi" w:cstheme="minorHAnsi"/>
                <w:i/>
                <w:sz w:val="20"/>
              </w:rPr>
              <w:t>Residential Aged Care Facility Placement</w:t>
            </w:r>
          </w:p>
        </w:tc>
      </w:tr>
      <w:tr w:rsidR="005C6CEB" w:rsidRPr="00FB1C5A" w14:paraId="7C5F304B" w14:textId="77777777" w:rsidTr="001C6ECD">
        <w:tc>
          <w:tcPr>
            <w:tcW w:w="2122" w:type="dxa"/>
          </w:tcPr>
          <w:p w14:paraId="19350ABD" w14:textId="5ED35F9B" w:rsidR="005C6CEB" w:rsidRPr="00FB1C5A" w:rsidRDefault="005E4C02" w:rsidP="001C6ECD">
            <w:pPr>
              <w:rPr>
                <w:rFonts w:asciiTheme="minorHAnsi" w:hAnsiTheme="minorHAnsi" w:cstheme="minorHAnsi"/>
                <w:i/>
                <w:sz w:val="20"/>
              </w:rPr>
            </w:pPr>
            <w:r>
              <w:rPr>
                <w:rFonts w:asciiTheme="minorHAnsi" w:hAnsiTheme="minorHAnsi" w:cstheme="minorHAnsi"/>
                <w:i/>
                <w:sz w:val="20"/>
              </w:rPr>
              <w:t>CHS20/141</w:t>
            </w:r>
          </w:p>
        </w:tc>
        <w:tc>
          <w:tcPr>
            <w:tcW w:w="6938" w:type="dxa"/>
          </w:tcPr>
          <w:p w14:paraId="22E9BF5E" w14:textId="34B7190C" w:rsidR="005C6CEB" w:rsidRPr="00FB1C5A" w:rsidRDefault="005E4C02" w:rsidP="001C6ECD">
            <w:pPr>
              <w:rPr>
                <w:rFonts w:asciiTheme="minorHAnsi" w:hAnsiTheme="minorHAnsi" w:cstheme="minorHAnsi"/>
                <w:i/>
                <w:sz w:val="20"/>
              </w:rPr>
            </w:pPr>
            <w:r w:rsidRPr="00151679">
              <w:rPr>
                <w:rFonts w:asciiTheme="minorHAnsi" w:hAnsiTheme="minorHAnsi" w:cstheme="minorHAnsi"/>
                <w:i/>
                <w:sz w:val="20"/>
              </w:rPr>
              <w:t>Residential Aged Care Facility Placement</w:t>
            </w:r>
          </w:p>
        </w:tc>
      </w:tr>
    </w:tbl>
    <w:p w14:paraId="264A6564" w14:textId="32844C72" w:rsidR="000C0A04" w:rsidRPr="007B79ED" w:rsidRDefault="000C0A04" w:rsidP="000C0A04">
      <w:pPr>
        <w:rPr>
          <w:rFonts w:cs="Arial"/>
          <w:b/>
          <w:bCs/>
          <w:i/>
          <w:szCs w:val="24"/>
        </w:rPr>
      </w:pPr>
      <w:bookmarkStart w:id="83" w:name="_Toc454363651"/>
      <w:r>
        <w:br w:type="textWrapping" w:clear="all"/>
      </w:r>
    </w:p>
    <w:p w14:paraId="4799689D" w14:textId="77777777" w:rsidR="000C0A04" w:rsidRDefault="000C0A04" w:rsidP="000C0A04">
      <w:pPr>
        <w:tabs>
          <w:tab w:val="left" w:pos="1560"/>
        </w:tabs>
        <w:ind w:left="1560" w:hanging="1560"/>
        <w:rPr>
          <w:b/>
          <w:bCs/>
          <w:noProof/>
        </w:rPr>
      </w:pPr>
      <w:r>
        <w:rPr>
          <w:b/>
          <w:bCs/>
          <w:noProof/>
        </w:rPr>
        <w:br w:type="page"/>
      </w:r>
    </w:p>
    <w:p w14:paraId="0F39F2C2" w14:textId="2F14C6DA" w:rsidR="005C2F7E" w:rsidRDefault="005C2F7E" w:rsidP="00FE27F4">
      <w:pPr>
        <w:pStyle w:val="Heading2"/>
        <w:rPr>
          <w:noProof/>
        </w:rPr>
      </w:pPr>
      <w:bookmarkStart w:id="84" w:name="_Toc172027227"/>
      <w:r>
        <w:rPr>
          <w:noProof/>
        </w:rPr>
        <w:lastRenderedPageBreak/>
        <w:t>Attachment 1:</w:t>
      </w:r>
      <w:r w:rsidR="00FE27F4">
        <w:rPr>
          <w:noProof/>
        </w:rPr>
        <w:t xml:space="preserve"> Nursing Home Type Patient Information</w:t>
      </w:r>
      <w:bookmarkEnd w:id="84"/>
    </w:p>
    <w:p w14:paraId="52A08573" w14:textId="77777777" w:rsidR="004E1C1D" w:rsidRDefault="004E1C1D" w:rsidP="000C0A04">
      <w:pPr>
        <w:tabs>
          <w:tab w:val="left" w:pos="1560"/>
        </w:tabs>
        <w:ind w:left="1560" w:hanging="1560"/>
        <w:rPr>
          <w:b/>
          <w:bCs/>
          <w:noProof/>
        </w:rPr>
      </w:pPr>
    </w:p>
    <w:p w14:paraId="0FBD02EF" w14:textId="7E44DD48" w:rsidR="004E1C1D" w:rsidRPr="004E1C1D" w:rsidRDefault="004E1C1D" w:rsidP="004E1C1D">
      <w:pPr>
        <w:spacing w:before="100" w:beforeAutospacing="1" w:after="100" w:afterAutospacing="1"/>
        <w:rPr>
          <w:rFonts w:ascii="Times New Roman" w:hAnsi="Times New Roman"/>
          <w:szCs w:val="24"/>
          <w:lang w:eastAsia="en-AU"/>
        </w:rPr>
      </w:pPr>
      <w:r w:rsidRPr="004E1C1D">
        <w:rPr>
          <w:rFonts w:ascii="Times New Roman" w:hAnsi="Times New Roman"/>
          <w:noProof/>
          <w:szCs w:val="24"/>
          <w:lang w:eastAsia="en-AU"/>
        </w:rPr>
        <w:drawing>
          <wp:inline distT="0" distB="0" distL="0" distR="0" wp14:anchorId="5D653C09" wp14:editId="53AD5806">
            <wp:extent cx="5604530" cy="7925435"/>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606379" cy="7928050"/>
                    </a:xfrm>
                    <a:prstGeom prst="rect">
                      <a:avLst/>
                    </a:prstGeom>
                    <a:noFill/>
                    <a:ln>
                      <a:noFill/>
                    </a:ln>
                  </pic:spPr>
                </pic:pic>
              </a:graphicData>
            </a:graphic>
          </wp:inline>
        </w:drawing>
      </w:r>
    </w:p>
    <w:p w14:paraId="1EBAB88F" w14:textId="77777777" w:rsidR="004E1C1D" w:rsidRDefault="004E1C1D" w:rsidP="000C0A04">
      <w:pPr>
        <w:tabs>
          <w:tab w:val="left" w:pos="1560"/>
        </w:tabs>
        <w:ind w:left="1560" w:hanging="1560"/>
        <w:rPr>
          <w:b/>
          <w:bCs/>
          <w:noProof/>
        </w:rPr>
      </w:pPr>
    </w:p>
    <w:p w14:paraId="6582D014" w14:textId="3E76F52D" w:rsidR="004E1C1D" w:rsidRPr="004E1C1D" w:rsidRDefault="004E1C1D" w:rsidP="004E1C1D">
      <w:pPr>
        <w:spacing w:before="100" w:beforeAutospacing="1" w:after="100" w:afterAutospacing="1"/>
        <w:rPr>
          <w:rFonts w:ascii="Times New Roman" w:hAnsi="Times New Roman"/>
          <w:szCs w:val="24"/>
          <w:lang w:eastAsia="en-AU"/>
        </w:rPr>
      </w:pPr>
      <w:r w:rsidRPr="004E1C1D">
        <w:rPr>
          <w:rFonts w:ascii="Times New Roman" w:hAnsi="Times New Roman"/>
          <w:noProof/>
          <w:szCs w:val="24"/>
          <w:lang w:eastAsia="en-AU"/>
        </w:rPr>
        <w:drawing>
          <wp:inline distT="0" distB="0" distL="0" distR="0" wp14:anchorId="2EB15E7E" wp14:editId="7D698201">
            <wp:extent cx="5490023" cy="7763510"/>
            <wp:effectExtent l="0" t="0" r="0" b="889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5490023" cy="7763510"/>
                    </a:xfrm>
                    <a:prstGeom prst="rect">
                      <a:avLst/>
                    </a:prstGeom>
                    <a:noFill/>
                    <a:ln>
                      <a:noFill/>
                    </a:ln>
                  </pic:spPr>
                </pic:pic>
              </a:graphicData>
            </a:graphic>
          </wp:inline>
        </w:drawing>
      </w:r>
    </w:p>
    <w:p w14:paraId="2627CD2E" w14:textId="77777777" w:rsidR="004E1C1D" w:rsidRDefault="004E1C1D" w:rsidP="000C0A04">
      <w:pPr>
        <w:tabs>
          <w:tab w:val="left" w:pos="1560"/>
        </w:tabs>
        <w:ind w:left="1560" w:hanging="1560"/>
        <w:rPr>
          <w:b/>
          <w:bCs/>
          <w:noProof/>
        </w:rPr>
      </w:pPr>
    </w:p>
    <w:p w14:paraId="417E5E9E" w14:textId="77777777" w:rsidR="005C2F7E" w:rsidRDefault="005C2F7E" w:rsidP="000C0A04">
      <w:pPr>
        <w:tabs>
          <w:tab w:val="left" w:pos="1560"/>
        </w:tabs>
        <w:ind w:left="1560" w:hanging="1560"/>
        <w:rPr>
          <w:b/>
          <w:bCs/>
          <w:noProof/>
        </w:rPr>
      </w:pPr>
    </w:p>
    <w:p w14:paraId="5946D891" w14:textId="3BB4E6A6" w:rsidR="004E1C1D" w:rsidRDefault="004E1C1D" w:rsidP="004E1C1D">
      <w:pPr>
        <w:tabs>
          <w:tab w:val="left" w:pos="1560"/>
        </w:tabs>
        <w:ind w:left="1560" w:hanging="1560"/>
        <w:rPr>
          <w:b/>
        </w:rPr>
      </w:pPr>
      <w:bookmarkStart w:id="85" w:name="_Toc172027228"/>
      <w:r>
        <w:rPr>
          <w:rStyle w:val="Heading2Char"/>
        </w:rPr>
        <w:t xml:space="preserve">Attachment 2: </w:t>
      </w:r>
      <w:r w:rsidRPr="008F2592">
        <w:rPr>
          <w:rStyle w:val="Heading2Char"/>
        </w:rPr>
        <w:t xml:space="preserve">Flowchart for a </w:t>
      </w:r>
      <w:r w:rsidRPr="00337D5F">
        <w:rPr>
          <w:rStyle w:val="Heading2Char"/>
        </w:rPr>
        <w:t>patient</w:t>
      </w:r>
      <w:r w:rsidRPr="008F2592">
        <w:rPr>
          <w:rStyle w:val="Heading2Char"/>
        </w:rPr>
        <w:t xml:space="preserve"> to be considered as waiting for Residential Aged Care Placement</w:t>
      </w:r>
      <w:bookmarkEnd w:id="85"/>
      <w:r w:rsidRPr="008F2592">
        <w:rPr>
          <w:b/>
        </w:rPr>
        <w:t xml:space="preserve"> (RACP)</w:t>
      </w:r>
    </w:p>
    <w:p w14:paraId="0DEF270B" w14:textId="77777777" w:rsidR="004E1C1D" w:rsidRDefault="004E1C1D" w:rsidP="004E1C1D">
      <w:pPr>
        <w:tabs>
          <w:tab w:val="left" w:pos="1560"/>
        </w:tabs>
        <w:rPr>
          <w:bCs/>
          <w:szCs w:val="24"/>
        </w:rPr>
      </w:pPr>
    </w:p>
    <w:p w14:paraId="7A8E678C" w14:textId="2AB987D8" w:rsidR="000406AC" w:rsidRDefault="004E1C1D" w:rsidP="004E1C1D">
      <w:pPr>
        <w:tabs>
          <w:tab w:val="left" w:pos="1560"/>
        </w:tabs>
        <w:ind w:left="1560" w:hanging="1560"/>
        <w:rPr>
          <w:b/>
          <w:bCs/>
          <w:noProof/>
        </w:rPr>
      </w:pPr>
      <w:r w:rsidRPr="004D4535">
        <w:rPr>
          <w:bCs/>
          <w:sz w:val="22"/>
          <w:szCs w:val="22"/>
        </w:rPr>
        <w:t>All questions require a YES answer</w:t>
      </w:r>
    </w:p>
    <w:p w14:paraId="10C7D88A" w14:textId="77777777" w:rsidR="007E64DC" w:rsidRDefault="007E64DC" w:rsidP="000C0A04">
      <w:pPr>
        <w:tabs>
          <w:tab w:val="left" w:pos="1560"/>
        </w:tabs>
        <w:ind w:left="1560" w:hanging="1560"/>
        <w:rPr>
          <w:b/>
          <w:bCs/>
          <w:noProof/>
        </w:rPr>
      </w:pPr>
    </w:p>
    <w:p w14:paraId="32AECA7E" w14:textId="016FC0C5" w:rsidR="000406AC" w:rsidRDefault="004E1C1D">
      <w:pPr>
        <w:rPr>
          <w:rStyle w:val="Heading2Char"/>
        </w:rPr>
      </w:pPr>
      <w:bookmarkStart w:id="86" w:name="_Toc40960377"/>
      <w:r>
        <w:rPr>
          <w:noProof/>
        </w:rPr>
        <w:drawing>
          <wp:inline distT="0" distB="0" distL="0" distR="0" wp14:anchorId="588368CB" wp14:editId="44581022">
            <wp:extent cx="5759450" cy="7223760"/>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5759450" cy="7223760"/>
                    </a:xfrm>
                    <a:prstGeom prst="rect">
                      <a:avLst/>
                    </a:prstGeom>
                  </pic:spPr>
                </pic:pic>
              </a:graphicData>
            </a:graphic>
          </wp:inline>
        </w:drawing>
      </w:r>
      <w:r>
        <w:rPr>
          <w:rStyle w:val="Heading2Char"/>
        </w:rPr>
        <w:t xml:space="preserve"> </w:t>
      </w:r>
      <w:r w:rsidR="000406AC">
        <w:rPr>
          <w:rStyle w:val="Heading2Char"/>
        </w:rPr>
        <w:br w:type="page"/>
      </w:r>
    </w:p>
    <w:bookmarkEnd w:id="86"/>
    <w:p w14:paraId="2845CA42" w14:textId="77777777" w:rsidR="004100EB" w:rsidRDefault="004100EB" w:rsidP="004100EB"/>
    <w:p w14:paraId="43017191" w14:textId="3A0A24E5" w:rsidR="00CA0889" w:rsidRDefault="00CA0889" w:rsidP="00CA0889">
      <w:pPr>
        <w:pStyle w:val="Heading2"/>
      </w:pPr>
      <w:bookmarkStart w:id="87" w:name="_Toc33080272"/>
      <w:bookmarkStart w:id="88" w:name="_Toc172027229"/>
      <w:bookmarkEnd w:id="75"/>
      <w:bookmarkEnd w:id="83"/>
      <w:r>
        <w:t>A</w:t>
      </w:r>
      <w:r w:rsidRPr="008F2592">
        <w:t xml:space="preserve">ttachment </w:t>
      </w:r>
      <w:r w:rsidR="00B20B84">
        <w:t>3</w:t>
      </w:r>
      <w:r w:rsidRPr="008F2592">
        <w:t xml:space="preserve">: </w:t>
      </w:r>
      <w:r>
        <w:t xml:space="preserve"> RACLN Bookmark – Navigating the Residential Aged Care Process</w:t>
      </w:r>
      <w:bookmarkEnd w:id="87"/>
      <w:bookmarkEnd w:id="88"/>
    </w:p>
    <w:p w14:paraId="296E96BA" w14:textId="4436B5A3" w:rsidR="00CA0889" w:rsidRPr="00377E8F" w:rsidRDefault="00CA0889" w:rsidP="00CA0889">
      <w:r>
        <w:t>(</w:t>
      </w:r>
      <w:r w:rsidR="00182CBE">
        <w:t>Available</w:t>
      </w:r>
      <w:r>
        <w:t xml:space="preserve"> from the RACLN)</w:t>
      </w:r>
    </w:p>
    <w:p w14:paraId="12992940" w14:textId="77777777" w:rsidR="00CA0889" w:rsidRDefault="00CA0889" w:rsidP="00CA0889">
      <w:pPr>
        <w:rPr>
          <w:rFonts w:cs="Arial"/>
          <w:szCs w:val="24"/>
        </w:rPr>
      </w:pPr>
      <w:r>
        <w:rPr>
          <w:noProof/>
          <w:lang w:eastAsia="en-AU"/>
        </w:rPr>
        <w:drawing>
          <wp:anchor distT="0" distB="0" distL="114300" distR="114300" simplePos="0" relativeHeight="251656198" behindDoc="1" locked="0" layoutInCell="1" allowOverlap="1" wp14:anchorId="1C67530E" wp14:editId="54D123D3">
            <wp:simplePos x="0" y="0"/>
            <wp:positionH relativeFrom="margin">
              <wp:posOffset>3139942</wp:posOffset>
            </wp:positionH>
            <wp:positionV relativeFrom="paragraph">
              <wp:posOffset>417165</wp:posOffset>
            </wp:positionV>
            <wp:extent cx="2328530" cy="7327683"/>
            <wp:effectExtent l="0" t="0" r="0" b="6985"/>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extLst>
                        <a:ext uri="{28A0092B-C50C-407E-A947-70E740481C1C}">
                          <a14:useLocalDpi xmlns:a14="http://schemas.microsoft.com/office/drawing/2010/main" val="0"/>
                        </a:ext>
                      </a:extLst>
                    </a:blip>
                    <a:stretch>
                      <a:fillRect/>
                    </a:stretch>
                  </pic:blipFill>
                  <pic:spPr>
                    <a:xfrm>
                      <a:off x="0" y="0"/>
                      <a:ext cx="2333913" cy="7344624"/>
                    </a:xfrm>
                    <a:prstGeom prst="rect">
                      <a:avLst/>
                    </a:prstGeom>
                  </pic:spPr>
                </pic:pic>
              </a:graphicData>
            </a:graphic>
            <wp14:sizeRelH relativeFrom="page">
              <wp14:pctWidth>0</wp14:pctWidth>
            </wp14:sizeRelH>
            <wp14:sizeRelV relativeFrom="page">
              <wp14:pctHeight>0</wp14:pctHeight>
            </wp14:sizeRelV>
          </wp:anchor>
        </w:drawing>
      </w:r>
      <w:r>
        <w:rPr>
          <w:noProof/>
          <w:lang w:eastAsia="en-AU"/>
        </w:rPr>
        <w:drawing>
          <wp:anchor distT="0" distB="0" distL="114300" distR="114300" simplePos="0" relativeHeight="251656197" behindDoc="1" locked="0" layoutInCell="1" allowOverlap="1" wp14:anchorId="2814403D" wp14:editId="240AFE79">
            <wp:simplePos x="0" y="0"/>
            <wp:positionH relativeFrom="column">
              <wp:posOffset>112912</wp:posOffset>
            </wp:positionH>
            <wp:positionV relativeFrom="paragraph">
              <wp:posOffset>363604</wp:posOffset>
            </wp:positionV>
            <wp:extent cx="2394914" cy="7439497"/>
            <wp:effectExtent l="0" t="0" r="5715"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extLst>
                        <a:ext uri="{28A0092B-C50C-407E-A947-70E740481C1C}">
                          <a14:useLocalDpi xmlns:a14="http://schemas.microsoft.com/office/drawing/2010/main" val="0"/>
                        </a:ext>
                      </a:extLst>
                    </a:blip>
                    <a:stretch>
                      <a:fillRect/>
                    </a:stretch>
                  </pic:blipFill>
                  <pic:spPr>
                    <a:xfrm>
                      <a:off x="0" y="0"/>
                      <a:ext cx="2394914" cy="7439497"/>
                    </a:xfrm>
                    <a:prstGeom prst="rect">
                      <a:avLst/>
                    </a:prstGeom>
                  </pic:spPr>
                </pic:pic>
              </a:graphicData>
            </a:graphic>
            <wp14:sizeRelH relativeFrom="page">
              <wp14:pctWidth>0</wp14:pctWidth>
            </wp14:sizeRelH>
            <wp14:sizeRelV relativeFrom="page">
              <wp14:pctHeight>0</wp14:pctHeight>
            </wp14:sizeRelV>
          </wp:anchor>
        </w:drawing>
      </w:r>
      <w:r>
        <w:rPr>
          <w:rFonts w:cs="Arial"/>
          <w:szCs w:val="24"/>
        </w:rPr>
        <w:t xml:space="preserve">                                                                                     </w:t>
      </w:r>
    </w:p>
    <w:p w14:paraId="18D04143" w14:textId="10585B8E" w:rsidR="003928BC" w:rsidRDefault="003928BC" w:rsidP="00377E8F"/>
    <w:p w14:paraId="28BD092A" w14:textId="77155B09" w:rsidR="00523B6A" w:rsidRDefault="00523B6A" w:rsidP="00377E8F"/>
    <w:p w14:paraId="09524CC1" w14:textId="581D4CD4" w:rsidR="00523B6A" w:rsidRDefault="00523B6A" w:rsidP="00377E8F"/>
    <w:p w14:paraId="7719523B" w14:textId="2B2EF8E2" w:rsidR="00523B6A" w:rsidRDefault="00523B6A" w:rsidP="00377E8F"/>
    <w:p w14:paraId="440EC766" w14:textId="7492DC30" w:rsidR="00523B6A" w:rsidRDefault="00523B6A" w:rsidP="00377E8F"/>
    <w:p w14:paraId="41162189" w14:textId="1AB6A43E" w:rsidR="00523B6A" w:rsidRDefault="00523B6A" w:rsidP="00377E8F"/>
    <w:p w14:paraId="6BC78D0D" w14:textId="57766837" w:rsidR="00523B6A" w:rsidRDefault="00523B6A" w:rsidP="00377E8F"/>
    <w:p w14:paraId="7488FA57" w14:textId="6D52927B" w:rsidR="00523B6A" w:rsidRDefault="00523B6A" w:rsidP="00377E8F"/>
    <w:p w14:paraId="13CA57EC" w14:textId="71C880B4" w:rsidR="00523B6A" w:rsidRDefault="00523B6A" w:rsidP="00377E8F"/>
    <w:p w14:paraId="33FE7AF1" w14:textId="2B10691C" w:rsidR="00523B6A" w:rsidRDefault="00523B6A" w:rsidP="00377E8F"/>
    <w:p w14:paraId="2F9D30B6" w14:textId="0ED147DA" w:rsidR="00523B6A" w:rsidRDefault="00523B6A" w:rsidP="00377E8F"/>
    <w:p w14:paraId="0DBE29AD" w14:textId="14366BF6" w:rsidR="00523B6A" w:rsidRDefault="00523B6A" w:rsidP="00377E8F"/>
    <w:p w14:paraId="06D88820" w14:textId="0B65AC85" w:rsidR="00523B6A" w:rsidRDefault="00523B6A" w:rsidP="00377E8F"/>
    <w:p w14:paraId="56981998" w14:textId="380BDD36" w:rsidR="00523B6A" w:rsidRDefault="00523B6A" w:rsidP="00377E8F"/>
    <w:p w14:paraId="3A3231C4" w14:textId="62AE705D" w:rsidR="00523B6A" w:rsidRDefault="00523B6A" w:rsidP="00377E8F"/>
    <w:p w14:paraId="5919846A" w14:textId="147EB8ED" w:rsidR="00523B6A" w:rsidRDefault="00523B6A" w:rsidP="00377E8F"/>
    <w:p w14:paraId="5C891F75" w14:textId="2E60CC76" w:rsidR="00523B6A" w:rsidRDefault="00523B6A" w:rsidP="00377E8F"/>
    <w:p w14:paraId="529084F0" w14:textId="3A78052A" w:rsidR="00523B6A" w:rsidRDefault="00523B6A" w:rsidP="00377E8F"/>
    <w:p w14:paraId="296AE504" w14:textId="482B23DC" w:rsidR="00523B6A" w:rsidRDefault="00523B6A" w:rsidP="00377E8F"/>
    <w:p w14:paraId="3A0B77FA" w14:textId="753211FC" w:rsidR="00523B6A" w:rsidRDefault="00523B6A" w:rsidP="00377E8F"/>
    <w:p w14:paraId="1CE8F83F" w14:textId="0925AD85" w:rsidR="00523B6A" w:rsidRDefault="00523B6A" w:rsidP="00377E8F"/>
    <w:p w14:paraId="057E8CA1" w14:textId="0BD7C9D4" w:rsidR="00523B6A" w:rsidRDefault="00523B6A" w:rsidP="00377E8F"/>
    <w:p w14:paraId="7066753F" w14:textId="0647A8C3" w:rsidR="00523B6A" w:rsidRDefault="00523B6A" w:rsidP="00377E8F"/>
    <w:p w14:paraId="0621EA21" w14:textId="65EEAD9B" w:rsidR="00523B6A" w:rsidRDefault="00523B6A" w:rsidP="00377E8F"/>
    <w:p w14:paraId="1086F1A6" w14:textId="164A5983" w:rsidR="00523B6A" w:rsidRDefault="00523B6A" w:rsidP="00377E8F"/>
    <w:p w14:paraId="3D58AEDD" w14:textId="18DCE2E9" w:rsidR="00523B6A" w:rsidRDefault="00523B6A" w:rsidP="00377E8F"/>
    <w:p w14:paraId="6CF9D531" w14:textId="44225A9F" w:rsidR="00523B6A" w:rsidRDefault="00523B6A" w:rsidP="00377E8F"/>
    <w:p w14:paraId="74FB57F5" w14:textId="354C74ED" w:rsidR="00523B6A" w:rsidRDefault="00523B6A" w:rsidP="00377E8F"/>
    <w:p w14:paraId="512E81C9" w14:textId="13D0A4E3" w:rsidR="00523B6A" w:rsidRDefault="00523B6A" w:rsidP="00377E8F"/>
    <w:p w14:paraId="46525349" w14:textId="27F6B32E" w:rsidR="00523B6A" w:rsidRDefault="00523B6A" w:rsidP="00377E8F"/>
    <w:p w14:paraId="3E44B79D" w14:textId="519FF9B7" w:rsidR="00523B6A" w:rsidRDefault="00523B6A" w:rsidP="00377E8F"/>
    <w:p w14:paraId="013BB70E" w14:textId="07482430" w:rsidR="00523B6A" w:rsidRDefault="00523B6A" w:rsidP="00377E8F"/>
    <w:p w14:paraId="75A0F2B1" w14:textId="73EBC735" w:rsidR="00523B6A" w:rsidRDefault="00523B6A" w:rsidP="00377E8F"/>
    <w:p w14:paraId="37464200" w14:textId="7C8C6AC7" w:rsidR="00523B6A" w:rsidRDefault="00523B6A" w:rsidP="00377E8F"/>
    <w:p w14:paraId="31E94EBA" w14:textId="1104CE41" w:rsidR="00523B6A" w:rsidRDefault="00523B6A" w:rsidP="00377E8F"/>
    <w:p w14:paraId="00693C61" w14:textId="6C19D870" w:rsidR="00523B6A" w:rsidRDefault="00523B6A" w:rsidP="00377E8F"/>
    <w:p w14:paraId="369132E1" w14:textId="24E30A4A" w:rsidR="00523B6A" w:rsidRDefault="00523B6A" w:rsidP="00377E8F"/>
    <w:p w14:paraId="350E7294" w14:textId="55AF3A3A" w:rsidR="00523B6A" w:rsidRDefault="00523B6A" w:rsidP="00377E8F"/>
    <w:p w14:paraId="3E599D6F" w14:textId="67A48591" w:rsidR="00523B6A" w:rsidRDefault="00523B6A" w:rsidP="00377E8F"/>
    <w:p w14:paraId="2DA50B81" w14:textId="71A3ADFA" w:rsidR="00523B6A" w:rsidRDefault="00523B6A" w:rsidP="00377E8F"/>
    <w:p w14:paraId="2F56538C" w14:textId="65E30907" w:rsidR="00523B6A" w:rsidRDefault="00523B6A" w:rsidP="00377E8F"/>
    <w:p w14:paraId="64DD20CF" w14:textId="77777777" w:rsidR="004A63CA" w:rsidRDefault="004A63CA" w:rsidP="00494BD2">
      <w:pPr>
        <w:pStyle w:val="Heading2"/>
      </w:pPr>
      <w:r>
        <w:br w:type="page"/>
      </w:r>
    </w:p>
    <w:p w14:paraId="3F2C0DEE" w14:textId="0BF76315" w:rsidR="00187622" w:rsidRDefault="003928BC" w:rsidP="00494BD2">
      <w:pPr>
        <w:pStyle w:val="Heading2"/>
      </w:pPr>
      <w:bookmarkStart w:id="89" w:name="_Toc172027230"/>
      <w:r w:rsidRPr="00377E8F">
        <w:lastRenderedPageBreak/>
        <w:t xml:space="preserve">Attachment </w:t>
      </w:r>
      <w:r w:rsidR="00B20B84">
        <w:t>4</w:t>
      </w:r>
      <w:r w:rsidRPr="00377E8F">
        <w:t>: Residential</w:t>
      </w:r>
      <w:r w:rsidR="007601E8">
        <w:t xml:space="preserve"> Aged </w:t>
      </w:r>
      <w:r w:rsidRPr="00377E8F">
        <w:t xml:space="preserve">Care </w:t>
      </w:r>
      <w:r w:rsidR="00BD0F5E">
        <w:t xml:space="preserve">Placement </w:t>
      </w:r>
      <w:r w:rsidR="00BD0F5E" w:rsidRPr="00377E8F">
        <w:t>-</w:t>
      </w:r>
      <w:r w:rsidRPr="00377E8F">
        <w:t xml:space="preserve"> Process Flow</w:t>
      </w:r>
      <w:bookmarkEnd w:id="89"/>
    </w:p>
    <w:p w14:paraId="07228A3C" w14:textId="56513862" w:rsidR="00F23467" w:rsidRDefault="00324D81" w:rsidP="00F23467">
      <w:r>
        <w:rPr>
          <w:noProof/>
        </w:rPr>
        <mc:AlternateContent>
          <mc:Choice Requires="wpg">
            <w:drawing>
              <wp:anchor distT="0" distB="0" distL="114300" distR="114300" simplePos="0" relativeHeight="251685894" behindDoc="0" locked="0" layoutInCell="1" allowOverlap="1" wp14:anchorId="657C4C10" wp14:editId="12C76D3A">
                <wp:simplePos x="0" y="0"/>
                <wp:positionH relativeFrom="margin">
                  <wp:posOffset>-6511</wp:posOffset>
                </wp:positionH>
                <wp:positionV relativeFrom="paragraph">
                  <wp:posOffset>40488</wp:posOffset>
                </wp:positionV>
                <wp:extent cx="5740392" cy="7458075"/>
                <wp:effectExtent l="0" t="0" r="13335" b="28575"/>
                <wp:wrapNone/>
                <wp:docPr id="30" name="Group 30"/>
                <wp:cNvGraphicFramePr/>
                <a:graphic xmlns:a="http://schemas.openxmlformats.org/drawingml/2006/main">
                  <a:graphicData uri="http://schemas.microsoft.com/office/word/2010/wordprocessingGroup">
                    <wpg:wgp>
                      <wpg:cNvGrpSpPr/>
                      <wpg:grpSpPr>
                        <a:xfrm>
                          <a:off x="0" y="0"/>
                          <a:ext cx="5740392" cy="7458075"/>
                          <a:chOff x="-13657" y="0"/>
                          <a:chExt cx="5740392" cy="7458075"/>
                        </a:xfrm>
                      </wpg:grpSpPr>
                      <wpg:grpSp>
                        <wpg:cNvPr id="29" name="Group 29"/>
                        <wpg:cNvGrpSpPr/>
                        <wpg:grpSpPr>
                          <a:xfrm>
                            <a:off x="-13657" y="0"/>
                            <a:ext cx="5740392" cy="7458075"/>
                            <a:chOff x="-13657" y="338910"/>
                            <a:chExt cx="5740392" cy="7316650"/>
                          </a:xfrm>
                        </wpg:grpSpPr>
                        <wpg:grpSp>
                          <wpg:cNvPr id="4" name="Group 4"/>
                          <wpg:cNvGrpSpPr/>
                          <wpg:grpSpPr>
                            <a:xfrm>
                              <a:off x="-13657" y="338910"/>
                              <a:ext cx="5740392" cy="7316650"/>
                              <a:chOff x="-10814" y="696600"/>
                              <a:chExt cx="5740392" cy="7316768"/>
                            </a:xfrm>
                          </wpg:grpSpPr>
                          <wps:wsp>
                            <wps:cNvPr id="5" name="Text Box 5"/>
                            <wps:cNvSpPr txBox="1"/>
                            <wps:spPr>
                              <a:xfrm>
                                <a:off x="16491" y="696600"/>
                                <a:ext cx="5702300" cy="277495"/>
                              </a:xfrm>
                              <a:prstGeom prst="rect">
                                <a:avLst/>
                              </a:prstGeom>
                              <a:solidFill>
                                <a:schemeClr val="lt1"/>
                              </a:solidFill>
                              <a:ln w="6350">
                                <a:solidFill>
                                  <a:prstClr val="black"/>
                                </a:solidFill>
                              </a:ln>
                            </wps:spPr>
                            <wps:txbx>
                              <w:txbxContent>
                                <w:p w14:paraId="1DDA4B10" w14:textId="3C993D67" w:rsidR="00391485" w:rsidRPr="0038396E" w:rsidRDefault="00391485" w:rsidP="00391485">
                                  <w:pPr>
                                    <w:jc w:val="center"/>
                                    <w:rPr>
                                      <w:b/>
                                      <w:bCs/>
                                      <w:sz w:val="18"/>
                                      <w:szCs w:val="18"/>
                                    </w:rPr>
                                  </w:pPr>
                                  <w:r w:rsidRPr="0038396E">
                                    <w:rPr>
                                      <w:sz w:val="18"/>
                                      <w:szCs w:val="18"/>
                                    </w:rPr>
                                    <w:t xml:space="preserve">Treating Team </w:t>
                                  </w:r>
                                  <w:r w:rsidRPr="008C603D">
                                    <w:rPr>
                                      <w:sz w:val="18"/>
                                      <w:szCs w:val="18"/>
                                    </w:rPr>
                                    <w:t>recommends</w:t>
                                  </w:r>
                                  <w:r w:rsidR="00B57D0D" w:rsidRPr="008C603D">
                                    <w:rPr>
                                      <w:sz w:val="18"/>
                                      <w:szCs w:val="18"/>
                                    </w:rPr>
                                    <w:t xml:space="preserve"> Level of Care</w:t>
                                  </w:r>
                                  <w:r w:rsidRPr="008C603D">
                                    <w:rPr>
                                      <w:sz w:val="18"/>
                                      <w:szCs w:val="18"/>
                                    </w:rPr>
                                    <w:t xml:space="preserve"> change to</w:t>
                                  </w:r>
                                  <w:r w:rsidR="00B57D0D" w:rsidRPr="008C603D">
                                    <w:rPr>
                                      <w:sz w:val="18"/>
                                      <w:szCs w:val="18"/>
                                    </w:rPr>
                                    <w:t xml:space="preserve"> </w:t>
                                  </w:r>
                                  <w:r w:rsidR="00B57D0D" w:rsidRPr="008C603D">
                                    <w:rPr>
                                      <w:sz w:val="18"/>
                                      <w:szCs w:val="18"/>
                                      <w:u w:val="single"/>
                                    </w:rPr>
                                    <w:t>Maintenance Care - NHC</w:t>
                                  </w:r>
                                  <w:r w:rsidRPr="008C603D">
                                    <w:rPr>
                                      <w:b/>
                                      <w:bCs/>
                                      <w:sz w:val="18"/>
                                      <w:szCs w:val="18"/>
                                    </w:rPr>
                                    <w:t xml:space="preserve"> </w:t>
                                  </w:r>
                                  <w:r w:rsidR="0008313E">
                                    <w:rPr>
                                      <w:b/>
                                      <w:bCs/>
                                      <w:sz w:val="18"/>
                                      <w:szCs w:val="18"/>
                                    </w:rPr>
                                    <w:t>awaiting</w:t>
                                  </w:r>
                                  <w:r w:rsidR="0008313E" w:rsidRPr="0038396E">
                                    <w:rPr>
                                      <w:b/>
                                      <w:bCs/>
                                      <w:sz w:val="18"/>
                                      <w:szCs w:val="18"/>
                                    </w:rPr>
                                    <w:t xml:space="preserve"> </w:t>
                                  </w:r>
                                  <w:r w:rsidRPr="0038396E">
                                    <w:rPr>
                                      <w:b/>
                                      <w:bCs/>
                                      <w:sz w:val="18"/>
                                      <w:szCs w:val="18"/>
                                    </w:rPr>
                                    <w:t>RACP</w:t>
                                  </w:r>
                                </w:p>
                                <w:p w14:paraId="5A7E5D28" w14:textId="77777777" w:rsidR="00391485" w:rsidRPr="0038396E" w:rsidRDefault="00391485" w:rsidP="00391485">
                                  <w:pPr>
                                    <w:jc w:val="center"/>
                                    <w:rPr>
                                      <w:b/>
                                      <w:bCs/>
                                      <w:sz w:val="2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 name="Text Box 6"/>
                            <wps:cNvSpPr txBox="1"/>
                            <wps:spPr>
                              <a:xfrm>
                                <a:off x="2843" y="1187919"/>
                                <a:ext cx="5718175" cy="561975"/>
                              </a:xfrm>
                              <a:prstGeom prst="rect">
                                <a:avLst/>
                              </a:prstGeom>
                              <a:solidFill>
                                <a:schemeClr val="lt1"/>
                              </a:solidFill>
                              <a:ln w="6350">
                                <a:solidFill>
                                  <a:prstClr val="black"/>
                                </a:solidFill>
                              </a:ln>
                            </wps:spPr>
                            <wps:txbx>
                              <w:txbxContent>
                                <w:p w14:paraId="7B4D63DD" w14:textId="2124962A" w:rsidR="00391485" w:rsidRPr="0038396E" w:rsidRDefault="00391485" w:rsidP="00391485">
                                  <w:pPr>
                                    <w:jc w:val="center"/>
                                    <w:rPr>
                                      <w:sz w:val="18"/>
                                      <w:szCs w:val="18"/>
                                    </w:rPr>
                                  </w:pPr>
                                  <w:r w:rsidRPr="0038396E">
                                    <w:rPr>
                                      <w:sz w:val="18"/>
                                      <w:szCs w:val="18"/>
                                    </w:rPr>
                                    <w:t>Family meeting organised and Person/Substitute decision maker or other support personnel (i.e., Aboriginal Liaison Officer) consulted by the Medical and Multidisciplinary Team regarding ongoing care requirements and recommendations for RAC</w:t>
                                  </w:r>
                                  <w:r w:rsidR="004A63CA">
                                    <w:rPr>
                                      <w:sz w:val="18"/>
                                      <w:szCs w:val="18"/>
                                    </w:rPr>
                                    <w:t>P</w:t>
                                  </w:r>
                                  <w:r w:rsidRPr="0038396E">
                                    <w:rPr>
                                      <w:sz w:val="18"/>
                                      <w:szCs w:val="18"/>
                                    </w:rPr>
                                    <w:t xml:space="preserve"> discharge plan.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7" name="Text Box 7"/>
                            <wps:cNvSpPr txBox="1"/>
                            <wps:spPr>
                              <a:xfrm>
                                <a:off x="2843" y="1972665"/>
                                <a:ext cx="5718175" cy="238125"/>
                              </a:xfrm>
                              <a:prstGeom prst="rect">
                                <a:avLst/>
                              </a:prstGeom>
                              <a:solidFill>
                                <a:schemeClr val="lt1"/>
                              </a:solidFill>
                              <a:ln w="6350">
                                <a:solidFill>
                                  <a:prstClr val="black"/>
                                </a:solidFill>
                              </a:ln>
                            </wps:spPr>
                            <wps:txbx>
                              <w:txbxContent>
                                <w:p w14:paraId="2416D82C" w14:textId="77777777" w:rsidR="00391485" w:rsidRPr="0038396E" w:rsidRDefault="00391485" w:rsidP="00391485">
                                  <w:pPr>
                                    <w:jc w:val="center"/>
                                    <w:rPr>
                                      <w:sz w:val="18"/>
                                      <w:szCs w:val="18"/>
                                    </w:rPr>
                                  </w:pPr>
                                  <w:r w:rsidRPr="0038396E">
                                    <w:rPr>
                                      <w:sz w:val="18"/>
                                      <w:szCs w:val="18"/>
                                    </w:rPr>
                                    <w:t>Person/ Substitute decision maker consents to placement in a RACF</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8" name="Text Box 8"/>
                            <wps:cNvSpPr txBox="1"/>
                            <wps:spPr>
                              <a:xfrm>
                                <a:off x="2843" y="2429867"/>
                                <a:ext cx="5718175" cy="991433"/>
                              </a:xfrm>
                              <a:prstGeom prst="rect">
                                <a:avLst/>
                              </a:prstGeom>
                              <a:solidFill>
                                <a:schemeClr val="lt1"/>
                              </a:solidFill>
                              <a:ln w="6350">
                                <a:solidFill>
                                  <a:prstClr val="black"/>
                                </a:solidFill>
                              </a:ln>
                            </wps:spPr>
                            <wps:txbx>
                              <w:txbxContent>
                                <w:p w14:paraId="54D379AE" w14:textId="6156B9A9" w:rsidR="00391485" w:rsidRPr="0038396E" w:rsidRDefault="00391485" w:rsidP="00A937EB">
                                  <w:pPr>
                                    <w:ind w:firstLine="720"/>
                                    <w:jc w:val="center"/>
                                    <w:rPr>
                                      <w:sz w:val="18"/>
                                      <w:szCs w:val="18"/>
                                      <w14:textOutline w14:w="9525" w14:cap="rnd" w14:cmpd="sng" w14:algn="ctr">
                                        <w14:noFill/>
                                        <w14:prstDash w14:val="solid"/>
                                        <w14:bevel/>
                                      </w14:textOutline>
                                    </w:rPr>
                                  </w:pPr>
                                  <w:r w:rsidRPr="0038396E">
                                    <w:rPr>
                                      <w:sz w:val="18"/>
                                      <w:szCs w:val="18"/>
                                      <w14:textOutline w14:w="9525" w14:cap="rnd" w14:cmpd="sng" w14:algn="ctr">
                                        <w14:noFill/>
                                        <w14:prstDash w14:val="solid"/>
                                        <w14:bevel/>
                                      </w14:textOutline>
                                    </w:rPr>
                                    <w:t xml:space="preserve">Social </w:t>
                                  </w:r>
                                  <w:r w:rsidR="004A63CA">
                                    <w:rPr>
                                      <w:sz w:val="18"/>
                                      <w:szCs w:val="18"/>
                                      <w14:textOutline w14:w="9525" w14:cap="rnd" w14:cmpd="sng" w14:algn="ctr">
                                        <w14:noFill/>
                                        <w14:prstDash w14:val="solid"/>
                                        <w14:bevel/>
                                      </w14:textOutline>
                                    </w:rPr>
                                    <w:t>W</w:t>
                                  </w:r>
                                  <w:r w:rsidRPr="0038396E">
                                    <w:rPr>
                                      <w:sz w:val="18"/>
                                      <w:szCs w:val="18"/>
                                      <w14:textOutline w14:w="9525" w14:cap="rnd" w14:cmpd="sng" w14:algn="ctr">
                                        <w14:noFill/>
                                        <w14:prstDash w14:val="solid"/>
                                        <w14:bevel/>
                                      </w14:textOutline>
                                    </w:rPr>
                                    <w:t>orker meets with person/substitute decision maker to:</w:t>
                                  </w:r>
                                </w:p>
                                <w:p w14:paraId="4FEFEB31" w14:textId="571D64B5" w:rsidR="00391485" w:rsidRPr="0038396E" w:rsidRDefault="00A937EB" w:rsidP="00391485">
                                  <w:pPr>
                                    <w:jc w:val="center"/>
                                    <w:rPr>
                                      <w:sz w:val="18"/>
                                      <w:szCs w:val="18"/>
                                      <w14:textOutline w14:w="9525" w14:cap="rnd" w14:cmpd="sng" w14:algn="ctr">
                                        <w14:noFill/>
                                        <w14:prstDash w14:val="solid"/>
                                        <w14:bevel/>
                                      </w14:textOutline>
                                    </w:rPr>
                                  </w:pPr>
                                  <w:r>
                                    <w:rPr>
                                      <w:sz w:val="18"/>
                                      <w:szCs w:val="18"/>
                                      <w14:textOutline w14:w="9525" w14:cap="rnd" w14:cmpd="sng" w14:algn="ctr">
                                        <w14:noFill/>
                                        <w14:prstDash w14:val="solid"/>
                                        <w14:bevel/>
                                      </w14:textOutline>
                                    </w:rPr>
                                    <w:t>1</w:t>
                                  </w:r>
                                  <w:r w:rsidR="00391485" w:rsidRPr="0038396E">
                                    <w:rPr>
                                      <w:sz w:val="18"/>
                                      <w:szCs w:val="18"/>
                                      <w14:textOutline w14:w="9525" w14:cap="rnd" w14:cmpd="sng" w14:algn="ctr">
                                        <w14:noFill/>
                                        <w14:prstDash w14:val="solid"/>
                                        <w14:bevel/>
                                      </w14:textOutline>
                                    </w:rPr>
                                    <w:t xml:space="preserve">. </w:t>
                                  </w:r>
                                  <w:r>
                                    <w:rPr>
                                      <w:sz w:val="18"/>
                                      <w:szCs w:val="18"/>
                                      <w14:textOutline w14:w="9525" w14:cap="rnd" w14:cmpd="sng" w14:algn="ctr">
                                        <w14:noFill/>
                                        <w14:prstDash w14:val="solid"/>
                                        <w14:bevel/>
                                      </w14:textOutline>
                                    </w:rPr>
                                    <w:t xml:space="preserve">To </w:t>
                                  </w:r>
                                  <w:r w:rsidR="004A63CA">
                                    <w:rPr>
                                      <w:sz w:val="18"/>
                                      <w:szCs w:val="18"/>
                                      <w14:textOutline w14:w="9525" w14:cap="rnd" w14:cmpd="sng" w14:algn="ctr">
                                        <w14:noFill/>
                                        <w14:prstDash w14:val="solid"/>
                                        <w14:bevel/>
                                      </w14:textOutline>
                                    </w:rPr>
                                    <w:t>e</w:t>
                                  </w:r>
                                  <w:r w:rsidR="00391485" w:rsidRPr="0038396E">
                                    <w:rPr>
                                      <w:sz w:val="18"/>
                                      <w:szCs w:val="18"/>
                                      <w14:textOutline w14:w="9525" w14:cap="rnd" w14:cmpd="sng" w14:algn="ctr">
                                        <w14:noFill/>
                                        <w14:prstDash w14:val="solid"/>
                                        <w14:bevel/>
                                      </w14:textOutline>
                                    </w:rPr>
                                    <w:t xml:space="preserve">xplain the process and ensure that the person/ substitute decision maker is aware of the steps and requirements and is resourced with relevant residential care information. </w:t>
                                  </w:r>
                                </w:p>
                                <w:p w14:paraId="421E8E9E" w14:textId="6EE58FC3" w:rsidR="00391485" w:rsidRPr="0038396E" w:rsidRDefault="00E56C6B" w:rsidP="00391485">
                                  <w:pPr>
                                    <w:jc w:val="center"/>
                                    <w:rPr>
                                      <w:sz w:val="18"/>
                                      <w:szCs w:val="18"/>
                                      <w14:textOutline w14:w="9525" w14:cap="rnd" w14:cmpd="sng" w14:algn="ctr">
                                        <w14:noFill/>
                                        <w14:prstDash w14:val="solid"/>
                                        <w14:bevel/>
                                      </w14:textOutline>
                                    </w:rPr>
                                  </w:pPr>
                                  <w:r>
                                    <w:rPr>
                                      <w:sz w:val="18"/>
                                      <w:szCs w:val="18"/>
                                      <w14:textOutline w14:w="9525" w14:cap="rnd" w14:cmpd="sng" w14:algn="ctr">
                                        <w14:noFill/>
                                        <w14:prstDash w14:val="solid"/>
                                        <w14:bevel/>
                                      </w14:textOutline>
                                    </w:rPr>
                                    <w:t>2</w:t>
                                  </w:r>
                                  <w:r w:rsidR="00391485" w:rsidRPr="0038396E">
                                    <w:rPr>
                                      <w:sz w:val="18"/>
                                      <w:szCs w:val="18"/>
                                      <w14:textOutline w14:w="9525" w14:cap="rnd" w14:cmpd="sng" w14:algn="ctr">
                                        <w14:noFill/>
                                        <w14:prstDash w14:val="solid"/>
                                        <w14:bevel/>
                                      </w14:textOutline>
                                    </w:rPr>
                                    <w:t>. Person assessed and approved by ACAT as eligible for RACF placement</w:t>
                                  </w:r>
                                  <w:r>
                                    <w:rPr>
                                      <w:sz w:val="18"/>
                                      <w:szCs w:val="18"/>
                                      <w14:textOutline w14:w="9525" w14:cap="rnd" w14:cmpd="sng" w14:algn="ctr">
                                        <w14:noFill/>
                                        <w14:prstDash w14:val="solid"/>
                                        <w14:bevel/>
                                      </w14:textOutline>
                                    </w:rPr>
                                    <w:t>.</w:t>
                                  </w:r>
                                </w:p>
                                <w:p w14:paraId="295218BE" w14:textId="32C95D77" w:rsidR="00391485" w:rsidRPr="0038396E" w:rsidRDefault="00E56C6B" w:rsidP="00391485">
                                  <w:pPr>
                                    <w:jc w:val="center"/>
                                    <w:rPr>
                                      <w:sz w:val="18"/>
                                      <w:szCs w:val="18"/>
                                      <w14:textOutline w14:w="9525" w14:cap="rnd" w14:cmpd="sng" w14:algn="ctr">
                                        <w14:noFill/>
                                        <w14:prstDash w14:val="solid"/>
                                        <w14:bevel/>
                                      </w14:textOutline>
                                    </w:rPr>
                                  </w:pPr>
                                  <w:r>
                                    <w:rPr>
                                      <w:sz w:val="18"/>
                                      <w:szCs w:val="18"/>
                                      <w14:textOutline w14:w="9525" w14:cap="rnd" w14:cmpd="sng" w14:algn="ctr">
                                        <w14:noFill/>
                                        <w14:prstDash w14:val="solid"/>
                                        <w14:bevel/>
                                      </w14:textOutline>
                                    </w:rPr>
                                    <w:t>3</w:t>
                                  </w:r>
                                  <w:r w:rsidR="00391485" w:rsidRPr="0038396E">
                                    <w:rPr>
                                      <w:sz w:val="18"/>
                                      <w:szCs w:val="18"/>
                                      <w14:textOutline w14:w="9525" w14:cap="rnd" w14:cmpd="sng" w14:algn="ctr">
                                        <w14:noFill/>
                                        <w14:prstDash w14:val="solid"/>
                                        <w14:bevel/>
                                      </w14:textOutline>
                                    </w:rPr>
                                    <w:t>. Ensure that a referral is made, with consent, to a RACLN to assist the</w:t>
                                  </w:r>
                                  <w:r>
                                    <w:rPr>
                                      <w:sz w:val="18"/>
                                      <w:szCs w:val="18"/>
                                      <w14:textOutline w14:w="9525" w14:cap="rnd" w14:cmpd="sng" w14:algn="ctr">
                                        <w14:noFill/>
                                        <w14:prstDash w14:val="solid"/>
                                        <w14:bevel/>
                                      </w14:textOutline>
                                    </w:rPr>
                                    <w:t xml:space="preserve"> person/</w:t>
                                  </w:r>
                                  <w:r w:rsidR="00391485" w:rsidRPr="0038396E">
                                    <w:rPr>
                                      <w:sz w:val="18"/>
                                      <w:szCs w:val="18"/>
                                      <w14:textOutline w14:w="9525" w14:cap="rnd" w14:cmpd="sng" w14:algn="ctr">
                                        <w14:noFill/>
                                        <w14:prstDash w14:val="solid"/>
                                        <w14:bevel/>
                                      </w14:textOutline>
                                    </w:rPr>
                                    <w:t>substitute decision maker in the process of finding a suitable RACF placement. The RACLN will assist by liaising with appropriate RACF’s.</w:t>
                                  </w:r>
                                </w:p>
                                <w:p w14:paraId="4D8C0697" w14:textId="77777777" w:rsidR="00391485" w:rsidRPr="0038396E" w:rsidRDefault="00391485" w:rsidP="00391485">
                                  <w:pPr>
                                    <w:pStyle w:val="ListParagraph"/>
                                    <w:spacing w:after="160" w:line="259" w:lineRule="auto"/>
                                    <w:ind w:left="502"/>
                                    <w:rPr>
                                      <w:sz w:val="18"/>
                                      <w:szCs w:val="18"/>
                                      <w14:textOutline w14:w="9525" w14:cap="rnd" w14:cmpd="sng" w14:algn="ctr">
                                        <w14:noFill/>
                                        <w14:prstDash w14:val="solid"/>
                                        <w14:bevel/>
                                      </w14:textOutlin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0" name="Text Box 10"/>
                            <wps:cNvSpPr txBox="1"/>
                            <wps:spPr>
                              <a:xfrm>
                                <a:off x="-10814" y="6726822"/>
                                <a:ext cx="5729605" cy="242570"/>
                              </a:xfrm>
                              <a:prstGeom prst="rect">
                                <a:avLst/>
                              </a:prstGeom>
                              <a:solidFill>
                                <a:schemeClr val="lt1"/>
                              </a:solidFill>
                              <a:ln w="6350">
                                <a:solidFill>
                                  <a:prstClr val="black"/>
                                </a:solidFill>
                              </a:ln>
                            </wps:spPr>
                            <wps:txbx>
                              <w:txbxContent>
                                <w:p w14:paraId="7B03A99F" w14:textId="1CE7CA21" w:rsidR="00391485" w:rsidRPr="0038396E" w:rsidRDefault="00391485" w:rsidP="00391485">
                                  <w:pPr>
                                    <w:jc w:val="center"/>
                                    <w:rPr>
                                      <w:sz w:val="18"/>
                                      <w:szCs w:val="18"/>
                                    </w:rPr>
                                  </w:pPr>
                                  <w:r w:rsidRPr="0038396E">
                                    <w:rPr>
                                      <w:sz w:val="18"/>
                                      <w:szCs w:val="18"/>
                                    </w:rPr>
                                    <w:t>Once placement date is offered, person</w:t>
                                  </w:r>
                                  <w:r w:rsidR="000014DA">
                                    <w:rPr>
                                      <w:sz w:val="18"/>
                                      <w:szCs w:val="18"/>
                                    </w:rPr>
                                    <w:t xml:space="preserve"> or</w:t>
                                  </w:r>
                                  <w:r w:rsidRPr="0038396E">
                                    <w:rPr>
                                      <w:sz w:val="18"/>
                                      <w:szCs w:val="18"/>
                                    </w:rPr>
                                    <w:t xml:space="preserve"> substitute decision maker, RACF and Hospital facilitate discharge.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1" name="Text Box 11"/>
                            <wps:cNvSpPr txBox="1"/>
                            <wps:spPr>
                              <a:xfrm>
                                <a:off x="2843" y="3790097"/>
                                <a:ext cx="5713095" cy="847725"/>
                              </a:xfrm>
                              <a:prstGeom prst="rect">
                                <a:avLst/>
                              </a:prstGeom>
                              <a:solidFill>
                                <a:schemeClr val="lt1"/>
                              </a:solidFill>
                              <a:ln w="6350">
                                <a:solidFill>
                                  <a:prstClr val="black"/>
                                </a:solidFill>
                              </a:ln>
                            </wps:spPr>
                            <wps:txbx>
                              <w:txbxContent>
                                <w:p w14:paraId="4BB59BB3" w14:textId="4A54CFBB" w:rsidR="00140078" w:rsidRDefault="00391485" w:rsidP="00391485">
                                  <w:pPr>
                                    <w:jc w:val="center"/>
                                    <w:rPr>
                                      <w:sz w:val="18"/>
                                      <w:szCs w:val="18"/>
                                    </w:rPr>
                                  </w:pPr>
                                  <w:r w:rsidRPr="0038396E">
                                    <w:rPr>
                                      <w:b/>
                                      <w:bCs/>
                                      <w:sz w:val="18"/>
                                      <w:szCs w:val="18"/>
                                    </w:rPr>
                                    <w:t>Letter 1A</w:t>
                                  </w:r>
                                  <w:r w:rsidR="00E56C6B">
                                    <w:rPr>
                                      <w:b/>
                                      <w:bCs/>
                                      <w:sz w:val="18"/>
                                      <w:szCs w:val="18"/>
                                    </w:rPr>
                                    <w:t xml:space="preserve"> (</w:t>
                                  </w:r>
                                  <w:r w:rsidR="00A937EB" w:rsidRPr="0038396E">
                                    <w:rPr>
                                      <w:b/>
                                      <w:bCs/>
                                      <w:sz w:val="18"/>
                                      <w:szCs w:val="18"/>
                                    </w:rPr>
                                    <w:t>The</w:t>
                                  </w:r>
                                  <w:r w:rsidRPr="0038396E">
                                    <w:rPr>
                                      <w:b/>
                                      <w:bCs/>
                                      <w:sz w:val="18"/>
                                      <w:szCs w:val="18"/>
                                    </w:rPr>
                                    <w:t xml:space="preserve"> Residential Aged Care </w:t>
                                  </w:r>
                                  <w:r w:rsidR="00A937EB" w:rsidRPr="0038396E">
                                    <w:rPr>
                                      <w:b/>
                                      <w:bCs/>
                                      <w:sz w:val="18"/>
                                      <w:szCs w:val="18"/>
                                    </w:rPr>
                                    <w:t>Application Letter</w:t>
                                  </w:r>
                                  <w:r w:rsidR="00E56C6B">
                                    <w:rPr>
                                      <w:b/>
                                      <w:bCs/>
                                      <w:sz w:val="18"/>
                                      <w:szCs w:val="18"/>
                                    </w:rPr>
                                    <w:t>)</w:t>
                                  </w:r>
                                  <w:r w:rsidRPr="0038396E">
                                    <w:rPr>
                                      <w:b/>
                                      <w:bCs/>
                                      <w:sz w:val="18"/>
                                      <w:szCs w:val="18"/>
                                    </w:rPr>
                                    <w:t xml:space="preserve"> and </w:t>
                                  </w:r>
                                  <w:r w:rsidR="00E56C6B">
                                    <w:rPr>
                                      <w:b/>
                                      <w:bCs/>
                                      <w:sz w:val="18"/>
                                      <w:szCs w:val="18"/>
                                    </w:rPr>
                                    <w:t>Letter 1B (</w:t>
                                  </w:r>
                                  <w:r w:rsidR="007601E8">
                                    <w:rPr>
                                      <w:b/>
                                      <w:bCs/>
                                      <w:sz w:val="18"/>
                                      <w:szCs w:val="18"/>
                                    </w:rPr>
                                    <w:t>R</w:t>
                                  </w:r>
                                  <w:r w:rsidRPr="0038396E">
                                    <w:rPr>
                                      <w:b/>
                                      <w:bCs/>
                                      <w:sz w:val="18"/>
                                      <w:szCs w:val="18"/>
                                    </w:rPr>
                                    <w:t>esidential Aged Care Application Confirmation Form</w:t>
                                  </w:r>
                                  <w:r w:rsidR="00E56C6B">
                                    <w:rPr>
                                      <w:b/>
                                      <w:bCs/>
                                      <w:sz w:val="18"/>
                                      <w:szCs w:val="18"/>
                                    </w:rPr>
                                    <w:t xml:space="preserve">) </w:t>
                                  </w:r>
                                  <w:r w:rsidRPr="0038396E">
                                    <w:rPr>
                                      <w:sz w:val="18"/>
                                      <w:szCs w:val="18"/>
                                    </w:rPr>
                                    <w:t xml:space="preserve">is </w:t>
                                  </w:r>
                                  <w:r w:rsidR="007601E8">
                                    <w:rPr>
                                      <w:sz w:val="18"/>
                                      <w:szCs w:val="18"/>
                                    </w:rPr>
                                    <w:t xml:space="preserve">provided </w:t>
                                  </w:r>
                                  <w:r w:rsidRPr="0038396E">
                                    <w:rPr>
                                      <w:sz w:val="18"/>
                                      <w:szCs w:val="18"/>
                                    </w:rPr>
                                    <w:t xml:space="preserve">and explained to the person/ substitute decision maker by RACLN. </w:t>
                                  </w:r>
                                </w:p>
                                <w:p w14:paraId="5058242A" w14:textId="32B20583" w:rsidR="00391485" w:rsidRPr="0038396E" w:rsidRDefault="00391485" w:rsidP="00391485">
                                  <w:pPr>
                                    <w:jc w:val="center"/>
                                    <w:rPr>
                                      <w:sz w:val="18"/>
                                      <w:szCs w:val="18"/>
                                    </w:rPr>
                                  </w:pPr>
                                  <w:r w:rsidRPr="0038396E">
                                    <w:rPr>
                                      <w:sz w:val="18"/>
                                      <w:szCs w:val="18"/>
                                    </w:rPr>
                                    <w:t xml:space="preserve">The person/ substitute decision maker will be requested to complete and submit the </w:t>
                                  </w:r>
                                  <w:r w:rsidR="00A937EB" w:rsidRPr="0038396E">
                                    <w:rPr>
                                      <w:sz w:val="18"/>
                                      <w:szCs w:val="18"/>
                                    </w:rPr>
                                    <w:t>“Combine</w:t>
                                  </w:r>
                                  <w:r w:rsidR="00E56C6B">
                                    <w:rPr>
                                      <w:sz w:val="18"/>
                                      <w:szCs w:val="18"/>
                                    </w:rPr>
                                    <w:t>d</w:t>
                                  </w:r>
                                  <w:r w:rsidRPr="0038396E">
                                    <w:rPr>
                                      <w:sz w:val="18"/>
                                      <w:szCs w:val="18"/>
                                    </w:rPr>
                                    <w:t xml:space="preserve"> Assets and Income Assessment” to Centrelink as well as lodging written applications to a minimum of three (3) RACFs within 14 business days. Documentation of the process and communication is to be recorded in the person’s clinical record.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3" name="Text Box 13"/>
                            <wps:cNvSpPr txBox="1"/>
                            <wps:spPr>
                              <a:xfrm>
                                <a:off x="16491" y="5994756"/>
                                <a:ext cx="5713087" cy="397690"/>
                              </a:xfrm>
                              <a:prstGeom prst="rect">
                                <a:avLst/>
                              </a:prstGeom>
                              <a:solidFill>
                                <a:schemeClr val="lt1"/>
                              </a:solidFill>
                              <a:ln w="6350">
                                <a:solidFill>
                                  <a:prstClr val="black"/>
                                </a:solidFill>
                              </a:ln>
                            </wps:spPr>
                            <wps:txbx>
                              <w:txbxContent>
                                <w:p w14:paraId="000EBE4F" w14:textId="3CEF2F55" w:rsidR="00391485" w:rsidRPr="0038396E" w:rsidRDefault="00391485" w:rsidP="00391485">
                                  <w:pPr>
                                    <w:jc w:val="center"/>
                                    <w:rPr>
                                      <w:sz w:val="18"/>
                                      <w:szCs w:val="18"/>
                                    </w:rPr>
                                  </w:pPr>
                                  <w:r w:rsidRPr="0038396E">
                                    <w:rPr>
                                      <w:sz w:val="18"/>
                                      <w:szCs w:val="18"/>
                                    </w:rPr>
                                    <w:t>Placement becomes available in a nominated and suitable RACF and accepted by person</w:t>
                                  </w:r>
                                  <w:r w:rsidR="000014DA">
                                    <w:rPr>
                                      <w:sz w:val="18"/>
                                      <w:szCs w:val="18"/>
                                    </w:rPr>
                                    <w:t xml:space="preserve"> or</w:t>
                                  </w:r>
                                  <w:r w:rsidRPr="0038396E">
                                    <w:rPr>
                                      <w:sz w:val="18"/>
                                      <w:szCs w:val="18"/>
                                    </w:rPr>
                                    <w:t xml:space="preserve"> substitute decision</w:t>
                                  </w:r>
                                  <w:r w:rsidR="00A937EB">
                                    <w:rPr>
                                      <w:sz w:val="18"/>
                                      <w:szCs w:val="18"/>
                                    </w:rPr>
                                    <w:t xml:space="preserve">. This is to be documented in the </w:t>
                                  </w:r>
                                  <w:r w:rsidR="000415F1">
                                    <w:rPr>
                                      <w:sz w:val="18"/>
                                      <w:szCs w:val="18"/>
                                    </w:rPr>
                                    <w:t>patient’s</w:t>
                                  </w:r>
                                  <w:r w:rsidR="00A937EB">
                                    <w:rPr>
                                      <w:sz w:val="18"/>
                                      <w:szCs w:val="18"/>
                                    </w:rPr>
                                    <w:t xml:space="preserve"> clinical record.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4" name="Text Box 14"/>
                            <wps:cNvSpPr txBox="1"/>
                            <wps:spPr>
                              <a:xfrm>
                                <a:off x="3039469" y="4894108"/>
                                <a:ext cx="2665199" cy="810045"/>
                              </a:xfrm>
                              <a:prstGeom prst="rect">
                                <a:avLst/>
                              </a:prstGeom>
                              <a:solidFill>
                                <a:schemeClr val="lt1"/>
                              </a:solidFill>
                              <a:ln w="6350">
                                <a:solidFill>
                                  <a:prstClr val="black"/>
                                </a:solidFill>
                              </a:ln>
                            </wps:spPr>
                            <wps:txbx>
                              <w:txbxContent>
                                <w:p w14:paraId="48417549" w14:textId="6F1AB6FC" w:rsidR="00391485" w:rsidRPr="0038396E" w:rsidRDefault="00E56C6B" w:rsidP="00391485">
                                  <w:pPr>
                                    <w:jc w:val="center"/>
                                    <w:rPr>
                                      <w:sz w:val="18"/>
                                      <w:szCs w:val="18"/>
                                    </w:rPr>
                                  </w:pPr>
                                  <w:r w:rsidRPr="00E56C6B">
                                    <w:rPr>
                                      <w:sz w:val="18"/>
                                      <w:szCs w:val="18"/>
                                    </w:rPr>
                                    <w:t>I</w:t>
                                  </w:r>
                                  <w:r>
                                    <w:rPr>
                                      <w:sz w:val="18"/>
                                      <w:szCs w:val="18"/>
                                    </w:rPr>
                                    <w:t xml:space="preserve">f Letter 1B has not been returned to the RACLN, </w:t>
                                  </w:r>
                                  <w:r w:rsidR="00391485" w:rsidRPr="00E56C6B">
                                    <w:rPr>
                                      <w:b/>
                                      <w:bCs/>
                                      <w:sz w:val="18"/>
                                      <w:szCs w:val="18"/>
                                    </w:rPr>
                                    <w:t xml:space="preserve">Letter </w:t>
                                  </w:r>
                                  <w:r w:rsidR="00391485" w:rsidRPr="0038396E">
                                    <w:rPr>
                                      <w:b/>
                                      <w:bCs/>
                                      <w:sz w:val="18"/>
                                      <w:szCs w:val="18"/>
                                    </w:rPr>
                                    <w:t xml:space="preserve">2 </w:t>
                                  </w:r>
                                  <w:r>
                                    <w:rPr>
                                      <w:b/>
                                      <w:bCs/>
                                      <w:sz w:val="18"/>
                                      <w:szCs w:val="18"/>
                                    </w:rPr>
                                    <w:t>(</w:t>
                                  </w:r>
                                  <w:r w:rsidR="00391485" w:rsidRPr="0038396E">
                                    <w:rPr>
                                      <w:b/>
                                      <w:bCs/>
                                      <w:sz w:val="18"/>
                                      <w:szCs w:val="18"/>
                                    </w:rPr>
                                    <w:t>Residential Aged Care Application Confirmation Follow-up</w:t>
                                  </w:r>
                                  <w:r>
                                    <w:rPr>
                                      <w:b/>
                                      <w:bCs/>
                                      <w:sz w:val="18"/>
                                      <w:szCs w:val="18"/>
                                    </w:rPr>
                                    <w:t xml:space="preserve"> L</w:t>
                                  </w:r>
                                  <w:r w:rsidR="00391485" w:rsidRPr="0038396E">
                                    <w:rPr>
                                      <w:b/>
                                      <w:bCs/>
                                      <w:sz w:val="18"/>
                                      <w:szCs w:val="18"/>
                                    </w:rPr>
                                    <w:t>etter</w:t>
                                  </w:r>
                                  <w:r>
                                    <w:rPr>
                                      <w:b/>
                                      <w:bCs/>
                                      <w:sz w:val="18"/>
                                      <w:szCs w:val="18"/>
                                    </w:rPr>
                                    <w:t>)</w:t>
                                  </w:r>
                                  <w:r w:rsidR="00391485" w:rsidRPr="0038396E">
                                    <w:rPr>
                                      <w:b/>
                                      <w:bCs/>
                                      <w:sz w:val="18"/>
                                      <w:szCs w:val="18"/>
                                    </w:rPr>
                                    <w:t xml:space="preserve"> </w:t>
                                  </w:r>
                                  <w:r w:rsidR="00391485" w:rsidRPr="0038396E">
                                    <w:rPr>
                                      <w:sz w:val="18"/>
                                      <w:szCs w:val="18"/>
                                    </w:rPr>
                                    <w:t xml:space="preserve">is to </w:t>
                                  </w:r>
                                  <w:r>
                                    <w:rPr>
                                      <w:sz w:val="18"/>
                                      <w:szCs w:val="18"/>
                                    </w:rPr>
                                    <w:t>be issued</w:t>
                                  </w:r>
                                  <w:r w:rsidR="00391485" w:rsidRPr="0038396E">
                                    <w:rPr>
                                      <w:sz w:val="18"/>
                                      <w:szCs w:val="18"/>
                                    </w:rPr>
                                    <w:t xml:space="preserve"> </w:t>
                                  </w:r>
                                  <w:r>
                                    <w:rPr>
                                      <w:sz w:val="18"/>
                                      <w:szCs w:val="18"/>
                                    </w:rPr>
                                    <w:t>to</w:t>
                                  </w:r>
                                  <w:r w:rsidR="00391485" w:rsidRPr="0038396E">
                                    <w:rPr>
                                      <w:sz w:val="18"/>
                                      <w:szCs w:val="18"/>
                                    </w:rPr>
                                    <w:t xml:space="preserve"> the person/substitute decision maker</w:t>
                                  </w:r>
                                  <w:r>
                                    <w:rPr>
                                      <w:b/>
                                      <w:bCs/>
                                      <w:sz w:val="18"/>
                                      <w:szCs w:val="18"/>
                                    </w:rPr>
                                    <w:t xml:space="preserve"> </w:t>
                                  </w:r>
                                  <w:r w:rsidR="00391485" w:rsidRPr="0038396E">
                                    <w:rPr>
                                      <w:sz w:val="18"/>
                                      <w:szCs w:val="18"/>
                                    </w:rPr>
                                    <w:t>and returned by the</w:t>
                                  </w:r>
                                  <w:r w:rsidR="00324D81">
                                    <w:rPr>
                                      <w:sz w:val="18"/>
                                      <w:szCs w:val="18"/>
                                    </w:rPr>
                                    <w:t xml:space="preserve"> nominated</w:t>
                                  </w:r>
                                  <w:r w:rsidR="00391485" w:rsidRPr="0038396E">
                                    <w:rPr>
                                      <w:sz w:val="18"/>
                                      <w:szCs w:val="18"/>
                                    </w:rPr>
                                    <w:t xml:space="preserve"> due date.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5" name="Text Box 15"/>
                            <wps:cNvSpPr txBox="1"/>
                            <wps:spPr>
                              <a:xfrm>
                                <a:off x="2843" y="7318043"/>
                                <a:ext cx="5718175" cy="695325"/>
                              </a:xfrm>
                              <a:prstGeom prst="rect">
                                <a:avLst/>
                              </a:prstGeom>
                              <a:solidFill>
                                <a:schemeClr val="lt1"/>
                              </a:solidFill>
                              <a:ln w="6350">
                                <a:solidFill>
                                  <a:prstClr val="black"/>
                                </a:solidFill>
                              </a:ln>
                            </wps:spPr>
                            <wps:txbx>
                              <w:txbxContent>
                                <w:p w14:paraId="56F65DC5" w14:textId="480A6322" w:rsidR="00391485" w:rsidRPr="0038396E" w:rsidRDefault="00391485" w:rsidP="00391485">
                                  <w:pPr>
                                    <w:jc w:val="center"/>
                                    <w:rPr>
                                      <w:sz w:val="18"/>
                                      <w:szCs w:val="18"/>
                                    </w:rPr>
                                  </w:pPr>
                                  <w:r w:rsidRPr="0038396E">
                                    <w:rPr>
                                      <w:sz w:val="18"/>
                                      <w:szCs w:val="18"/>
                                    </w:rPr>
                                    <w:t xml:space="preserve">The </w:t>
                                  </w:r>
                                  <w:r w:rsidR="00E0617E">
                                    <w:rPr>
                                      <w:sz w:val="18"/>
                                      <w:szCs w:val="18"/>
                                    </w:rPr>
                                    <w:t xml:space="preserve">Discharge Liaison Nurse or Rehabilitation Care Coordination </w:t>
                                  </w:r>
                                  <w:r w:rsidRPr="0038396E">
                                    <w:rPr>
                                      <w:sz w:val="18"/>
                                      <w:szCs w:val="18"/>
                                    </w:rPr>
                                    <w:t>is to facilitate the person’s discharge to a RACF in a timely and safe manner. Valuables, belongings, medications, and transfer/ discharge letters are to accompany the person on discharge to RACF in accordance with the CHS discharge processes. Prescriptions can be fax</w:t>
                                  </w:r>
                                  <w:r w:rsidR="00E0617E">
                                    <w:rPr>
                                      <w:sz w:val="18"/>
                                      <w:szCs w:val="18"/>
                                    </w:rPr>
                                    <w:t xml:space="preserve">ed </w:t>
                                  </w:r>
                                  <w:r w:rsidRPr="0038396E">
                                    <w:rPr>
                                      <w:sz w:val="18"/>
                                      <w:szCs w:val="18"/>
                                    </w:rPr>
                                    <w:t>to community pharmacy for dispensing/ delivery direct</w:t>
                                  </w:r>
                                  <w:r w:rsidR="00E0617E">
                                    <w:rPr>
                                      <w:sz w:val="18"/>
                                      <w:szCs w:val="18"/>
                                    </w:rPr>
                                    <w:t xml:space="preserve"> </w:t>
                                  </w:r>
                                  <w:r w:rsidRPr="0038396E">
                                    <w:rPr>
                                      <w:sz w:val="18"/>
                                      <w:szCs w:val="18"/>
                                    </w:rPr>
                                    <w:t xml:space="preserve">to the RACF if required.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grpSp>
                        <wps:wsp>
                          <wps:cNvPr id="20" name="Straight Arrow Connector 2"/>
                          <wps:cNvCnPr>
                            <a:cxnSpLocks/>
                          </wps:cNvCnPr>
                          <wps:spPr>
                            <a:xfrm>
                              <a:off x="2886075" y="616226"/>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g:grpSp>
                      <wps:wsp>
                        <wps:cNvPr id="21" name="Straight Arrow Connector 2"/>
                        <wps:cNvCnPr>
                          <a:cxnSpLocks/>
                        </wps:cNvCnPr>
                        <wps:spPr>
                          <a:xfrm>
                            <a:off x="2886075" y="1085850"/>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2" name="Straight Arrow Connector 2"/>
                        <wps:cNvCnPr>
                          <a:cxnSpLocks/>
                        </wps:cNvCnPr>
                        <wps:spPr>
                          <a:xfrm>
                            <a:off x="2886075" y="1543050"/>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3" name="Straight Arrow Connector 2"/>
                        <wps:cNvCnPr>
                          <a:cxnSpLocks/>
                        </wps:cNvCnPr>
                        <wps:spPr>
                          <a:xfrm>
                            <a:off x="2920195" y="2824518"/>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4" name="Straight Arrow Connector 2"/>
                        <wps:cNvCnPr>
                          <a:cxnSpLocks/>
                        </wps:cNvCnPr>
                        <wps:spPr>
                          <a:xfrm>
                            <a:off x="4353209" y="4049546"/>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6" name="Straight Arrow Connector 2"/>
                        <wps:cNvCnPr>
                          <a:cxnSpLocks/>
                        </wps:cNvCnPr>
                        <wps:spPr>
                          <a:xfrm>
                            <a:off x="2783717" y="5843587"/>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7" name="Straight Arrow Connector 2"/>
                        <wps:cNvCnPr>
                          <a:cxnSpLocks/>
                        </wps:cNvCnPr>
                        <wps:spPr>
                          <a:xfrm>
                            <a:off x="2886075" y="6524625"/>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g:wgp>
                  </a:graphicData>
                </a:graphic>
                <wp14:sizeRelH relativeFrom="margin">
                  <wp14:pctWidth>0</wp14:pctWidth>
                </wp14:sizeRelH>
              </wp:anchor>
            </w:drawing>
          </mc:Choice>
          <mc:Fallback>
            <w:pict>
              <v:group w14:anchorId="657C4C10" id="Group 30" o:spid="_x0000_s1026" style="position:absolute;margin-left:-.5pt;margin-top:3.2pt;width:452pt;height:587.25pt;z-index:251685894;mso-position-horizontal-relative:margin;mso-width-relative:margin" coordorigin="-136" coordsize="57403,74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G5Rx+gUAAJo0AAAOAAAAZHJzL2Uyb0RvYy54bWzsW0tv4zYQvhfofyB0TyzqLSPOIs1uggLB&#10;btCk2DMjS7awEqmSTOz013dIypTtxA3stC6q6GKbEl8znG+e9NmnZV2hp5yLktGJg09dB+U0Y9OS&#10;zibO7/dXJ4mDhCR0SipG84nznAvn0/nPP50tmnHusTmrpjlHMAkV40UzceZSNuPRSGTzvCbilDU5&#10;hZcF4zWR0OSz0ZSTBcxeVyPPdaPRgvFpw1mWCwFPP5uXzrmevyjyTH4rCpFLVE0c2JvUn1x/PqjP&#10;0fkZGc84aeZl1m6DHLCLmpQUFrVTfSaSoEdevpiqLjPOBCvkacbqESuKMss1DUANdreouebssdG0&#10;zMaLWWPZBKzd4tPB02Zfn655c9fccuDEopkBL3RL0bIseK2+YZdoqVn2bFmWLyXK4GEYB66feg7K&#10;4F0chIkbh4ap2Rw4r8adYD8KYwd1g7P5lzeGj1arjzb2ZBtmr7D5W47K6cTxUgdRUoOAaZ4haLf0&#10;7EHgy40eRqXvJyluRWsXqT6OolD32ZfUYJPS4H2Eru/1dWq7nZLx2pm6CYadwJlGaRS5b1MbR4na&#10;6U5qAf6ik3DxPgm/m5Mm18AR405IwhXn7hWlv7Al0qK6aHQnhQEkl/AY9JhhqhgLePgKFHAUpPgF&#10;9R3/XM8HlmhMeHEcpHodSzoZN1zI65zVSP2YOBzUlNYe5OlGSMOlVRe1umBVOb0qq0o3lGrMLyuO&#10;nggotUrqzcLkG70qihZwNj7I2IsZ1NR2/ENFsh/tyazNAPNVFI5LMccwQf2Sy4elxpUYP7DpMzCM&#10;M6NSRZNdlTDvDRHylnDQoUA/2AX5DT6KisFmWPvLQXPG/3ztueoPBw9vHbQAnTxxxB+PhOcOqn6l&#10;IBIpDgKlxHUjCGMPGnz9zcP6G/pYXzLgEBwU7E7/VP1ltfpZcFZ/B/NxoVaFV4RmsPbEySRfNS6l&#10;sRVggLL84kJ3A8XdEHlD75pMTa7Yqzh6v/xOeNOeqARZ+MpWYkjGWwdr+qqRlF08SlaU+tQViw1f&#10;W84DJJSmOwI2ohfYiFYYAADtgw0vCXwNDYyTOMVaEZNxhw2cYDARGhthhFNjLnqCDW2LrPLoMUTk&#10;hwMIODDGwbDGI343QNLYAy9ATbMDIJ6fYK9PxsM4ayvGDQDpkQWBQG8LINrhU9brUAviBV6aRBpn&#10;OwCSgkvg+0qe+mRBNEGdM9BLJ+vjWRAICbcRYqLEAyBygrv4C4xI4nnbVsRLI7d1swBGYbwZa/6/&#10;QxBtRdrAd+UxDyDpRRyCIVrbMiPwqI05D7Ujfpy6bvrSjvguROY6EkmCOO6fo2XTG4Oj1SNHC0N4&#10;vQ0R6zHsCZEukRWmaRCHOujf8LV8N4HQR2V3/TSO0t6ZEZvmGDDSJ4zYLLkN1yFdfZgZ8aHAEURQ&#10;YAAMBEkagOu16WypIB6n0EGhJMGuG/QuZLe5jgElfUIJeD/blsT6DHtaEpv2jX2cuJAC3p3VitLQ&#10;75+zZbMdA0SOA5GuNHykGokqNxm43ElOytlcogvO2QJdMkqhhMc40mF4G89fUlM7zJZQKrph2Q+h&#10;0lQbL1VjR4nRS5JI1dJ1iRVHnrflmsFelLnxsJ++VV4U7W7tNk3RaqsmpeqRKhFtKofYi6GCqdpr&#10;RUFobBYf5fLV4qMkZfWFTpF8bqAiL3lJ6KzKlUZ4vawo5HOVm7V/ywuI7nUJVi++uR7JspzagmdF&#10;obfqVUBp1A5sd/13A9v+amiu74jsM9iO0CszKu3guqSMG55trt6xqTD9Wzlo6VZSYJTGSkB03e/4&#10;8m1j7yPLN3hUYWJuQ3SxxyDgAMVeC7iS+3/90gdkRv8bpY3DwHcHoYYLGB9Kax9HqG0K6BiaOoWr&#10;iSpRqtyNxAtCvBX/Dpp60NR7XUBd3YtSWIEwc3WH0+ZsjiDUgQ8xqNsmdVy4oRcM/vWgqd9zq3qH&#10;UNuLdUcQai9O/Bibq9YhXMMLIXW/kYYZNPWgqf8JTW0vwx1DqNcTIaEXRCZ1OASKHywTAn+A0fmj&#10;9s866h82622dUun+UnT+FwAAAP//AwBQSwMEFAAGAAgAAAAhAG+6BG3fAAAACQEAAA8AAABkcnMv&#10;ZG93bnJldi54bWxMj0FrwkAUhO+F/oflFXrT3dRWNGYjIm1PUqgWirc1+0yC2bchuybx3/f11B6H&#10;GWa+ydaja0SPXag9aUimCgRS4W1NpYavw9tkASJEQ9Y0nlDDDQOs8/u7zKTWD/SJ/T6WgksopEZD&#10;FWObShmKCp0JU98isXf2nTORZVdK25mBy10jn5SaS2dq4oXKtLitsLjsr07D+2CGzSx57XeX8/Z2&#10;PLx8fO8S1PrxYdysQEQc418YfvEZHXJmOvkr2SAaDZOEr0QN82cQbC/VjPWJc8lCLUHmmfz/IP8B&#10;AAD//wMAUEsBAi0AFAAGAAgAAAAhALaDOJL+AAAA4QEAABMAAAAAAAAAAAAAAAAAAAAAAFtDb250&#10;ZW50X1R5cGVzXS54bWxQSwECLQAUAAYACAAAACEAOP0h/9YAAACUAQAACwAAAAAAAAAAAAAAAAAv&#10;AQAAX3JlbHMvLnJlbHNQSwECLQAUAAYACAAAACEANhuUcfoFAACaNAAADgAAAAAAAAAAAAAAAAAu&#10;AgAAZHJzL2Uyb0RvYy54bWxQSwECLQAUAAYACAAAACEAb7oEbd8AAAAJAQAADwAAAAAAAAAAAAAA&#10;AABUCAAAZHJzL2Rvd25yZXYueG1sUEsFBgAAAAAEAAQA8wAAAGAJAAAAAA==&#10;">
                <v:group id="Group 29" o:spid="_x0000_s1027" style="position:absolute;left:-136;width:57403;height:74580" coordorigin="-136,3389" coordsize="57403,731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a6E6xAAAANsAAAAPAAAAZHJzL2Rvd25yZXYueG1sRI9Bi8Iw&#10;FITvwv6H8Ba8aVoXZa1GEdkVDyKoC+Lt0TzbYvNSmmxb/70RBI/DzHzDzJedKUVDtSssK4iHEQji&#10;1OqCMwV/p9/BNwjnkTWWlknBnRwsFx+9OSbatnyg5ugzESDsElSQe18lUro0J4NuaCvi4F1tbdAH&#10;WWdS19gGuCnlKIom0mDBYSHHitY5pbfjv1GwabFdfcU/ze52Xd8vp/H+vItJqf5nt5qB8NT5d/jV&#10;3moFoyk8v4QfIBcPAAAA//8DAFBLAQItABQABgAIAAAAIQDb4fbL7gAAAIUBAAATAAAAAAAAAAAA&#10;AAAAAAAAAABbQ29udGVudF9UeXBlc10ueG1sUEsBAi0AFAAGAAgAAAAhAFr0LFu/AAAAFQEAAAsA&#10;AAAAAAAAAAAAAAAAHwEAAF9yZWxzLy5yZWxzUEsBAi0AFAAGAAgAAAAhALJroTrEAAAA2wAAAA8A&#10;AAAAAAAAAAAAAAAABwIAAGRycy9kb3ducmV2LnhtbFBLBQYAAAAAAwADALcAAAD4AgAAAAA=&#10;">
                  <v:group id="Group 4" o:spid="_x0000_s1028" style="position:absolute;left:-136;top:3389;width:57403;height:73166" coordorigin="-108,6966" coordsize="57403,7316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SazxQAAANoAAAAPAAAAZHJzL2Rvd25yZXYueG1sRI9Pa8JA&#10;FMTvBb/D8oTe6ibaFomuEkItPYRCVRBvj+wzCWbfhuw2f759t1DocZiZ3zDb/Wga0VPnassK4kUE&#10;griwuuZSwfl0eFqDcB5ZY2OZFEzkYL+bPWwx0XbgL+qPvhQBwi5BBZX3bSKlKyoy6Ba2JQ7ezXYG&#10;fZBdKXWHQ4CbRi6j6FUarDksVNhSVlFxP34bBe8DDukqfuvz+y2brqeXz0sek1KP8zHdgPA0+v/w&#10;X/tDK3iG3yvhBsjdDwAAAP//AwBQSwECLQAUAAYACAAAACEA2+H2y+4AAACFAQAAEwAAAAAAAAAA&#10;AAAAAAAAAAAAW0NvbnRlbnRfVHlwZXNdLnhtbFBLAQItABQABgAIAAAAIQBa9CxbvwAAABUBAAAL&#10;AAAAAAAAAAAAAAAAAB8BAABfcmVscy8ucmVsc1BLAQItABQABgAIAAAAIQBSlSazxQAAANoAAAAP&#10;AAAAAAAAAAAAAAAAAAcCAABkcnMvZG93bnJldi54bWxQSwUGAAAAAAMAAwC3AAAA+QIAAAAA&#10;">
                    <v:shapetype id="_x0000_t202" coordsize="21600,21600" o:spt="202" path="m,l,21600r21600,l21600,xe">
                      <v:stroke joinstyle="miter"/>
                      <v:path gradientshapeok="t" o:connecttype="rect"/>
                    </v:shapetype>
                    <v:shape id="Text Box 5" o:spid="_x0000_s1029" type="#_x0000_t202" style="position:absolute;left:164;top:6966;width:57023;height:277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FL/MwwAAANoAAAAPAAAAZHJzL2Rvd25yZXYueG1sRI9BawIx&#10;FITvgv8hvII3zSpWy2oULZW2eOraen5sXneDm5c1SXX775uC4HGYmW+Y5bqzjbiQD8axgvEoA0Fc&#10;Om24UvB52A2fQISIrLFxTAp+KcB61e8tMdfuyh90KWIlEoRDjgrqGNtcylDWZDGMXEucvG/nLcYk&#10;fSW1x2uC20ZOsmwmLRpOCzW29FxTeSp+rILzlz9Mx+bluGveC3Oen/bbV5wrNXjoNgsQkbp4D9/a&#10;b1rBI/xfSTdArv4AAAD//wMAUEsBAi0AFAAGAAgAAAAhANvh9svuAAAAhQEAABMAAAAAAAAAAAAA&#10;AAAAAAAAAFtDb250ZW50X1R5cGVzXS54bWxQSwECLQAUAAYACAAAACEAWvQsW78AAAAVAQAACwAA&#10;AAAAAAAAAAAAAAAfAQAAX3JlbHMvLnJlbHNQSwECLQAUAAYACAAAACEAcBS/zMMAAADaAAAADwAA&#10;AAAAAAAAAAAAAAAHAgAAZHJzL2Rvd25yZXYueG1sUEsFBgAAAAADAAMAtwAAAPcCAAAAAA==&#10;" fillcolor="white [3201]" strokeweight=".5pt">
                      <v:textbox>
                        <w:txbxContent>
                          <w:p w14:paraId="1DDA4B10" w14:textId="3C993D67" w:rsidR="00391485" w:rsidRPr="0038396E" w:rsidRDefault="00391485" w:rsidP="00391485">
                            <w:pPr>
                              <w:jc w:val="center"/>
                              <w:rPr>
                                <w:b/>
                                <w:bCs/>
                                <w:sz w:val="18"/>
                                <w:szCs w:val="18"/>
                              </w:rPr>
                            </w:pPr>
                            <w:r w:rsidRPr="0038396E">
                              <w:rPr>
                                <w:sz w:val="18"/>
                                <w:szCs w:val="18"/>
                              </w:rPr>
                              <w:t xml:space="preserve">Treating Team </w:t>
                            </w:r>
                            <w:r w:rsidRPr="008C603D">
                              <w:rPr>
                                <w:sz w:val="18"/>
                                <w:szCs w:val="18"/>
                              </w:rPr>
                              <w:t>recommends</w:t>
                            </w:r>
                            <w:r w:rsidR="00B57D0D" w:rsidRPr="008C603D">
                              <w:rPr>
                                <w:sz w:val="18"/>
                                <w:szCs w:val="18"/>
                              </w:rPr>
                              <w:t xml:space="preserve"> Level of Care</w:t>
                            </w:r>
                            <w:r w:rsidRPr="008C603D">
                              <w:rPr>
                                <w:sz w:val="18"/>
                                <w:szCs w:val="18"/>
                              </w:rPr>
                              <w:t xml:space="preserve"> change to</w:t>
                            </w:r>
                            <w:r w:rsidR="00B57D0D" w:rsidRPr="008C603D">
                              <w:rPr>
                                <w:sz w:val="18"/>
                                <w:szCs w:val="18"/>
                              </w:rPr>
                              <w:t xml:space="preserve"> </w:t>
                            </w:r>
                            <w:r w:rsidR="00B57D0D" w:rsidRPr="008C603D">
                              <w:rPr>
                                <w:sz w:val="18"/>
                                <w:szCs w:val="18"/>
                                <w:u w:val="single"/>
                              </w:rPr>
                              <w:t>Maintenance Care - NHC</w:t>
                            </w:r>
                            <w:r w:rsidRPr="008C603D">
                              <w:rPr>
                                <w:b/>
                                <w:bCs/>
                                <w:sz w:val="18"/>
                                <w:szCs w:val="18"/>
                              </w:rPr>
                              <w:t xml:space="preserve"> </w:t>
                            </w:r>
                            <w:r w:rsidR="0008313E">
                              <w:rPr>
                                <w:b/>
                                <w:bCs/>
                                <w:sz w:val="18"/>
                                <w:szCs w:val="18"/>
                              </w:rPr>
                              <w:t>awaiting</w:t>
                            </w:r>
                            <w:r w:rsidR="0008313E" w:rsidRPr="0038396E">
                              <w:rPr>
                                <w:b/>
                                <w:bCs/>
                                <w:sz w:val="18"/>
                                <w:szCs w:val="18"/>
                              </w:rPr>
                              <w:t xml:space="preserve"> </w:t>
                            </w:r>
                            <w:r w:rsidRPr="0038396E">
                              <w:rPr>
                                <w:b/>
                                <w:bCs/>
                                <w:sz w:val="18"/>
                                <w:szCs w:val="18"/>
                              </w:rPr>
                              <w:t>RACP</w:t>
                            </w:r>
                          </w:p>
                          <w:p w14:paraId="5A7E5D28" w14:textId="77777777" w:rsidR="00391485" w:rsidRPr="0038396E" w:rsidRDefault="00391485" w:rsidP="00391485">
                            <w:pPr>
                              <w:jc w:val="center"/>
                              <w:rPr>
                                <w:b/>
                                <w:bCs/>
                                <w:sz w:val="20"/>
                              </w:rPr>
                            </w:pPr>
                          </w:p>
                        </w:txbxContent>
                      </v:textbox>
                    </v:shape>
                    <v:shape id="Text Box 6" o:spid="_x0000_s1030" type="#_x0000_t202" style="position:absolute;left:28;top:11879;width:57182;height:56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I77xwAAAANoAAAAPAAAAZHJzL2Rvd25yZXYueG1sRI9BawIx&#10;FITvhf6H8ARvNWsPsl2NosWWQk/V0vNj80yCm5clSdf13zcFweMwM98wq83oOzFQTC6wgvmsAkHc&#10;Bu3YKPg+vj3VIFJG1tgFJgVXSrBZPz6ssNHhwl80HLIRBcKpQQU2576RMrWWPKZZ6ImLdwrRYy4y&#10;GqkjXgrcd/K5qhbSo+OyYLGnV0vt+fDrFex35sW0NUa7r7Vzw/hz+jTvSk0n43YJItOY7+Fb+0Mr&#10;WMD/lXID5PoPAAD//wMAUEsBAi0AFAAGAAgAAAAhANvh9svuAAAAhQEAABMAAAAAAAAAAAAAAAAA&#10;AAAAAFtDb250ZW50X1R5cGVzXS54bWxQSwECLQAUAAYACAAAACEAWvQsW78AAAAVAQAACwAAAAAA&#10;AAAAAAAAAAAfAQAAX3JlbHMvLnJlbHNQSwECLQAUAAYACAAAACEAhSO+8cAAAADaAAAADwAAAAAA&#10;AAAAAAAAAAAHAgAAZHJzL2Rvd25yZXYueG1sUEsFBgAAAAADAAMAtwAAAPQCAAAAAA==&#10;" fillcolor="white [3201]" strokeweight=".5pt">
                      <v:textbox>
                        <w:txbxContent>
                          <w:p w14:paraId="7B4D63DD" w14:textId="2124962A" w:rsidR="00391485" w:rsidRPr="0038396E" w:rsidRDefault="00391485" w:rsidP="00391485">
                            <w:pPr>
                              <w:jc w:val="center"/>
                              <w:rPr>
                                <w:sz w:val="18"/>
                                <w:szCs w:val="18"/>
                              </w:rPr>
                            </w:pPr>
                            <w:r w:rsidRPr="0038396E">
                              <w:rPr>
                                <w:sz w:val="18"/>
                                <w:szCs w:val="18"/>
                              </w:rPr>
                              <w:t>Family meeting organised and Person/Substitute decision maker or other support personnel (i.e., Aboriginal Liaison Officer) consulted by the Medical and Multidisciplinary Team regarding ongoing care requirements and recommendations for RAC</w:t>
                            </w:r>
                            <w:r w:rsidR="004A63CA">
                              <w:rPr>
                                <w:sz w:val="18"/>
                                <w:szCs w:val="18"/>
                              </w:rPr>
                              <w:t>P</w:t>
                            </w:r>
                            <w:r w:rsidRPr="0038396E">
                              <w:rPr>
                                <w:sz w:val="18"/>
                                <w:szCs w:val="18"/>
                              </w:rPr>
                              <w:t xml:space="preserve"> discharge plan.</w:t>
                            </w:r>
                          </w:p>
                        </w:txbxContent>
                      </v:textbox>
                    </v:shape>
                    <v:shape id="Text Box 7" o:spid="_x0000_s1031" type="#_x0000_t202" style="position:absolute;left:28;top:19726;width:57182;height:23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bxtqwQAAANoAAAAPAAAAZHJzL2Rvd25yZXYueG1sRI9BawIx&#10;FITvhf6H8Aq91Wx7qOtqFFtsKXiqiufH5pkENy9Lkq7bf98IQo/DzHzDLFaj78RAMbnACp4nFQji&#10;NmjHRsFh//FUg0gZWWMXmBT8UoLV8v5ugY0OF/6mYZeNKBBODSqwOfeNlKm15DFNQk9cvFOIHnOR&#10;0Ugd8VLgvpMvVfUqPTouCxZ7erfUnnc/XsHmzcxMW2O0m1o7N4zH09Z8KvX4MK7nIDKN+T98a39p&#10;BVO4Xik3QC7/AAAA//8DAFBLAQItABQABgAIAAAAIQDb4fbL7gAAAIUBAAATAAAAAAAAAAAAAAAA&#10;AAAAAABbQ29udGVudF9UeXBlc10ueG1sUEsBAi0AFAAGAAgAAAAhAFr0LFu/AAAAFQEAAAsAAAAA&#10;AAAAAAAAAAAAHwEAAF9yZWxzLy5yZWxzUEsBAi0AFAAGAAgAAAAhAOpvG2rBAAAA2gAAAA8AAAAA&#10;AAAAAAAAAAAABwIAAGRycy9kb3ducmV2LnhtbFBLBQYAAAAAAwADALcAAAD1AgAAAAA=&#10;" fillcolor="white [3201]" strokeweight=".5pt">
                      <v:textbox>
                        <w:txbxContent>
                          <w:p w14:paraId="2416D82C" w14:textId="77777777" w:rsidR="00391485" w:rsidRPr="0038396E" w:rsidRDefault="00391485" w:rsidP="00391485">
                            <w:pPr>
                              <w:jc w:val="center"/>
                              <w:rPr>
                                <w:sz w:val="18"/>
                                <w:szCs w:val="18"/>
                              </w:rPr>
                            </w:pPr>
                            <w:r w:rsidRPr="0038396E">
                              <w:rPr>
                                <w:sz w:val="18"/>
                                <w:szCs w:val="18"/>
                              </w:rPr>
                              <w:t>Person/ Substitute decision maker consents to placement in a RACF</w:t>
                            </w:r>
                          </w:p>
                        </w:txbxContent>
                      </v:textbox>
                    </v:shape>
                    <v:shape id="Text Box 8" o:spid="_x0000_s1032" type="#_x0000_t202" style="position:absolute;left:28;top:24298;width:57182;height:99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8I8YvgAAANoAAAAPAAAAZHJzL2Rvd25yZXYueG1sRE/LagIx&#10;FN0X/Idwhe5qxi7KODVKKyoFVz5wfZlck9DJzZCk4/Tvm0XB5eG8l+vRd2KgmFxgBfNZBYK4Ddqx&#10;UXA5715qECkja+wCk4JfSrBeTZ6W2Ohw5yMNp2xECeHUoAKbc99ImVpLHtMs9MSFu4XoMRcYjdQR&#10;7yXcd/K1qt6kR8elwWJPG0vt9+nHK9h+moVpa4x2W2vnhvF6O5i9Us/T8eMdRKYxP8T/7i+toGwt&#10;V8oNkKs/AAAA//8DAFBLAQItABQABgAIAAAAIQDb4fbL7gAAAIUBAAATAAAAAAAAAAAAAAAAAAAA&#10;AABbQ29udGVudF9UeXBlc10ueG1sUEsBAi0AFAAGAAgAAAAhAFr0LFu/AAAAFQEAAAsAAAAAAAAA&#10;AAAAAAAAHwEAAF9yZWxzLy5yZWxzUEsBAi0AFAAGAAgAAAAhAJvwjxi+AAAA2gAAAA8AAAAAAAAA&#10;AAAAAAAABwIAAGRycy9kb3ducmV2LnhtbFBLBQYAAAAAAwADALcAAADyAgAAAAA=&#10;" fillcolor="white [3201]" strokeweight=".5pt">
                      <v:textbox>
                        <w:txbxContent>
                          <w:p w14:paraId="54D379AE" w14:textId="6156B9A9" w:rsidR="00391485" w:rsidRPr="0038396E" w:rsidRDefault="00391485" w:rsidP="00A937EB">
                            <w:pPr>
                              <w:ind w:firstLine="720"/>
                              <w:jc w:val="center"/>
                              <w:rPr>
                                <w:sz w:val="18"/>
                                <w:szCs w:val="18"/>
                                <w14:textOutline w14:w="9525" w14:cap="rnd" w14:cmpd="sng" w14:algn="ctr">
                                  <w14:noFill/>
                                  <w14:prstDash w14:val="solid"/>
                                  <w14:bevel/>
                                </w14:textOutline>
                              </w:rPr>
                            </w:pPr>
                            <w:r w:rsidRPr="0038396E">
                              <w:rPr>
                                <w:sz w:val="18"/>
                                <w:szCs w:val="18"/>
                                <w14:textOutline w14:w="9525" w14:cap="rnd" w14:cmpd="sng" w14:algn="ctr">
                                  <w14:noFill/>
                                  <w14:prstDash w14:val="solid"/>
                                  <w14:bevel/>
                                </w14:textOutline>
                              </w:rPr>
                              <w:t xml:space="preserve">Social </w:t>
                            </w:r>
                            <w:r w:rsidR="004A63CA">
                              <w:rPr>
                                <w:sz w:val="18"/>
                                <w:szCs w:val="18"/>
                                <w14:textOutline w14:w="9525" w14:cap="rnd" w14:cmpd="sng" w14:algn="ctr">
                                  <w14:noFill/>
                                  <w14:prstDash w14:val="solid"/>
                                  <w14:bevel/>
                                </w14:textOutline>
                              </w:rPr>
                              <w:t>W</w:t>
                            </w:r>
                            <w:r w:rsidRPr="0038396E">
                              <w:rPr>
                                <w:sz w:val="18"/>
                                <w:szCs w:val="18"/>
                                <w14:textOutline w14:w="9525" w14:cap="rnd" w14:cmpd="sng" w14:algn="ctr">
                                  <w14:noFill/>
                                  <w14:prstDash w14:val="solid"/>
                                  <w14:bevel/>
                                </w14:textOutline>
                              </w:rPr>
                              <w:t>orker meets with person/substitute decision maker to:</w:t>
                            </w:r>
                          </w:p>
                          <w:p w14:paraId="4FEFEB31" w14:textId="571D64B5" w:rsidR="00391485" w:rsidRPr="0038396E" w:rsidRDefault="00A937EB" w:rsidP="00391485">
                            <w:pPr>
                              <w:jc w:val="center"/>
                              <w:rPr>
                                <w:sz w:val="18"/>
                                <w:szCs w:val="18"/>
                                <w14:textOutline w14:w="9525" w14:cap="rnd" w14:cmpd="sng" w14:algn="ctr">
                                  <w14:noFill/>
                                  <w14:prstDash w14:val="solid"/>
                                  <w14:bevel/>
                                </w14:textOutline>
                              </w:rPr>
                            </w:pPr>
                            <w:r>
                              <w:rPr>
                                <w:sz w:val="18"/>
                                <w:szCs w:val="18"/>
                                <w14:textOutline w14:w="9525" w14:cap="rnd" w14:cmpd="sng" w14:algn="ctr">
                                  <w14:noFill/>
                                  <w14:prstDash w14:val="solid"/>
                                  <w14:bevel/>
                                </w14:textOutline>
                              </w:rPr>
                              <w:t>1</w:t>
                            </w:r>
                            <w:r w:rsidR="00391485" w:rsidRPr="0038396E">
                              <w:rPr>
                                <w:sz w:val="18"/>
                                <w:szCs w:val="18"/>
                                <w14:textOutline w14:w="9525" w14:cap="rnd" w14:cmpd="sng" w14:algn="ctr">
                                  <w14:noFill/>
                                  <w14:prstDash w14:val="solid"/>
                                  <w14:bevel/>
                                </w14:textOutline>
                              </w:rPr>
                              <w:t xml:space="preserve">. </w:t>
                            </w:r>
                            <w:r>
                              <w:rPr>
                                <w:sz w:val="18"/>
                                <w:szCs w:val="18"/>
                                <w14:textOutline w14:w="9525" w14:cap="rnd" w14:cmpd="sng" w14:algn="ctr">
                                  <w14:noFill/>
                                  <w14:prstDash w14:val="solid"/>
                                  <w14:bevel/>
                                </w14:textOutline>
                              </w:rPr>
                              <w:t xml:space="preserve">To </w:t>
                            </w:r>
                            <w:r w:rsidR="004A63CA">
                              <w:rPr>
                                <w:sz w:val="18"/>
                                <w:szCs w:val="18"/>
                                <w14:textOutline w14:w="9525" w14:cap="rnd" w14:cmpd="sng" w14:algn="ctr">
                                  <w14:noFill/>
                                  <w14:prstDash w14:val="solid"/>
                                  <w14:bevel/>
                                </w14:textOutline>
                              </w:rPr>
                              <w:t>e</w:t>
                            </w:r>
                            <w:r w:rsidR="00391485" w:rsidRPr="0038396E">
                              <w:rPr>
                                <w:sz w:val="18"/>
                                <w:szCs w:val="18"/>
                                <w14:textOutline w14:w="9525" w14:cap="rnd" w14:cmpd="sng" w14:algn="ctr">
                                  <w14:noFill/>
                                  <w14:prstDash w14:val="solid"/>
                                  <w14:bevel/>
                                </w14:textOutline>
                              </w:rPr>
                              <w:t xml:space="preserve">xplain the process and ensure that the person/ substitute decision maker is aware of the steps and requirements and is resourced with relevant residential care information. </w:t>
                            </w:r>
                          </w:p>
                          <w:p w14:paraId="421E8E9E" w14:textId="6EE58FC3" w:rsidR="00391485" w:rsidRPr="0038396E" w:rsidRDefault="00E56C6B" w:rsidP="00391485">
                            <w:pPr>
                              <w:jc w:val="center"/>
                              <w:rPr>
                                <w:sz w:val="18"/>
                                <w:szCs w:val="18"/>
                                <w14:textOutline w14:w="9525" w14:cap="rnd" w14:cmpd="sng" w14:algn="ctr">
                                  <w14:noFill/>
                                  <w14:prstDash w14:val="solid"/>
                                  <w14:bevel/>
                                </w14:textOutline>
                              </w:rPr>
                            </w:pPr>
                            <w:r>
                              <w:rPr>
                                <w:sz w:val="18"/>
                                <w:szCs w:val="18"/>
                                <w14:textOutline w14:w="9525" w14:cap="rnd" w14:cmpd="sng" w14:algn="ctr">
                                  <w14:noFill/>
                                  <w14:prstDash w14:val="solid"/>
                                  <w14:bevel/>
                                </w14:textOutline>
                              </w:rPr>
                              <w:t>2</w:t>
                            </w:r>
                            <w:r w:rsidR="00391485" w:rsidRPr="0038396E">
                              <w:rPr>
                                <w:sz w:val="18"/>
                                <w:szCs w:val="18"/>
                                <w14:textOutline w14:w="9525" w14:cap="rnd" w14:cmpd="sng" w14:algn="ctr">
                                  <w14:noFill/>
                                  <w14:prstDash w14:val="solid"/>
                                  <w14:bevel/>
                                </w14:textOutline>
                              </w:rPr>
                              <w:t>. Person assessed and approved by ACAT as eligible for RACF placement</w:t>
                            </w:r>
                            <w:r>
                              <w:rPr>
                                <w:sz w:val="18"/>
                                <w:szCs w:val="18"/>
                                <w14:textOutline w14:w="9525" w14:cap="rnd" w14:cmpd="sng" w14:algn="ctr">
                                  <w14:noFill/>
                                  <w14:prstDash w14:val="solid"/>
                                  <w14:bevel/>
                                </w14:textOutline>
                              </w:rPr>
                              <w:t>.</w:t>
                            </w:r>
                          </w:p>
                          <w:p w14:paraId="295218BE" w14:textId="32C95D77" w:rsidR="00391485" w:rsidRPr="0038396E" w:rsidRDefault="00E56C6B" w:rsidP="00391485">
                            <w:pPr>
                              <w:jc w:val="center"/>
                              <w:rPr>
                                <w:sz w:val="18"/>
                                <w:szCs w:val="18"/>
                                <w14:textOutline w14:w="9525" w14:cap="rnd" w14:cmpd="sng" w14:algn="ctr">
                                  <w14:noFill/>
                                  <w14:prstDash w14:val="solid"/>
                                  <w14:bevel/>
                                </w14:textOutline>
                              </w:rPr>
                            </w:pPr>
                            <w:r>
                              <w:rPr>
                                <w:sz w:val="18"/>
                                <w:szCs w:val="18"/>
                                <w14:textOutline w14:w="9525" w14:cap="rnd" w14:cmpd="sng" w14:algn="ctr">
                                  <w14:noFill/>
                                  <w14:prstDash w14:val="solid"/>
                                  <w14:bevel/>
                                </w14:textOutline>
                              </w:rPr>
                              <w:t>3</w:t>
                            </w:r>
                            <w:r w:rsidR="00391485" w:rsidRPr="0038396E">
                              <w:rPr>
                                <w:sz w:val="18"/>
                                <w:szCs w:val="18"/>
                                <w14:textOutline w14:w="9525" w14:cap="rnd" w14:cmpd="sng" w14:algn="ctr">
                                  <w14:noFill/>
                                  <w14:prstDash w14:val="solid"/>
                                  <w14:bevel/>
                                </w14:textOutline>
                              </w:rPr>
                              <w:t>. Ensure that a referral is made, with consent, to a RACLN to assist the</w:t>
                            </w:r>
                            <w:r>
                              <w:rPr>
                                <w:sz w:val="18"/>
                                <w:szCs w:val="18"/>
                                <w14:textOutline w14:w="9525" w14:cap="rnd" w14:cmpd="sng" w14:algn="ctr">
                                  <w14:noFill/>
                                  <w14:prstDash w14:val="solid"/>
                                  <w14:bevel/>
                                </w14:textOutline>
                              </w:rPr>
                              <w:t xml:space="preserve"> person/</w:t>
                            </w:r>
                            <w:r w:rsidR="00391485" w:rsidRPr="0038396E">
                              <w:rPr>
                                <w:sz w:val="18"/>
                                <w:szCs w:val="18"/>
                                <w14:textOutline w14:w="9525" w14:cap="rnd" w14:cmpd="sng" w14:algn="ctr">
                                  <w14:noFill/>
                                  <w14:prstDash w14:val="solid"/>
                                  <w14:bevel/>
                                </w14:textOutline>
                              </w:rPr>
                              <w:t>substitute decision maker in the process of finding a suitable RACF placement. The RACLN will assist by liaising with appropriate RACF’s.</w:t>
                            </w:r>
                          </w:p>
                          <w:p w14:paraId="4D8C0697" w14:textId="77777777" w:rsidR="00391485" w:rsidRPr="0038396E" w:rsidRDefault="00391485" w:rsidP="00391485">
                            <w:pPr>
                              <w:pStyle w:val="ListParagraph"/>
                              <w:spacing w:after="160" w:line="259" w:lineRule="auto"/>
                              <w:ind w:left="502"/>
                              <w:rPr>
                                <w:sz w:val="18"/>
                                <w:szCs w:val="18"/>
                                <w14:textOutline w14:w="9525" w14:cap="rnd" w14:cmpd="sng" w14:algn="ctr">
                                  <w14:noFill/>
                                  <w14:prstDash w14:val="solid"/>
                                  <w14:bevel/>
                                </w14:textOutline>
                              </w:rPr>
                            </w:pPr>
                          </w:p>
                        </w:txbxContent>
                      </v:textbox>
                    </v:shape>
                    <v:shape id="Text Box 10" o:spid="_x0000_s1033" type="#_x0000_t202" style="position:absolute;left:-108;top:67268;width:57295;height:242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V2tiwQAAANsAAAAPAAAAZHJzL2Rvd25yZXYueG1sRI9BSwMx&#10;EIXvgv8hTMGbzdaDrGvTolJF8GRbeh420yS4mSxJ3K7/3jkI3mZ4b977Zr2d46AmyiUkNrBaNqCI&#10;+2QDOwPHw+ttC6pUZItDYjLwQwW2m+urNXY2XfiTpn11SkK4dGjA1zp2WpfeU8SyTCOxaOeUI1ZZ&#10;s9M240XC46DvmuZeRwwsDR5HevHUf+2/o4Hds3twfYvZ71obwjSfzh/uzZibxfz0CKrSXP/Nf9fv&#10;VvCFXn6RAfTmFwAA//8DAFBLAQItABQABgAIAAAAIQDb4fbL7gAAAIUBAAATAAAAAAAAAAAAAAAA&#10;AAAAAABbQ29udGVudF9UeXBlc10ueG1sUEsBAi0AFAAGAAgAAAAhAFr0LFu/AAAAFQEAAAsAAAAA&#10;AAAAAAAAAAAAHwEAAF9yZWxzLy5yZWxzUEsBAi0AFAAGAAgAAAAhAGdXa2LBAAAA2wAAAA8AAAAA&#10;AAAAAAAAAAAABwIAAGRycy9kb3ducmV2LnhtbFBLBQYAAAAAAwADALcAAAD1AgAAAAA=&#10;" fillcolor="white [3201]" strokeweight=".5pt">
                      <v:textbox>
                        <w:txbxContent>
                          <w:p w14:paraId="7B03A99F" w14:textId="1CE7CA21" w:rsidR="00391485" w:rsidRPr="0038396E" w:rsidRDefault="00391485" w:rsidP="00391485">
                            <w:pPr>
                              <w:jc w:val="center"/>
                              <w:rPr>
                                <w:sz w:val="18"/>
                                <w:szCs w:val="18"/>
                              </w:rPr>
                            </w:pPr>
                            <w:r w:rsidRPr="0038396E">
                              <w:rPr>
                                <w:sz w:val="18"/>
                                <w:szCs w:val="18"/>
                              </w:rPr>
                              <w:t>Once placement date is offered, person</w:t>
                            </w:r>
                            <w:r w:rsidR="000014DA">
                              <w:rPr>
                                <w:sz w:val="18"/>
                                <w:szCs w:val="18"/>
                              </w:rPr>
                              <w:t xml:space="preserve"> or</w:t>
                            </w:r>
                            <w:r w:rsidRPr="0038396E">
                              <w:rPr>
                                <w:sz w:val="18"/>
                                <w:szCs w:val="18"/>
                              </w:rPr>
                              <w:t xml:space="preserve"> substitute decision maker, RACF and Hospital facilitate discharge.</w:t>
                            </w:r>
                          </w:p>
                        </w:txbxContent>
                      </v:textbox>
                    </v:shape>
                    <v:shape id="Text Box 11" o:spid="_x0000_s1034" type="#_x0000_t202" style="position:absolute;left:28;top:37900;width:57131;height:84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G875vwAAANsAAAAPAAAAZHJzL2Rvd25yZXYueG1sRE9NawIx&#10;EL0X+h/CFHqrWXso29UoWrQIPVXF87AZk+BmsiRx3f57Uyj0No/3OfPl6DsxUEwusILppAJB3Abt&#10;2Cg4HrYvNYiUkTV2gUnBDyVYLh4f5tjocONvGvbZiBLCqUEFNue+kTK1ljymSeiJC3cO0WMuMBqp&#10;I95KuO/ka1W9SY+OS4PFnj4stZf91SvYrM27aWuMdlNr54bxdP4yn0o9P42rGYhMY/4X/7l3usyf&#10;wu8v5QC5uAMAAP//AwBQSwECLQAUAAYACAAAACEA2+H2y+4AAACFAQAAEwAAAAAAAAAAAAAAAAAA&#10;AAAAW0NvbnRlbnRfVHlwZXNdLnhtbFBLAQItABQABgAIAAAAIQBa9CxbvwAAABUBAAALAAAAAAAA&#10;AAAAAAAAAB8BAABfcmVscy8ucmVsc1BLAQItABQABgAIAAAAIQAIG875vwAAANsAAAAPAAAAAAAA&#10;AAAAAAAAAAcCAABkcnMvZG93bnJldi54bWxQSwUGAAAAAAMAAwC3AAAA8wIAAAAA&#10;" fillcolor="white [3201]" strokeweight=".5pt">
                      <v:textbox>
                        <w:txbxContent>
                          <w:p w14:paraId="4BB59BB3" w14:textId="4A54CFBB" w:rsidR="00140078" w:rsidRDefault="00391485" w:rsidP="00391485">
                            <w:pPr>
                              <w:jc w:val="center"/>
                              <w:rPr>
                                <w:sz w:val="18"/>
                                <w:szCs w:val="18"/>
                              </w:rPr>
                            </w:pPr>
                            <w:r w:rsidRPr="0038396E">
                              <w:rPr>
                                <w:b/>
                                <w:bCs/>
                                <w:sz w:val="18"/>
                                <w:szCs w:val="18"/>
                              </w:rPr>
                              <w:t>Letter 1A</w:t>
                            </w:r>
                            <w:r w:rsidR="00E56C6B">
                              <w:rPr>
                                <w:b/>
                                <w:bCs/>
                                <w:sz w:val="18"/>
                                <w:szCs w:val="18"/>
                              </w:rPr>
                              <w:t xml:space="preserve"> (</w:t>
                            </w:r>
                            <w:r w:rsidR="00A937EB" w:rsidRPr="0038396E">
                              <w:rPr>
                                <w:b/>
                                <w:bCs/>
                                <w:sz w:val="18"/>
                                <w:szCs w:val="18"/>
                              </w:rPr>
                              <w:t>The</w:t>
                            </w:r>
                            <w:r w:rsidRPr="0038396E">
                              <w:rPr>
                                <w:b/>
                                <w:bCs/>
                                <w:sz w:val="18"/>
                                <w:szCs w:val="18"/>
                              </w:rPr>
                              <w:t xml:space="preserve"> Residential Aged Care </w:t>
                            </w:r>
                            <w:r w:rsidR="00A937EB" w:rsidRPr="0038396E">
                              <w:rPr>
                                <w:b/>
                                <w:bCs/>
                                <w:sz w:val="18"/>
                                <w:szCs w:val="18"/>
                              </w:rPr>
                              <w:t>Application Letter</w:t>
                            </w:r>
                            <w:r w:rsidR="00E56C6B">
                              <w:rPr>
                                <w:b/>
                                <w:bCs/>
                                <w:sz w:val="18"/>
                                <w:szCs w:val="18"/>
                              </w:rPr>
                              <w:t>)</w:t>
                            </w:r>
                            <w:r w:rsidRPr="0038396E">
                              <w:rPr>
                                <w:b/>
                                <w:bCs/>
                                <w:sz w:val="18"/>
                                <w:szCs w:val="18"/>
                              </w:rPr>
                              <w:t xml:space="preserve"> and </w:t>
                            </w:r>
                            <w:r w:rsidR="00E56C6B">
                              <w:rPr>
                                <w:b/>
                                <w:bCs/>
                                <w:sz w:val="18"/>
                                <w:szCs w:val="18"/>
                              </w:rPr>
                              <w:t>Letter 1B (</w:t>
                            </w:r>
                            <w:r w:rsidR="007601E8">
                              <w:rPr>
                                <w:b/>
                                <w:bCs/>
                                <w:sz w:val="18"/>
                                <w:szCs w:val="18"/>
                              </w:rPr>
                              <w:t>R</w:t>
                            </w:r>
                            <w:r w:rsidRPr="0038396E">
                              <w:rPr>
                                <w:b/>
                                <w:bCs/>
                                <w:sz w:val="18"/>
                                <w:szCs w:val="18"/>
                              </w:rPr>
                              <w:t>esidential Aged Care Application Confirmation Form</w:t>
                            </w:r>
                            <w:r w:rsidR="00E56C6B">
                              <w:rPr>
                                <w:b/>
                                <w:bCs/>
                                <w:sz w:val="18"/>
                                <w:szCs w:val="18"/>
                              </w:rPr>
                              <w:t xml:space="preserve">) </w:t>
                            </w:r>
                            <w:r w:rsidRPr="0038396E">
                              <w:rPr>
                                <w:sz w:val="18"/>
                                <w:szCs w:val="18"/>
                              </w:rPr>
                              <w:t xml:space="preserve">is </w:t>
                            </w:r>
                            <w:r w:rsidR="007601E8">
                              <w:rPr>
                                <w:sz w:val="18"/>
                                <w:szCs w:val="18"/>
                              </w:rPr>
                              <w:t xml:space="preserve">provided </w:t>
                            </w:r>
                            <w:r w:rsidRPr="0038396E">
                              <w:rPr>
                                <w:sz w:val="18"/>
                                <w:szCs w:val="18"/>
                              </w:rPr>
                              <w:t xml:space="preserve">and explained to the person/ substitute decision maker by RACLN. </w:t>
                            </w:r>
                          </w:p>
                          <w:p w14:paraId="5058242A" w14:textId="32B20583" w:rsidR="00391485" w:rsidRPr="0038396E" w:rsidRDefault="00391485" w:rsidP="00391485">
                            <w:pPr>
                              <w:jc w:val="center"/>
                              <w:rPr>
                                <w:sz w:val="18"/>
                                <w:szCs w:val="18"/>
                              </w:rPr>
                            </w:pPr>
                            <w:r w:rsidRPr="0038396E">
                              <w:rPr>
                                <w:sz w:val="18"/>
                                <w:szCs w:val="18"/>
                              </w:rPr>
                              <w:t xml:space="preserve">The person/ substitute decision maker will be requested to complete and submit the </w:t>
                            </w:r>
                            <w:r w:rsidR="00A937EB" w:rsidRPr="0038396E">
                              <w:rPr>
                                <w:sz w:val="18"/>
                                <w:szCs w:val="18"/>
                              </w:rPr>
                              <w:t>“Combine</w:t>
                            </w:r>
                            <w:r w:rsidR="00E56C6B">
                              <w:rPr>
                                <w:sz w:val="18"/>
                                <w:szCs w:val="18"/>
                              </w:rPr>
                              <w:t>d</w:t>
                            </w:r>
                            <w:r w:rsidRPr="0038396E">
                              <w:rPr>
                                <w:sz w:val="18"/>
                                <w:szCs w:val="18"/>
                              </w:rPr>
                              <w:t xml:space="preserve"> Assets and Income Assessment” to Centrelink as well as lodging written applications to a minimum of three (3) RACFs within 14 business days. Documentation of the process and communication is to be recorded in the person’s clinical record.</w:t>
                            </w:r>
                          </w:p>
                        </w:txbxContent>
                      </v:textbox>
                    </v:shape>
                    <v:shape id="Text Box 13" o:spid="_x0000_s1035" type="#_x0000_t202" style="position:absolute;left:164;top:59947;width:57131;height:397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hfUVvwAAANsAAAAPAAAAZHJzL2Rvd25yZXYueG1sRE9NawIx&#10;EL0X+h/CFHqr2bYg62oUW2wpeKqK52EzJsHNZEnSdfvvG0HobR7vcxar0XdioJhcYAXPkwoEcRu0&#10;Y6PgsP94qkGkjKyxC0wKfinBanl/t8BGhwt/07DLRpQQTg0qsDn3jZSpteQxTUJPXLhTiB5zgdFI&#10;HfFSwn0nX6pqKj06Lg0We3q31J53P17B5s3MTFtjtJtaOzeMx9PWfCr1+DCu5yAyjflffHN/6TL/&#10;Fa6/lAPk8g8AAP//AwBQSwECLQAUAAYACAAAACEA2+H2y+4AAACFAQAAEwAAAAAAAAAAAAAAAAAA&#10;AAAAW0NvbnRlbnRfVHlwZXNdLnhtbFBLAQItABQABgAIAAAAIQBa9CxbvwAAABUBAAALAAAAAAAA&#10;AAAAAAAAAB8BAABfcmVscy8ucmVsc1BLAQItABQABgAIAAAAIQCXhfUVvwAAANsAAAAPAAAAAAAA&#10;AAAAAAAAAAcCAABkcnMvZG93bnJldi54bWxQSwUGAAAAAAMAAwC3AAAA8wIAAAAA&#10;" fillcolor="white [3201]" strokeweight=".5pt">
                      <v:textbox>
                        <w:txbxContent>
                          <w:p w14:paraId="000EBE4F" w14:textId="3CEF2F55" w:rsidR="00391485" w:rsidRPr="0038396E" w:rsidRDefault="00391485" w:rsidP="00391485">
                            <w:pPr>
                              <w:jc w:val="center"/>
                              <w:rPr>
                                <w:sz w:val="18"/>
                                <w:szCs w:val="18"/>
                              </w:rPr>
                            </w:pPr>
                            <w:r w:rsidRPr="0038396E">
                              <w:rPr>
                                <w:sz w:val="18"/>
                                <w:szCs w:val="18"/>
                              </w:rPr>
                              <w:t>Placement becomes available in a nominated and suitable RACF and accepted by person</w:t>
                            </w:r>
                            <w:r w:rsidR="000014DA">
                              <w:rPr>
                                <w:sz w:val="18"/>
                                <w:szCs w:val="18"/>
                              </w:rPr>
                              <w:t xml:space="preserve"> or</w:t>
                            </w:r>
                            <w:r w:rsidRPr="0038396E">
                              <w:rPr>
                                <w:sz w:val="18"/>
                                <w:szCs w:val="18"/>
                              </w:rPr>
                              <w:t xml:space="preserve"> substitute decision</w:t>
                            </w:r>
                            <w:r w:rsidR="00A937EB">
                              <w:rPr>
                                <w:sz w:val="18"/>
                                <w:szCs w:val="18"/>
                              </w:rPr>
                              <w:t xml:space="preserve">. This is to be documented in the </w:t>
                            </w:r>
                            <w:r w:rsidR="000415F1">
                              <w:rPr>
                                <w:sz w:val="18"/>
                                <w:szCs w:val="18"/>
                              </w:rPr>
                              <w:t>patient’s</w:t>
                            </w:r>
                            <w:r w:rsidR="00A937EB">
                              <w:rPr>
                                <w:sz w:val="18"/>
                                <w:szCs w:val="18"/>
                              </w:rPr>
                              <w:t xml:space="preserve"> clinical record.</w:t>
                            </w:r>
                          </w:p>
                        </w:txbxContent>
                      </v:textbox>
                    </v:shape>
                    <v:shape id="Text Box 14" o:spid="_x0000_s1036" type="#_x0000_t202" style="position:absolute;left:30394;top:48941;width:26652;height:81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bG1hvwAAANsAAAAPAAAAZHJzL2Rvd25yZXYueG1sRE9NawIx&#10;EL0X+h/CFHqr2ZYi62oUW2wpeKqK52EzJsHNZEnSdfvvG0HobR7vcxar0XdioJhcYAXPkwoEcRu0&#10;Y6PgsP94qkGkjKyxC0wKfinBanl/t8BGhwt/07DLRpQQTg0qsDn3jZSpteQxTUJPXLhTiB5zgdFI&#10;HfFSwn0nX6pqKj06Lg0We3q31J53P17B5s3MTFtjtJtaOzeMx9PWfCr1+DCu5yAyjflffHN/6TL/&#10;Fa6/lAPk8g8AAP//AwBQSwECLQAUAAYACAAAACEA2+H2y+4AAACFAQAAEwAAAAAAAAAAAAAAAAAA&#10;AAAAW0NvbnRlbnRfVHlwZXNdLnhtbFBLAQItABQABgAIAAAAIQBa9CxbvwAAABUBAAALAAAAAAAA&#10;AAAAAAAAAB8BAABfcmVscy8ucmVsc1BLAQItABQABgAIAAAAIQAYbG1hvwAAANsAAAAPAAAAAAAA&#10;AAAAAAAAAAcCAABkcnMvZG93bnJldi54bWxQSwUGAAAAAAMAAwC3AAAA8wIAAAAA&#10;" fillcolor="white [3201]" strokeweight=".5pt">
                      <v:textbox>
                        <w:txbxContent>
                          <w:p w14:paraId="48417549" w14:textId="6F1AB6FC" w:rsidR="00391485" w:rsidRPr="0038396E" w:rsidRDefault="00E56C6B" w:rsidP="00391485">
                            <w:pPr>
                              <w:jc w:val="center"/>
                              <w:rPr>
                                <w:sz w:val="18"/>
                                <w:szCs w:val="18"/>
                              </w:rPr>
                            </w:pPr>
                            <w:r w:rsidRPr="00E56C6B">
                              <w:rPr>
                                <w:sz w:val="18"/>
                                <w:szCs w:val="18"/>
                              </w:rPr>
                              <w:t>I</w:t>
                            </w:r>
                            <w:r>
                              <w:rPr>
                                <w:sz w:val="18"/>
                                <w:szCs w:val="18"/>
                              </w:rPr>
                              <w:t xml:space="preserve">f Letter 1B has not been returned to the RACLN, </w:t>
                            </w:r>
                            <w:r w:rsidR="00391485" w:rsidRPr="00E56C6B">
                              <w:rPr>
                                <w:b/>
                                <w:bCs/>
                                <w:sz w:val="18"/>
                                <w:szCs w:val="18"/>
                              </w:rPr>
                              <w:t xml:space="preserve">Letter </w:t>
                            </w:r>
                            <w:r w:rsidR="00391485" w:rsidRPr="0038396E">
                              <w:rPr>
                                <w:b/>
                                <w:bCs/>
                                <w:sz w:val="18"/>
                                <w:szCs w:val="18"/>
                              </w:rPr>
                              <w:t xml:space="preserve">2 </w:t>
                            </w:r>
                            <w:r>
                              <w:rPr>
                                <w:b/>
                                <w:bCs/>
                                <w:sz w:val="18"/>
                                <w:szCs w:val="18"/>
                              </w:rPr>
                              <w:t>(</w:t>
                            </w:r>
                            <w:r w:rsidR="00391485" w:rsidRPr="0038396E">
                              <w:rPr>
                                <w:b/>
                                <w:bCs/>
                                <w:sz w:val="18"/>
                                <w:szCs w:val="18"/>
                              </w:rPr>
                              <w:t>Residential Aged Care Application Confirmation Follow-up</w:t>
                            </w:r>
                            <w:r>
                              <w:rPr>
                                <w:b/>
                                <w:bCs/>
                                <w:sz w:val="18"/>
                                <w:szCs w:val="18"/>
                              </w:rPr>
                              <w:t xml:space="preserve"> L</w:t>
                            </w:r>
                            <w:r w:rsidR="00391485" w:rsidRPr="0038396E">
                              <w:rPr>
                                <w:b/>
                                <w:bCs/>
                                <w:sz w:val="18"/>
                                <w:szCs w:val="18"/>
                              </w:rPr>
                              <w:t>etter</w:t>
                            </w:r>
                            <w:r>
                              <w:rPr>
                                <w:b/>
                                <w:bCs/>
                                <w:sz w:val="18"/>
                                <w:szCs w:val="18"/>
                              </w:rPr>
                              <w:t>)</w:t>
                            </w:r>
                            <w:r w:rsidR="00391485" w:rsidRPr="0038396E">
                              <w:rPr>
                                <w:b/>
                                <w:bCs/>
                                <w:sz w:val="18"/>
                                <w:szCs w:val="18"/>
                              </w:rPr>
                              <w:t xml:space="preserve"> </w:t>
                            </w:r>
                            <w:r w:rsidR="00391485" w:rsidRPr="0038396E">
                              <w:rPr>
                                <w:sz w:val="18"/>
                                <w:szCs w:val="18"/>
                              </w:rPr>
                              <w:t xml:space="preserve">is to </w:t>
                            </w:r>
                            <w:r>
                              <w:rPr>
                                <w:sz w:val="18"/>
                                <w:szCs w:val="18"/>
                              </w:rPr>
                              <w:t>be issued</w:t>
                            </w:r>
                            <w:r w:rsidR="00391485" w:rsidRPr="0038396E">
                              <w:rPr>
                                <w:sz w:val="18"/>
                                <w:szCs w:val="18"/>
                              </w:rPr>
                              <w:t xml:space="preserve"> </w:t>
                            </w:r>
                            <w:r>
                              <w:rPr>
                                <w:sz w:val="18"/>
                                <w:szCs w:val="18"/>
                              </w:rPr>
                              <w:t>to</w:t>
                            </w:r>
                            <w:r w:rsidR="00391485" w:rsidRPr="0038396E">
                              <w:rPr>
                                <w:sz w:val="18"/>
                                <w:szCs w:val="18"/>
                              </w:rPr>
                              <w:t xml:space="preserve"> the person/substitute decision maker</w:t>
                            </w:r>
                            <w:r>
                              <w:rPr>
                                <w:b/>
                                <w:bCs/>
                                <w:sz w:val="18"/>
                                <w:szCs w:val="18"/>
                              </w:rPr>
                              <w:t xml:space="preserve"> </w:t>
                            </w:r>
                            <w:r w:rsidR="00391485" w:rsidRPr="0038396E">
                              <w:rPr>
                                <w:sz w:val="18"/>
                                <w:szCs w:val="18"/>
                              </w:rPr>
                              <w:t>and returned by the</w:t>
                            </w:r>
                            <w:r w:rsidR="00324D81">
                              <w:rPr>
                                <w:sz w:val="18"/>
                                <w:szCs w:val="18"/>
                              </w:rPr>
                              <w:t xml:space="preserve"> nominated</w:t>
                            </w:r>
                            <w:r w:rsidR="00391485" w:rsidRPr="0038396E">
                              <w:rPr>
                                <w:sz w:val="18"/>
                                <w:szCs w:val="18"/>
                              </w:rPr>
                              <w:t xml:space="preserve"> due date.</w:t>
                            </w:r>
                          </w:p>
                        </w:txbxContent>
                      </v:textbox>
                    </v:shape>
                    <v:shape id="Text Box 15" o:spid="_x0000_s1037" type="#_x0000_t202" style="position:absolute;left:28;top:73180;width:57182;height:69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3IMj6vwAAANsAAAAPAAAAZHJzL2Rvd25yZXYueG1sRE9NawIx&#10;EL0X+h/CFHqr2RYq62oUW2wpeKqK52EzJsHNZEnSdfvvG0HobR7vcxar0XdioJhcYAXPkwoEcRu0&#10;Y6PgsP94qkGkjKyxC0wKfinBanl/t8BGhwt/07DLRpQQTg0qsDn3jZSpteQxTUJPXLhTiB5zgdFI&#10;HfFSwn0nX6pqKj06Lg0We3q31J53P17B5s3MTFtjtJtaOzeMx9PWfCr1+DCu5yAyjflffHN/6TL/&#10;Fa6/lAPk8g8AAP//AwBQSwECLQAUAAYACAAAACEA2+H2y+4AAACFAQAAEwAAAAAAAAAAAAAAAAAA&#10;AAAAW0NvbnRlbnRfVHlwZXNdLnhtbFBLAQItABQABgAIAAAAIQBa9CxbvwAAABUBAAALAAAAAAAA&#10;AAAAAAAAAB8BAABfcmVscy8ucmVsc1BLAQItABQABgAIAAAAIQB3IMj6vwAAANsAAAAPAAAAAAAA&#10;AAAAAAAAAAcCAABkcnMvZG93bnJldi54bWxQSwUGAAAAAAMAAwC3AAAA8wIAAAAA&#10;" fillcolor="white [3201]" strokeweight=".5pt">
                      <v:textbox>
                        <w:txbxContent>
                          <w:p w14:paraId="56F65DC5" w14:textId="480A6322" w:rsidR="00391485" w:rsidRPr="0038396E" w:rsidRDefault="00391485" w:rsidP="00391485">
                            <w:pPr>
                              <w:jc w:val="center"/>
                              <w:rPr>
                                <w:sz w:val="18"/>
                                <w:szCs w:val="18"/>
                              </w:rPr>
                            </w:pPr>
                            <w:r w:rsidRPr="0038396E">
                              <w:rPr>
                                <w:sz w:val="18"/>
                                <w:szCs w:val="18"/>
                              </w:rPr>
                              <w:t xml:space="preserve">The </w:t>
                            </w:r>
                            <w:r w:rsidR="00E0617E">
                              <w:rPr>
                                <w:sz w:val="18"/>
                                <w:szCs w:val="18"/>
                              </w:rPr>
                              <w:t xml:space="preserve">Discharge Liaison Nurse or Rehabilitation Care Coordination </w:t>
                            </w:r>
                            <w:r w:rsidRPr="0038396E">
                              <w:rPr>
                                <w:sz w:val="18"/>
                                <w:szCs w:val="18"/>
                              </w:rPr>
                              <w:t>is to facilitate the person’s discharge to a RACF in a timely and safe manner. Valuables, belongings, medications, and transfer/ discharge letters are to accompany the person on discharge to RACF in accordance with the CHS discharge processes. Prescriptions can be fax</w:t>
                            </w:r>
                            <w:r w:rsidR="00E0617E">
                              <w:rPr>
                                <w:sz w:val="18"/>
                                <w:szCs w:val="18"/>
                              </w:rPr>
                              <w:t xml:space="preserve">ed </w:t>
                            </w:r>
                            <w:r w:rsidRPr="0038396E">
                              <w:rPr>
                                <w:sz w:val="18"/>
                                <w:szCs w:val="18"/>
                              </w:rPr>
                              <w:t>to community pharmacy for dispensing/ delivery direct</w:t>
                            </w:r>
                            <w:r w:rsidR="00E0617E">
                              <w:rPr>
                                <w:sz w:val="18"/>
                                <w:szCs w:val="18"/>
                              </w:rPr>
                              <w:t xml:space="preserve"> </w:t>
                            </w:r>
                            <w:r w:rsidRPr="0038396E">
                              <w:rPr>
                                <w:sz w:val="18"/>
                                <w:szCs w:val="18"/>
                              </w:rPr>
                              <w:t xml:space="preserve">to the RACF if required. </w:t>
                            </w:r>
                          </w:p>
                        </w:txbxContent>
                      </v:textbox>
                    </v:shape>
                  </v:group>
                  <v:shapetype id="_x0000_t32" coordsize="21600,21600" o:spt="32" o:oned="t" path="m,l21600,21600e" filled="f">
                    <v:path arrowok="t" fillok="f" o:connecttype="none"/>
                    <o:lock v:ext="edit" shapetype="t"/>
                  </v:shapetype>
                  <v:shape id="Straight Arrow Connector 2" o:spid="_x0000_s1038" type="#_x0000_t32" style="position:absolute;left:28860;top:6162;width:0;height:2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lvbvwAAANsAAAAPAAAAZHJzL2Rvd25yZXYueG1sRE/LisIw&#10;FN0L8w/hDriz6fimY5RhRBR0Ux/7S3P7YJqb0mS0+vVmIbg8nPdi1ZlaXKl1lWUFX1EMgjizuuJC&#10;wfm0GcxBOI+ssbZMCu7kYLX86C0w0fbGKV2PvhAhhF2CCkrvm0RKl5Vk0EW2IQ5cbluDPsC2kLrF&#10;Wwg3tRzG8VQarDg0lNjQb0nZ3/HfKNhqHF3y8cRkabop1rP9YTx7OKX6n93PNwhPnX+LX+6dVjAM&#10;68OX8APk8gkAAP//AwBQSwECLQAUAAYACAAAACEA2+H2y+4AAACFAQAAEwAAAAAAAAAAAAAAAAAA&#10;AAAAW0NvbnRlbnRfVHlwZXNdLnhtbFBLAQItABQABgAIAAAAIQBa9CxbvwAAABUBAAALAAAAAAAA&#10;AAAAAAAAAB8BAABfcmVscy8ucmVsc1BLAQItABQABgAIAAAAIQA/HlvbvwAAANsAAAAPAAAAAAAA&#10;AAAAAAAAAAcCAABkcnMvZG93bnJldi54bWxQSwUGAAAAAAMAAwC3AAAA8wIAAAAA&#10;" strokecolor="black [3213]" strokeweight="1pt">
                    <v:stroke endarrow="block"/>
                    <o:lock v:ext="edit" shapetype="f"/>
                  </v:shape>
                </v:group>
                <v:shape id="Straight Arrow Connector 2" o:spid="_x0000_s1039" type="#_x0000_t32" style="position:absolute;left:28860;top:10858;width:0;height:2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Uv5AwgAAANsAAAAPAAAAZHJzL2Rvd25yZXYueG1sRI9Li8JA&#10;EITvC/6HoQVvOvEt0VFEkV3QS3zcm0ybBDM9ITNq1l/vLAh7LKrqK2qxakwpHlS7wrKCfi8CQZxa&#10;XXCm4HzadWcgnEfWWFomBb/kYLVsfS0w1vbJCT2OPhMBwi5GBbn3VSylS3My6Hq2Ig7e1dYGfZB1&#10;JnWNzwA3pRxE0UQaLDgs5FjRJqf0drwbBd8ah5fraGzSJNll2+n+MJq+nFKddrOeg/DU+P/wp/2j&#10;FQz68Pcl/AC5fAMAAP//AwBQSwECLQAUAAYACAAAACEA2+H2y+4AAACFAQAAEwAAAAAAAAAAAAAA&#10;AAAAAAAAW0NvbnRlbnRfVHlwZXNdLnhtbFBLAQItABQABgAIAAAAIQBa9CxbvwAAABUBAAALAAAA&#10;AAAAAAAAAAAAAB8BAABfcmVscy8ucmVsc1BLAQItABQABgAIAAAAIQBQUv5AwgAAANsAAAAPAAAA&#10;AAAAAAAAAAAAAAcCAABkcnMvZG93bnJldi54bWxQSwUGAAAAAAMAAwC3AAAA9gIAAAAA&#10;" strokecolor="black [3213]" strokeweight="1pt">
                  <v:stroke endarrow="block"/>
                  <o:lock v:ext="edit" shapetype="f"/>
                </v:shape>
                <v:shape id="Straight Arrow Connector 2" o:spid="_x0000_s1040" type="#_x0000_t32" style="position:absolute;left:28860;top:15430;width:0;height:2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gGA3wwAAANsAAAAPAAAAZHJzL2Rvd25yZXYueG1sRI9Pi8Iw&#10;FMTvC36H8ARvmlpdlWoUUWQX1kv9c380z7bYvJQmatdPbxaEPQ4z8xtmsWpNJe7UuNKyguEgAkGc&#10;WV1yruB03PVnIJxH1lhZJgW/5GC17HwsMNH2wSndDz4XAcIuQQWF93UipcsKMugGtiYO3sU2Bn2Q&#10;TS51g48AN5WMo2giDZYcFgqsaVNQdj3cjIIvjaPzZfxpsjTd5dvpz348fTqlet12PQfhqfX/4Xf7&#10;WyuIY/j7En6AXL4AAAD//wMAUEsBAi0AFAAGAAgAAAAhANvh9svuAAAAhQEAABMAAAAAAAAAAAAA&#10;AAAAAAAAAFtDb250ZW50X1R5cGVzXS54bWxQSwECLQAUAAYACAAAACEAWvQsW78AAAAVAQAACwAA&#10;AAAAAAAAAAAAAAAfAQAAX3JlbHMvLnJlbHNQSwECLQAUAAYACAAAACEAoIBgN8MAAADbAAAADwAA&#10;AAAAAAAAAAAAAAAHAgAAZHJzL2Rvd25yZXYueG1sUEsFBgAAAAADAAMAtwAAAPcCAAAAAA==&#10;" strokecolor="black [3213]" strokeweight="1pt">
                  <v:stroke endarrow="block"/>
                  <o:lock v:ext="edit" shapetype="f"/>
                </v:shape>
                <v:shape id="Straight Arrow Connector 2" o:spid="_x0000_s1041" type="#_x0000_t32" style="position:absolute;left:29201;top:28245;width:0;height:2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zMWsxAAAANsAAAAPAAAAZHJzL2Rvd25yZXYueG1sRI9Ba8JA&#10;FITvQv/D8gq9NZuqNZK6SrFIhXpJWu+P7DMJzb4N2TVJ/fWuUPA4zMw3zGozmkb01LnasoKXKAZB&#10;XFhdc6ng53v3vAThPLLGxjIp+CMHm/XDZIWptgNn1Oe+FAHCLkUFlfdtKqUrKjLoItsSB+9kO4M+&#10;yK6UusMhwE0jp3G8kAZrDgsVtrStqPjNz0bBp8bZ8TR/NUWW7cqP5OswTy5OqafH8f0NhKfR38P/&#10;7b1WMJ3B7Uv4AXJ9BQAA//8DAFBLAQItABQABgAIAAAAIQDb4fbL7gAAAIUBAAATAAAAAAAAAAAA&#10;AAAAAAAAAABbQ29udGVudF9UeXBlc10ueG1sUEsBAi0AFAAGAAgAAAAhAFr0LFu/AAAAFQEAAAsA&#10;AAAAAAAAAAAAAAAAHwEAAF9yZWxzLy5yZWxzUEsBAi0AFAAGAAgAAAAhAM/MxazEAAAA2wAAAA8A&#10;AAAAAAAAAAAAAAAABwIAAGRycy9kb3ducmV2LnhtbFBLBQYAAAAAAwADALcAAAD4AgAAAAA=&#10;" strokecolor="black [3213]" strokeweight="1pt">
                  <v:stroke endarrow="block"/>
                  <o:lock v:ext="edit" shapetype="f"/>
                </v:shape>
                <v:shape id="Straight Arrow Connector 2" o:spid="_x0000_s1042" type="#_x0000_t32" style="position:absolute;left:43532;top:40495;width:0;height:2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JV3YwwAAANsAAAAPAAAAZHJzL2Rvd25yZXYueG1sRI9Pi8Iw&#10;FMTvC36H8IS9aarbValGEUVWWC/1z/3RPNti81KaqF0/vRGEPQ4z8xtmtmhNJW7UuNKygkE/AkGc&#10;WV1yruB42PQmIJxH1lhZJgV/5GAx73zMMNH2zind9j4XAcIuQQWF93UipcsKMuj6tiYO3tk2Bn2Q&#10;TS51g/cAN5UcRtFIGiw5LBRY06qg7LK/GgU/Gr9O5/jbZGm6ydfj3108fjilPrvtcgrCU+v/w+/2&#10;VisYxvD6En6AnD8BAAD//wMAUEsBAi0AFAAGAAgAAAAhANvh9svuAAAAhQEAABMAAAAAAAAAAAAA&#10;AAAAAAAAAFtDb250ZW50X1R5cGVzXS54bWxQSwECLQAUAAYACAAAACEAWvQsW78AAAAVAQAACwAA&#10;AAAAAAAAAAAAAAAfAQAAX3JlbHMvLnJlbHNQSwECLQAUAAYACAAAACEAQCVd2MMAAADbAAAADwAA&#10;AAAAAAAAAAAAAAAHAgAAZHJzL2Rvd25yZXYueG1sUEsFBgAAAAADAAMAtwAAAPcCAAAAAA==&#10;" strokecolor="black [3213]" strokeweight="1pt">
                  <v:stroke endarrow="block"/>
                  <o:lock v:ext="edit" shapetype="f"/>
                </v:shape>
                <v:shape id="Straight Arrow Connector 2" o:spid="_x0000_s1043" type="#_x0000_t32" style="position:absolute;left:27837;top:58435;width:0;height:2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2Y0xAAAANsAAAAPAAAAZHJzL2Rvd25yZXYueG1sRI9Ba8JA&#10;FITvBf/D8gremk2tNZK6iliCBXtJWu+P7DMJzb4N2dVEf31XKPQ4zMw3zGozmlZcqHeNZQXPUQyC&#10;uLS64UrB91f2tAThPLLG1jIpuJKDzXrysMJU24FzuhS+EgHCLkUFtfddKqUrazLoItsRB+9ke4M+&#10;yL6SuschwE0rZ3G8kAYbDgs1drSrqfwpzkbBXuPL8TR/NWWeZ9V7cvicJzen1PRx3L6B8DT6//Bf&#10;+0MrmC3g/iX8ALn+BQAA//8DAFBLAQItABQABgAIAAAAIQDb4fbL7gAAAIUBAAATAAAAAAAAAAAA&#10;AAAAAAAAAABbQ29udGVudF9UeXBlc10ueG1sUEsBAi0AFAAGAAgAAAAhAFr0LFu/AAAAFQEAAAsA&#10;AAAAAAAAAAAAAAAAHwEAAF9yZWxzLy5yZWxzUEsBAi0AFAAGAAgAAAAhAN+7ZjTEAAAA2wAAAA8A&#10;AAAAAAAAAAAAAAAABwIAAGRycy9kb3ducmV2LnhtbFBLBQYAAAAAAwADALcAAAD4AgAAAAA=&#10;" strokecolor="black [3213]" strokeweight="1pt">
                  <v:stroke endarrow="block"/>
                  <o:lock v:ext="edit" shapetype="f"/>
                </v:shape>
                <v:shape id="Straight Arrow Connector 2" o:spid="_x0000_s1044" type="#_x0000_t32" style="position:absolute;left:28860;top:65246;width:0;height:2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98OvwgAAANsAAAAPAAAAZHJzL2Rvd25yZXYueG1sRI9Pi8Iw&#10;FMTvgt8hPMGbpv7t0jWKKLILeqnu3h/Nsy02L6WJ2vXTmwXB4zAzv2EWq9ZU4kaNKy0rGA0jEMSZ&#10;1SXnCn5Ou8EHCOeRNVaWScEfOVgtu50FJtreOaXb0eciQNglqKDwvk6kdFlBBt3Q1sTBO9vGoA+y&#10;yaVu8B7gppLjKJpLgyWHhQJr2hSUXY5Xo+BL4+T3PJ2ZLE13+TbeH6bxwynV77XrTxCeWv8Ov9rf&#10;WsE4hv8v4QfI5RMAAP//AwBQSwECLQAUAAYACAAAACEA2+H2y+4AAACFAQAAEwAAAAAAAAAAAAAA&#10;AAAAAAAAW0NvbnRlbnRfVHlwZXNdLnhtbFBLAQItABQABgAIAAAAIQBa9CxbvwAAABUBAAALAAAA&#10;AAAAAAAAAAAAAB8BAABfcmVscy8ucmVsc1BLAQItABQABgAIAAAAIQCw98OvwgAAANsAAAAPAAAA&#10;AAAAAAAAAAAAAAcCAABkcnMvZG93bnJldi54bWxQSwUGAAAAAAMAAwC3AAAA9gIAAAAA&#10;" strokecolor="black [3213]" strokeweight="1pt">
                  <v:stroke endarrow="block"/>
                  <o:lock v:ext="edit" shapetype="f"/>
                </v:shape>
                <w10:wrap anchorx="margin"/>
              </v:group>
            </w:pict>
          </mc:Fallback>
        </mc:AlternateContent>
      </w:r>
    </w:p>
    <w:p w14:paraId="7A7E814E" w14:textId="102A0A64" w:rsidR="00391485" w:rsidRDefault="00391485" w:rsidP="00F23467"/>
    <w:p w14:paraId="6F67D1D7" w14:textId="062901EF" w:rsidR="00391485" w:rsidRDefault="00391485" w:rsidP="00F23467"/>
    <w:p w14:paraId="3A72DE61" w14:textId="6282FDD8" w:rsidR="00391485" w:rsidRDefault="00391485" w:rsidP="00F23467"/>
    <w:p w14:paraId="58E45FE0" w14:textId="583DDE55" w:rsidR="00391485" w:rsidRDefault="00391485" w:rsidP="00F23467"/>
    <w:p w14:paraId="5DA5DFDD" w14:textId="11BADBA7" w:rsidR="00391485" w:rsidRDefault="00391485" w:rsidP="00F23467"/>
    <w:p w14:paraId="303F3513" w14:textId="2F5C9254" w:rsidR="00391485" w:rsidRDefault="00391485" w:rsidP="00F23467"/>
    <w:p w14:paraId="5BB9E9CE" w14:textId="68A76A1E" w:rsidR="00391485" w:rsidRDefault="00391485" w:rsidP="00F23467"/>
    <w:p w14:paraId="16D68AAF" w14:textId="370A8C35" w:rsidR="00391485" w:rsidRDefault="00391485" w:rsidP="00F23467"/>
    <w:p w14:paraId="07E61533" w14:textId="2BA791FA" w:rsidR="00391485" w:rsidRDefault="00391485" w:rsidP="00F23467"/>
    <w:p w14:paraId="3397024D" w14:textId="460FADAD" w:rsidR="00391485" w:rsidRDefault="00391485" w:rsidP="00F23467"/>
    <w:p w14:paraId="0E2EE174" w14:textId="3C76DCC6" w:rsidR="00391485" w:rsidRDefault="00391485" w:rsidP="00F23467"/>
    <w:p w14:paraId="0A2FE82B" w14:textId="6AEA7629" w:rsidR="00391485" w:rsidRDefault="00391485" w:rsidP="00F23467"/>
    <w:p w14:paraId="3FC3FA1B" w14:textId="2FFE4005" w:rsidR="00391485" w:rsidRDefault="00391485" w:rsidP="00F23467"/>
    <w:p w14:paraId="38ACAD7F" w14:textId="5388A4A5" w:rsidR="00391485" w:rsidRDefault="00391485" w:rsidP="00F23467"/>
    <w:p w14:paraId="3C214108" w14:textId="30303E3E" w:rsidR="00391485" w:rsidRDefault="00391485" w:rsidP="00F23467"/>
    <w:p w14:paraId="4724D60F" w14:textId="3E4C14D8" w:rsidR="00391485" w:rsidRDefault="00391485" w:rsidP="00F23467"/>
    <w:p w14:paraId="6522C454" w14:textId="6BCF91EE" w:rsidR="00391485" w:rsidRDefault="00391485" w:rsidP="00F23467"/>
    <w:p w14:paraId="0C9B5ED5" w14:textId="70AD6ED3" w:rsidR="00391485" w:rsidRDefault="00391485" w:rsidP="00F23467"/>
    <w:p w14:paraId="57482211" w14:textId="054FC9D6" w:rsidR="00391485" w:rsidRDefault="00391485" w:rsidP="00F23467"/>
    <w:p w14:paraId="60FEBA2E" w14:textId="20E36D09" w:rsidR="00391485" w:rsidRDefault="00391485" w:rsidP="00F23467"/>
    <w:p w14:paraId="6218263D" w14:textId="57C25CBA" w:rsidR="00391485" w:rsidRDefault="00391485" w:rsidP="00F23467"/>
    <w:p w14:paraId="6C3FE573" w14:textId="60B03ED9" w:rsidR="00391485" w:rsidRDefault="008C603D" w:rsidP="00F23467">
      <w:r>
        <w:rPr>
          <w:noProof/>
        </w:rPr>
        <mc:AlternateContent>
          <mc:Choice Requires="wps">
            <w:drawing>
              <wp:anchor distT="0" distB="0" distL="114300" distR="114300" simplePos="0" relativeHeight="251697158" behindDoc="0" locked="0" layoutInCell="1" allowOverlap="1" wp14:anchorId="212E4C67" wp14:editId="62EC69E7">
                <wp:simplePos x="0" y="0"/>
                <wp:positionH relativeFrom="column">
                  <wp:posOffset>1275715</wp:posOffset>
                </wp:positionH>
                <wp:positionV relativeFrom="paragraph">
                  <wp:posOffset>40005</wp:posOffset>
                </wp:positionV>
                <wp:extent cx="0" cy="1260000"/>
                <wp:effectExtent l="76200" t="0" r="76200" b="54610"/>
                <wp:wrapNone/>
                <wp:docPr id="25" name="Straight Arrow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0" cy="1260000"/>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6EA42CC4" id="Straight Arrow Connector 2" o:spid="_x0000_s1026" type="#_x0000_t32" style="position:absolute;margin-left:100.45pt;margin-top:3.15pt;width:0;height:99.2pt;z-index:25169715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XCP03gEAACQEAAAOAAAAZHJzL2Uyb0RvYy54bWysU8Fu2zAMvQ/YPwi+L3Zy6AYjTg/pukux&#10;Fev2AapMxUJlUZC42Pn7UbLjNNtpQ30QTImPfO+J2t6OvRVHCNGga4r1qioEOIWtcYem+Pnj/sOn&#10;QkSSrpUWHTTFCWJxu3v/bjv4GjbYoW0hCC7iYj34puiIfF2WUXXQy7hCD44PNYZeEofhULZBDly9&#10;t+Wmqm7KAUPrAyqIkXfvpsNil+trDYq+aR2BhG0K5kZ5DXl9Tmu528r6EKTvjJppyP9g0UvjuOlS&#10;6k6SFL+C+atUb1TAiJpWCvsStTYKsgZWs67+UPPUSQ9ZC5sT/WJTfLuy6utx7x5Doq5G9+QfUL1E&#10;NqUcfKyXwxREP6WNOvQpnbmLMRt5WoyEkYSaNhXvrjc3FX/J5FLWZ6APkb4A9iL9NEWkIM2hoz06&#10;x9eFYZ2NlMeHSBPwDEhdrRNDKvyRy6Y4ojXtvbE2B2lqYG+DOEq+bxrXc+urLJLGfnatoJPngaRg&#10;pDtYmDOtm7VPcrNwOlmYen8HLUzLAieOeUov/aRS4Ojc0zrOTjDN7BbgzPqa6DVwzk9QyBP8L+AF&#10;kTujowXcG4dh8uy6+8UmPeWfHZh0JwuesT09hvNY8CjmC52fTZr113GGXx737jcAAAD//wMAUEsD&#10;BBQABgAIAAAAIQBcnBuO2wAAAAkBAAAPAAAAZHJzL2Rvd25yZXYueG1sTI/BbsIwEETvSP0Ha5F6&#10;A4cWpW0aB6FKqKdKBPoBxl7iqPE6ig2k/fou6qHcdjSjmbflavSdOOMQ20AKFvMMBJIJtqVGwed+&#10;M3sGEZMmq7tAqOAbI6yqu0mpCxsuVON5lxrBJRQLrcCl1BdSRuPQ6zgPPRJ7xzB4nVgOjbSDvnC5&#10;7+RDluXS65Z4weke3xyar93J88je/Gzy7btBs1260H/Ux3rtlLqfjutXEAnH9B+GKz6jQ8VMh3Ai&#10;G0WngNtfOKogfwTB/p8+XI/lE8iqlLcfVL8AAAD//wMAUEsBAi0AFAAGAAgAAAAhALaDOJL+AAAA&#10;4QEAABMAAAAAAAAAAAAAAAAAAAAAAFtDb250ZW50X1R5cGVzXS54bWxQSwECLQAUAAYACAAAACEA&#10;OP0h/9YAAACUAQAACwAAAAAAAAAAAAAAAAAvAQAAX3JlbHMvLnJlbHNQSwECLQAUAAYACAAAACEA&#10;3lwj9N4BAAAkBAAADgAAAAAAAAAAAAAAAAAuAgAAZHJzL2Uyb0RvYy54bWxQSwECLQAUAAYACAAA&#10;ACEAXJwbjtsAAAAJAQAADwAAAAAAAAAAAAAAAAA4BAAAZHJzL2Rvd25yZXYueG1sUEsFBgAAAAAE&#10;AAQA8wAAAEAFAAAAAA==&#10;" strokecolor="black [3213]" strokeweight="1pt">
                <v:stroke endarrow="block"/>
                <o:lock v:ext="edit" shapetype="f"/>
              </v:shape>
            </w:pict>
          </mc:Fallback>
        </mc:AlternateContent>
      </w:r>
    </w:p>
    <w:p w14:paraId="74C1A6A8" w14:textId="1D0C214D" w:rsidR="00391485" w:rsidRDefault="00391485" w:rsidP="00F23467"/>
    <w:p w14:paraId="20B7190F" w14:textId="04198399" w:rsidR="00391485" w:rsidRDefault="00391485" w:rsidP="00F23467"/>
    <w:p w14:paraId="2FF7D046" w14:textId="47C2DBB8" w:rsidR="00391485" w:rsidRDefault="00391485" w:rsidP="00F23467"/>
    <w:p w14:paraId="35EC0744" w14:textId="7AFDA7D1" w:rsidR="00391485" w:rsidRDefault="00391485" w:rsidP="00F23467"/>
    <w:p w14:paraId="2FAC5955" w14:textId="6B87EC35" w:rsidR="00391485" w:rsidRDefault="00324D81" w:rsidP="00F23467">
      <w:r>
        <w:rPr>
          <w:noProof/>
        </w:rPr>
        <mc:AlternateContent>
          <mc:Choice Requires="wps">
            <w:drawing>
              <wp:anchor distT="0" distB="0" distL="114300" distR="114300" simplePos="0" relativeHeight="251687942" behindDoc="0" locked="0" layoutInCell="1" allowOverlap="1" wp14:anchorId="50E5C4C2" wp14:editId="78022163">
                <wp:simplePos x="0" y="0"/>
                <wp:positionH relativeFrom="column">
                  <wp:posOffset>4414994</wp:posOffset>
                </wp:positionH>
                <wp:positionV relativeFrom="paragraph">
                  <wp:posOffset>158475</wp:posOffset>
                </wp:positionV>
                <wp:extent cx="0" cy="213995"/>
                <wp:effectExtent l="0" t="0" r="0" b="0"/>
                <wp:wrapNone/>
                <wp:docPr id="31" name="Straight Arrow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0" cy="213995"/>
                        </a:xfrm>
                        <a:prstGeom prst="straightConnector1">
                          <a:avLst/>
                        </a:prstGeom>
                        <a:ln w="1270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62B1C056" id="Straight Arrow Connector 2" o:spid="_x0000_s1026" type="#_x0000_t32" style="position:absolute;margin-left:347.65pt;margin-top:12.5pt;width:0;height:16.85pt;z-index:251687942;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M/qg4AEAACMEAAAOAAAAZHJzL2Uyb0RvYy54bWysU0tv3CAQvlfqf0C+d21v1Ues9eawaXqJ&#10;2qhpfwDBg42KGQTTtfffF/Bjs+mpUS7IwHzzPRjvrsdesyM4r9DUWbkpMgZGYKNMW2e/ft6++5wx&#10;T9w0XKOBOjuBz673b9/sBlvBFjvUDTgWmhhfDbbOOiJb5bkXHfTcb9CCCZcSXc8pbF2bN44PoXuv&#10;821RfMwHdI11KMD7cHozXWb71F9KEPRdSg/EdJ0FbZRWl9bHuOb7Ha9ax22nxCyDv0BFz5UJpGur&#10;G06c/XHqn1a9Eg49StoI7HOUUglIHoKbsnjm5qHjFpKXEI63a0z+9dqKb8eDuXdRuhjNg71D8duH&#10;UPLB+mq9jBtvp7JRuj6WB+1sTEGe1iBhJCamQxFOt+X7q6sPMeOcVwvOOk9fAXsWP+rMk+Oq7eiA&#10;xoTXQlemHPnxztMEXACRVBs2hDHbfiqKVOZRq+ZWaR0v09DAQTt25OG5aSxn6osq4kp/MQ2jkw3z&#10;SE5x02qYK7WZrU9uk286aZi4f4Bkqgn+Jo3P+LgQYGjh1CZUR5gM6lbgrDpO91noJXCuj1BIA/w/&#10;4BWRmNHQCu6VQTdldsl+jklO9UsCk+8YwSM2p3u3TEWYxPSg818TR/3pPsHP//b+LwAAAP//AwBQ&#10;SwMEFAAGAAgAAAAhAInrKvbcAAAACQEAAA8AAABkcnMvZG93bnJldi54bWxMj01OwzAQhfdI3MEa&#10;JHbUoZBQQpyqQqpYITUtB3DtaRwRj6PYbQOnZxCLspw3n95PtZx8L044xi6QgvtZBgLJBNtRq+Bj&#10;t75bgIhJk9V9IFTwhRGW9fVVpUsbztTgaZtawSYUS63ApTSUUkbj0Os4CwMS/w5h9DrxObbSjvrM&#10;5r6X8ywrpNcdcYLTA746NJ/bo+eQnfleF5s3g2bz6MLw3hyalVPq9mZavYBIOKULDL/1uTrU3Gkf&#10;jmSj6BUUz/kDowrmOW9i4E/YK8gXTyDrSv5fUP8AAAD//wMAUEsBAi0AFAAGAAgAAAAhALaDOJL+&#10;AAAA4QEAABMAAAAAAAAAAAAAAAAAAAAAAFtDb250ZW50X1R5cGVzXS54bWxQSwECLQAUAAYACAAA&#10;ACEAOP0h/9YAAACUAQAACwAAAAAAAAAAAAAAAAAvAQAAX3JlbHMvLnJlbHNQSwECLQAUAAYACAAA&#10;ACEAAjP6oOABAAAjBAAADgAAAAAAAAAAAAAAAAAuAgAAZHJzL2Uyb0RvYy54bWxQSwECLQAUAAYA&#10;CAAAACEAiesq9twAAAAJAQAADwAAAAAAAAAAAAAAAAA6BAAAZHJzL2Rvd25yZXYueG1sUEsFBgAA&#10;AAAEAAQA8wAAAEMFAAAAAA==&#10;" strokecolor="black [3213]" strokeweight="1pt">
                <v:stroke endarrow="block"/>
                <o:lock v:ext="edit" shapetype="f"/>
              </v:shape>
            </w:pict>
          </mc:Fallback>
        </mc:AlternateContent>
      </w:r>
    </w:p>
    <w:p w14:paraId="4FD64503" w14:textId="70CFB60C" w:rsidR="00391485" w:rsidRDefault="00391485" w:rsidP="00F23467"/>
    <w:p w14:paraId="426388AE" w14:textId="3CD2B778" w:rsidR="00391485" w:rsidRDefault="00391485" w:rsidP="00F23467"/>
    <w:p w14:paraId="53EB9A03" w14:textId="47E143AA" w:rsidR="00391485" w:rsidRDefault="00391485" w:rsidP="00F23467"/>
    <w:p w14:paraId="26145E71" w14:textId="04F4EFE9" w:rsidR="00391485" w:rsidRDefault="00391485" w:rsidP="00F23467"/>
    <w:p w14:paraId="6E48DE36" w14:textId="6490F0F4" w:rsidR="00391485" w:rsidRDefault="00391485" w:rsidP="00F23467"/>
    <w:p w14:paraId="14512199" w14:textId="1D84D569" w:rsidR="00391485" w:rsidRDefault="00391485" w:rsidP="00F23467"/>
    <w:p w14:paraId="38108178" w14:textId="536C3804" w:rsidR="00391485" w:rsidRDefault="00391485" w:rsidP="00F23467"/>
    <w:p w14:paraId="79B9F9AB" w14:textId="3D49AAAF" w:rsidR="00391485" w:rsidRDefault="00391485" w:rsidP="00F23467"/>
    <w:p w14:paraId="5A986473" w14:textId="471323A0" w:rsidR="00391485" w:rsidRDefault="00391485" w:rsidP="00F23467"/>
    <w:p w14:paraId="2E51058D" w14:textId="3495CC5A" w:rsidR="00391485" w:rsidRDefault="00391485" w:rsidP="00F23467"/>
    <w:p w14:paraId="68E0AB89" w14:textId="4525B981" w:rsidR="00391485" w:rsidRDefault="00391485" w:rsidP="00F23467"/>
    <w:p w14:paraId="3BE17233" w14:textId="37FDFCEC" w:rsidR="00391485" w:rsidRDefault="00391485" w:rsidP="00F23467"/>
    <w:p w14:paraId="7DBE0337" w14:textId="6F31B457" w:rsidR="00391485" w:rsidRDefault="00391485" w:rsidP="00F23467"/>
    <w:p w14:paraId="589D1801" w14:textId="77777777" w:rsidR="00391485" w:rsidRPr="00F23467" w:rsidRDefault="00391485" w:rsidP="00F23467"/>
    <w:p w14:paraId="025D73F0" w14:textId="6914E787" w:rsidR="00BE0B7D" w:rsidRDefault="00BE0B7D" w:rsidP="00F23467"/>
    <w:p w14:paraId="64824A8E" w14:textId="5D23A270" w:rsidR="001B3DB1" w:rsidRDefault="001B3DB1" w:rsidP="00F23467"/>
    <w:p w14:paraId="51A4C99E" w14:textId="0B5F6D25" w:rsidR="001B3DB1" w:rsidRPr="005873A8" w:rsidRDefault="001B3DB1" w:rsidP="001B3DB1">
      <w:pPr>
        <w:pStyle w:val="Heading2"/>
        <w:rPr>
          <w:rStyle w:val="Heading2Char"/>
          <w:b/>
          <w:bCs/>
        </w:rPr>
      </w:pPr>
      <w:bookmarkStart w:id="90" w:name="_Toc40960378"/>
      <w:bookmarkStart w:id="91" w:name="_Toc172027231"/>
      <w:r w:rsidRPr="005873A8">
        <w:lastRenderedPageBreak/>
        <w:t>A</w:t>
      </w:r>
      <w:r w:rsidRPr="005873A8">
        <w:rPr>
          <w:rStyle w:val="Heading2Char"/>
          <w:b/>
          <w:bCs/>
        </w:rPr>
        <w:t xml:space="preserve">ttachment </w:t>
      </w:r>
      <w:r w:rsidR="00B20B84">
        <w:rPr>
          <w:rStyle w:val="Heading2Char"/>
          <w:b/>
          <w:bCs/>
        </w:rPr>
        <w:t>5</w:t>
      </w:r>
      <w:r w:rsidRPr="005873A8">
        <w:rPr>
          <w:rStyle w:val="Heading2Char"/>
          <w:b/>
          <w:bCs/>
        </w:rPr>
        <w:t xml:space="preserve">: Letter 1A </w:t>
      </w:r>
      <w:bookmarkStart w:id="92" w:name="_Hlk131597657"/>
      <w:r w:rsidRPr="005873A8">
        <w:rPr>
          <w:rStyle w:val="Heading2Char"/>
          <w:b/>
          <w:bCs/>
        </w:rPr>
        <w:t>– The Residential Aged Care Application Confirmation Letter</w:t>
      </w:r>
      <w:bookmarkEnd w:id="90"/>
      <w:bookmarkEnd w:id="91"/>
      <w:r w:rsidRPr="005873A8">
        <w:rPr>
          <w:rStyle w:val="Heading2Char"/>
          <w:b/>
          <w:bCs/>
        </w:rPr>
        <w:t xml:space="preserve"> </w:t>
      </w:r>
      <w:bookmarkEnd w:id="92"/>
    </w:p>
    <w:p w14:paraId="39D7A2DE" w14:textId="5C1C0BAD" w:rsidR="001B3DB1" w:rsidRDefault="001B3DB1" w:rsidP="001B3DB1"/>
    <w:p w14:paraId="4C2E9CC0" w14:textId="7B977CCB" w:rsidR="001B3DB1" w:rsidRDefault="001B3DB1" w:rsidP="001B3DB1">
      <w:pPr>
        <w:outlineLvl w:val="0"/>
        <w:rPr>
          <w:sz w:val="22"/>
          <w:szCs w:val="22"/>
        </w:rPr>
      </w:pPr>
      <w:r>
        <w:rPr>
          <w:sz w:val="22"/>
          <w:szCs w:val="22"/>
        </w:rPr>
        <w:t xml:space="preserve">Name: </w:t>
      </w:r>
      <w:r>
        <w:rPr>
          <w:sz w:val="22"/>
          <w:szCs w:val="22"/>
        </w:rPr>
        <w:tab/>
      </w:r>
      <w:r>
        <w:rPr>
          <w:sz w:val="22"/>
          <w:szCs w:val="22"/>
        </w:rPr>
        <w:tab/>
      </w:r>
    </w:p>
    <w:p w14:paraId="33403E07" w14:textId="33B9FFC5" w:rsidR="001B3DB1" w:rsidRDefault="001B3DB1" w:rsidP="001B3DB1">
      <w:pPr>
        <w:rPr>
          <w:sz w:val="22"/>
          <w:szCs w:val="22"/>
        </w:rPr>
      </w:pPr>
    </w:p>
    <w:p w14:paraId="0EBC659B" w14:textId="31284CF7" w:rsidR="001B3DB1" w:rsidRDefault="001B3DB1" w:rsidP="00031842">
      <w:pPr>
        <w:rPr>
          <w:sz w:val="22"/>
          <w:szCs w:val="22"/>
        </w:rPr>
      </w:pPr>
      <w:r>
        <w:rPr>
          <w:sz w:val="22"/>
          <w:szCs w:val="22"/>
        </w:rPr>
        <w:t xml:space="preserve">Address: </w:t>
      </w:r>
      <w:r>
        <w:rPr>
          <w:sz w:val="22"/>
          <w:szCs w:val="22"/>
        </w:rPr>
        <w:tab/>
      </w:r>
    </w:p>
    <w:p w14:paraId="6C92A7EC" w14:textId="77777777" w:rsidR="001B3DB1" w:rsidRDefault="001B3DB1" w:rsidP="001B3DB1">
      <w:pPr>
        <w:rPr>
          <w:sz w:val="22"/>
          <w:szCs w:val="22"/>
        </w:rPr>
      </w:pPr>
    </w:p>
    <w:p w14:paraId="19125398" w14:textId="77777777" w:rsidR="00D76B78" w:rsidRDefault="00D76B78" w:rsidP="008F2592">
      <w:pPr>
        <w:outlineLvl w:val="0"/>
        <w:rPr>
          <w:sz w:val="22"/>
          <w:szCs w:val="22"/>
        </w:rPr>
      </w:pPr>
    </w:p>
    <w:p w14:paraId="46B3145A" w14:textId="7B7F28F9" w:rsidR="001B3DB1" w:rsidRDefault="001B3DB1" w:rsidP="001B3DB1">
      <w:pPr>
        <w:outlineLvl w:val="0"/>
        <w:rPr>
          <w:sz w:val="22"/>
          <w:szCs w:val="22"/>
        </w:rPr>
      </w:pPr>
      <w:r>
        <w:rPr>
          <w:sz w:val="22"/>
          <w:szCs w:val="22"/>
        </w:rPr>
        <w:t>Dear _____________________________</w:t>
      </w:r>
      <w:r w:rsidR="00F7446A">
        <w:rPr>
          <w:sz w:val="22"/>
          <w:szCs w:val="22"/>
        </w:rPr>
        <w:t xml:space="preserve">, </w:t>
      </w:r>
    </w:p>
    <w:p w14:paraId="5F209643" w14:textId="77777777" w:rsidR="001B3DB1" w:rsidRDefault="001B3DB1" w:rsidP="001B3DB1">
      <w:pPr>
        <w:rPr>
          <w:sz w:val="22"/>
          <w:szCs w:val="22"/>
        </w:rPr>
      </w:pPr>
    </w:p>
    <w:p w14:paraId="003172D1" w14:textId="77777777" w:rsidR="001B3DB1" w:rsidRDefault="001B3DB1" w:rsidP="001B3DB1">
      <w:pPr>
        <w:rPr>
          <w:sz w:val="22"/>
          <w:szCs w:val="22"/>
        </w:rPr>
      </w:pPr>
    </w:p>
    <w:p w14:paraId="040E73AD" w14:textId="77777777" w:rsidR="001B3DB1" w:rsidRDefault="001B3DB1" w:rsidP="001B3DB1">
      <w:pPr>
        <w:rPr>
          <w:sz w:val="22"/>
          <w:szCs w:val="22"/>
        </w:rPr>
      </w:pPr>
      <w:r>
        <w:rPr>
          <w:sz w:val="22"/>
          <w:szCs w:val="22"/>
        </w:rPr>
        <w:t>We acknowledge that the decision for residential care means a significant life change and we will endeavour to help you through this process.</w:t>
      </w:r>
    </w:p>
    <w:p w14:paraId="39786CB8" w14:textId="77777777" w:rsidR="001B3DB1" w:rsidRDefault="001B3DB1" w:rsidP="001B3DB1">
      <w:pPr>
        <w:rPr>
          <w:sz w:val="22"/>
          <w:szCs w:val="22"/>
        </w:rPr>
      </w:pPr>
    </w:p>
    <w:p w14:paraId="5BEFB1E2" w14:textId="5039CCB8" w:rsidR="001B3DB1" w:rsidRDefault="001B3DB1" w:rsidP="001B3DB1">
      <w:pPr>
        <w:rPr>
          <w:sz w:val="22"/>
          <w:szCs w:val="22"/>
        </w:rPr>
      </w:pPr>
      <w:r>
        <w:rPr>
          <w:sz w:val="22"/>
          <w:szCs w:val="22"/>
        </w:rPr>
        <w:t xml:space="preserve">To assist in this process the Residential Aged Care Liaison </w:t>
      </w:r>
      <w:r w:rsidR="00802564">
        <w:rPr>
          <w:sz w:val="22"/>
          <w:szCs w:val="22"/>
        </w:rPr>
        <w:t>Nurse</w:t>
      </w:r>
      <w:r w:rsidR="00F7446A">
        <w:rPr>
          <w:sz w:val="22"/>
          <w:szCs w:val="22"/>
        </w:rPr>
        <w:t xml:space="preserve"> (RACLN) </w:t>
      </w:r>
      <w:r w:rsidR="00802564">
        <w:rPr>
          <w:sz w:val="22"/>
          <w:szCs w:val="22"/>
        </w:rPr>
        <w:t>will</w:t>
      </w:r>
      <w:r>
        <w:rPr>
          <w:sz w:val="22"/>
          <w:szCs w:val="22"/>
        </w:rPr>
        <w:t xml:space="preserve"> advise </w:t>
      </w:r>
      <w:r w:rsidR="00802564">
        <w:rPr>
          <w:sz w:val="22"/>
          <w:szCs w:val="22"/>
        </w:rPr>
        <w:t>you on</w:t>
      </w:r>
      <w:r>
        <w:rPr>
          <w:sz w:val="22"/>
          <w:szCs w:val="22"/>
        </w:rPr>
        <w:t xml:space="preserve"> bed availability in the Residential Aged Care Facilities.</w:t>
      </w:r>
      <w:r w:rsidR="00F7446A">
        <w:rPr>
          <w:sz w:val="22"/>
          <w:szCs w:val="22"/>
        </w:rPr>
        <w:t xml:space="preserve"> </w:t>
      </w:r>
      <w:r>
        <w:rPr>
          <w:sz w:val="22"/>
          <w:szCs w:val="22"/>
        </w:rPr>
        <w:t xml:space="preserve">We </w:t>
      </w:r>
      <w:r w:rsidR="00802564">
        <w:rPr>
          <w:sz w:val="22"/>
          <w:szCs w:val="22"/>
        </w:rPr>
        <w:t>request</w:t>
      </w:r>
      <w:r>
        <w:rPr>
          <w:sz w:val="22"/>
          <w:szCs w:val="22"/>
        </w:rPr>
        <w:t xml:space="preserve"> that you submit applications to a minimum of three appropriate facilities within fourteen </w:t>
      </w:r>
      <w:r w:rsidR="00802564">
        <w:rPr>
          <w:sz w:val="22"/>
          <w:szCs w:val="22"/>
        </w:rPr>
        <w:t>days (14)</w:t>
      </w:r>
      <w:r>
        <w:rPr>
          <w:sz w:val="22"/>
          <w:szCs w:val="22"/>
        </w:rPr>
        <w:t xml:space="preserve"> days from the date of consent to be placed in a residential aged care facility.</w:t>
      </w:r>
      <w:r w:rsidR="00F7446A">
        <w:rPr>
          <w:sz w:val="22"/>
          <w:szCs w:val="22"/>
        </w:rPr>
        <w:t xml:space="preserve"> </w:t>
      </w:r>
      <w:r>
        <w:rPr>
          <w:sz w:val="22"/>
          <w:szCs w:val="22"/>
        </w:rPr>
        <w:t>It is important only to submit applications to facilities for which you are prepared to accept a vacancy</w:t>
      </w:r>
      <w:r w:rsidR="00E0617E">
        <w:rPr>
          <w:sz w:val="22"/>
          <w:szCs w:val="22"/>
        </w:rPr>
        <w:t xml:space="preserve"> </w:t>
      </w:r>
      <w:r>
        <w:rPr>
          <w:sz w:val="22"/>
          <w:szCs w:val="22"/>
        </w:rPr>
        <w:t>as Canberra Health Services</w:t>
      </w:r>
      <w:r w:rsidRPr="00AA1D96">
        <w:rPr>
          <w:sz w:val="22"/>
          <w:szCs w:val="22"/>
        </w:rPr>
        <w:t xml:space="preserve"> </w:t>
      </w:r>
      <w:r>
        <w:rPr>
          <w:sz w:val="22"/>
          <w:szCs w:val="22"/>
        </w:rPr>
        <w:t xml:space="preserve">requires </w:t>
      </w:r>
      <w:r w:rsidRPr="00AA1D96">
        <w:rPr>
          <w:sz w:val="22"/>
          <w:szCs w:val="22"/>
        </w:rPr>
        <w:t xml:space="preserve">that you </w:t>
      </w:r>
      <w:r w:rsidR="00802564" w:rsidRPr="00AA1D96">
        <w:rPr>
          <w:sz w:val="22"/>
          <w:szCs w:val="22"/>
        </w:rPr>
        <w:t>take</w:t>
      </w:r>
      <w:r w:rsidRPr="00AA1D96">
        <w:rPr>
          <w:sz w:val="22"/>
          <w:szCs w:val="22"/>
        </w:rPr>
        <w:t xml:space="preserve"> the first vacancy offered.</w:t>
      </w:r>
    </w:p>
    <w:p w14:paraId="15881966" w14:textId="77777777" w:rsidR="001B3DB1" w:rsidRDefault="001B3DB1" w:rsidP="001B3DB1">
      <w:pPr>
        <w:rPr>
          <w:sz w:val="22"/>
          <w:szCs w:val="22"/>
        </w:rPr>
      </w:pPr>
    </w:p>
    <w:p w14:paraId="21431FEB" w14:textId="4626B8F0" w:rsidR="001B3DB1" w:rsidRDefault="001B3DB1" w:rsidP="001B3DB1">
      <w:pPr>
        <w:outlineLvl w:val="0"/>
        <w:rPr>
          <w:sz w:val="22"/>
          <w:szCs w:val="22"/>
        </w:rPr>
      </w:pPr>
      <w:r>
        <w:rPr>
          <w:sz w:val="22"/>
          <w:szCs w:val="22"/>
        </w:rPr>
        <w:t xml:space="preserve">Please complete and return the </w:t>
      </w:r>
      <w:r w:rsidRPr="008E37A2">
        <w:rPr>
          <w:sz w:val="22"/>
          <w:szCs w:val="22"/>
        </w:rPr>
        <w:t xml:space="preserve">Residential Aged Care Application Confirmation </w:t>
      </w:r>
      <w:r w:rsidR="00031842">
        <w:rPr>
          <w:sz w:val="22"/>
          <w:szCs w:val="22"/>
        </w:rPr>
        <w:t xml:space="preserve">section below and return this form to </w:t>
      </w:r>
      <w:r w:rsidR="00BD0F5E">
        <w:rPr>
          <w:sz w:val="22"/>
          <w:szCs w:val="22"/>
        </w:rPr>
        <w:t xml:space="preserve">the RACLN </w:t>
      </w:r>
      <w:r>
        <w:rPr>
          <w:sz w:val="22"/>
          <w:szCs w:val="22"/>
        </w:rPr>
        <w:t>by  ___________ (insert date).</w:t>
      </w:r>
    </w:p>
    <w:p w14:paraId="5D361E7C" w14:textId="003C6440" w:rsidR="00D76B78" w:rsidRDefault="00D76B78" w:rsidP="008F2592">
      <w:pPr>
        <w:outlineLvl w:val="0"/>
        <w:rPr>
          <w:sz w:val="22"/>
          <w:szCs w:val="22"/>
        </w:rPr>
      </w:pPr>
    </w:p>
    <w:p w14:paraId="229E95B2" w14:textId="1425B3E4" w:rsidR="00D76B78" w:rsidRDefault="00D76B78" w:rsidP="008F2592">
      <w:pPr>
        <w:outlineLvl w:val="0"/>
        <w:rPr>
          <w:sz w:val="22"/>
          <w:szCs w:val="22"/>
        </w:rPr>
      </w:pPr>
      <w:r>
        <w:rPr>
          <w:sz w:val="22"/>
          <w:szCs w:val="22"/>
        </w:rPr>
        <w:t xml:space="preserve">If you have any questions or </w:t>
      </w:r>
      <w:r w:rsidRPr="008204EA">
        <w:rPr>
          <w:sz w:val="22"/>
          <w:szCs w:val="22"/>
        </w:rPr>
        <w:t xml:space="preserve">need assistance with your application for RACF placement, please contact the RACLN on </w:t>
      </w:r>
      <w:r w:rsidRPr="007F7CD3">
        <w:rPr>
          <w:sz w:val="22"/>
          <w:szCs w:val="22"/>
        </w:rPr>
        <w:t xml:space="preserve">5124 </w:t>
      </w:r>
      <w:r w:rsidRPr="008D1AB4">
        <w:rPr>
          <w:sz w:val="22"/>
          <w:szCs w:val="22"/>
        </w:rPr>
        <w:t xml:space="preserve">64355 or </w:t>
      </w:r>
      <w:r>
        <w:rPr>
          <w:sz w:val="22"/>
          <w:szCs w:val="22"/>
        </w:rPr>
        <w:t xml:space="preserve">mobile 0466 446 104 or email </w:t>
      </w:r>
      <w:hyperlink r:id="rId29" w:history="1">
        <w:r w:rsidR="00BD0F5E" w:rsidRPr="00EF6936">
          <w:rPr>
            <w:rStyle w:val="Hyperlink"/>
            <w:sz w:val="22"/>
            <w:szCs w:val="22"/>
          </w:rPr>
          <w:t>RACLN@act.gov.au</w:t>
        </w:r>
      </w:hyperlink>
      <w:r w:rsidR="00BD0F5E">
        <w:rPr>
          <w:sz w:val="22"/>
          <w:szCs w:val="22"/>
        </w:rPr>
        <w:t xml:space="preserve"> </w:t>
      </w:r>
      <w:r w:rsidRPr="008D1AB4">
        <w:rPr>
          <w:sz w:val="22"/>
          <w:szCs w:val="22"/>
        </w:rPr>
        <w:t>as</w:t>
      </w:r>
      <w:r w:rsidRPr="008204EA">
        <w:rPr>
          <w:sz w:val="22"/>
          <w:szCs w:val="22"/>
        </w:rPr>
        <w:t xml:space="preserve"> they may be able to assist.</w:t>
      </w:r>
    </w:p>
    <w:p w14:paraId="38E183FD" w14:textId="77777777" w:rsidR="00D76B78" w:rsidRDefault="00D76B78" w:rsidP="008F2592">
      <w:pPr>
        <w:rPr>
          <w:sz w:val="22"/>
          <w:szCs w:val="22"/>
        </w:rPr>
      </w:pPr>
    </w:p>
    <w:p w14:paraId="678A3DFC" w14:textId="77777777" w:rsidR="00D76B78" w:rsidRDefault="00D76B78" w:rsidP="00D76B78">
      <w:pPr>
        <w:outlineLvl w:val="0"/>
        <w:rPr>
          <w:sz w:val="22"/>
          <w:szCs w:val="22"/>
        </w:rPr>
      </w:pPr>
      <w:r>
        <w:rPr>
          <w:sz w:val="22"/>
          <w:szCs w:val="22"/>
        </w:rPr>
        <w:t>Yours sincerely</w:t>
      </w:r>
    </w:p>
    <w:p w14:paraId="26D3B466" w14:textId="77777777" w:rsidR="0041510F" w:rsidRDefault="0041510F" w:rsidP="00D76B78">
      <w:pPr>
        <w:outlineLvl w:val="0"/>
        <w:rPr>
          <w:sz w:val="22"/>
          <w:szCs w:val="22"/>
        </w:rPr>
      </w:pPr>
    </w:p>
    <w:p w14:paraId="31C9FC51" w14:textId="77777777" w:rsidR="0041510F" w:rsidRDefault="0041510F" w:rsidP="00D76B78">
      <w:pPr>
        <w:outlineLvl w:val="0"/>
        <w:rPr>
          <w:sz w:val="22"/>
          <w:szCs w:val="22"/>
        </w:rPr>
      </w:pPr>
    </w:p>
    <w:p w14:paraId="3D78C902" w14:textId="77777777" w:rsidR="00D76B78" w:rsidRDefault="00D76B78" w:rsidP="00D76B78">
      <w:pPr>
        <w:rPr>
          <w:sz w:val="22"/>
          <w:szCs w:val="22"/>
        </w:rPr>
      </w:pPr>
    </w:p>
    <w:p w14:paraId="159D8C71" w14:textId="37B19E65" w:rsidR="00D76B78" w:rsidRDefault="00D76B78" w:rsidP="00D76B78">
      <w:pPr>
        <w:rPr>
          <w:sz w:val="22"/>
          <w:szCs w:val="22"/>
        </w:rPr>
      </w:pPr>
      <w:r>
        <w:rPr>
          <w:sz w:val="22"/>
          <w:szCs w:val="22"/>
        </w:rPr>
        <w:t xml:space="preserve">Chief Operating Officer </w:t>
      </w:r>
    </w:p>
    <w:p w14:paraId="58217888" w14:textId="77777777" w:rsidR="00D76B78" w:rsidRDefault="00D76B78" w:rsidP="00D76B78">
      <w:pPr>
        <w:rPr>
          <w:sz w:val="22"/>
          <w:szCs w:val="22"/>
        </w:rPr>
      </w:pPr>
      <w:r>
        <w:rPr>
          <w:sz w:val="22"/>
          <w:szCs w:val="22"/>
        </w:rPr>
        <w:t>Canberra Health Services</w:t>
      </w:r>
    </w:p>
    <w:p w14:paraId="7140F9D2" w14:textId="77777777" w:rsidR="00F7446A" w:rsidRDefault="00F7446A" w:rsidP="00D76B78">
      <w:pPr>
        <w:rPr>
          <w:sz w:val="22"/>
          <w:szCs w:val="22"/>
        </w:rPr>
      </w:pPr>
    </w:p>
    <w:p w14:paraId="5642789E" w14:textId="589B9BE1" w:rsidR="00D76B78" w:rsidRPr="008F2592" w:rsidRDefault="00D76B78" w:rsidP="00D76B78">
      <w:pPr>
        <w:rPr>
          <w:sz w:val="22"/>
        </w:rPr>
      </w:pPr>
      <w:r>
        <w:rPr>
          <w:sz w:val="22"/>
          <w:szCs w:val="22"/>
        </w:rPr>
        <w:t>Date</w:t>
      </w:r>
    </w:p>
    <w:p w14:paraId="13651944" w14:textId="2886F12A" w:rsidR="00031842" w:rsidRDefault="00031842" w:rsidP="001B3DB1">
      <w:pPr>
        <w:outlineLvl w:val="0"/>
        <w:rPr>
          <w:sz w:val="22"/>
          <w:szCs w:val="22"/>
        </w:rPr>
      </w:pPr>
    </w:p>
    <w:p w14:paraId="2BE8429E" w14:textId="77777777" w:rsidR="00D76B78" w:rsidRDefault="00D76B78" w:rsidP="00031842"/>
    <w:p w14:paraId="2E4B8777" w14:textId="77777777" w:rsidR="00031842" w:rsidRDefault="00031842" w:rsidP="001B3DB1">
      <w:pPr>
        <w:outlineLvl w:val="0"/>
        <w:rPr>
          <w:sz w:val="22"/>
          <w:szCs w:val="22"/>
        </w:rPr>
      </w:pPr>
    </w:p>
    <w:p w14:paraId="272C4740" w14:textId="77777777" w:rsidR="001B3DB1" w:rsidRDefault="001B3DB1" w:rsidP="001B3DB1">
      <w:pPr>
        <w:rPr>
          <w:sz w:val="22"/>
          <w:szCs w:val="22"/>
        </w:rPr>
      </w:pPr>
    </w:p>
    <w:p w14:paraId="33AB7DC8" w14:textId="55052DEF" w:rsidR="001B3DB1" w:rsidRDefault="001B3DB1" w:rsidP="001B3DB1">
      <w:pPr>
        <w:rPr>
          <w:sz w:val="22"/>
          <w:szCs w:val="22"/>
        </w:rPr>
      </w:pPr>
    </w:p>
    <w:p w14:paraId="42C00037" w14:textId="5AD52861" w:rsidR="001B3DB1" w:rsidRDefault="001B3DB1" w:rsidP="001B3DB1">
      <w:pPr>
        <w:rPr>
          <w:sz w:val="22"/>
          <w:szCs w:val="22"/>
        </w:rPr>
      </w:pPr>
    </w:p>
    <w:p w14:paraId="3E7AE861" w14:textId="0C31B499" w:rsidR="001B3DB1" w:rsidRDefault="001B3DB1" w:rsidP="001B3DB1">
      <w:pPr>
        <w:rPr>
          <w:sz w:val="22"/>
          <w:szCs w:val="22"/>
        </w:rPr>
      </w:pPr>
    </w:p>
    <w:p w14:paraId="69E9FF83" w14:textId="50FC2BB1" w:rsidR="001B3DB1" w:rsidRDefault="001B3DB1" w:rsidP="001B3DB1">
      <w:pPr>
        <w:rPr>
          <w:sz w:val="22"/>
          <w:szCs w:val="22"/>
        </w:rPr>
      </w:pPr>
    </w:p>
    <w:p w14:paraId="7524FCBD" w14:textId="2700DDE4" w:rsidR="001B3DB1" w:rsidRDefault="001B3DB1" w:rsidP="001B3DB1">
      <w:pPr>
        <w:rPr>
          <w:sz w:val="22"/>
          <w:szCs w:val="22"/>
        </w:rPr>
      </w:pPr>
    </w:p>
    <w:p w14:paraId="674D37C9" w14:textId="1862108F" w:rsidR="001B3DB1" w:rsidRDefault="001B3DB1" w:rsidP="001B3DB1">
      <w:pPr>
        <w:rPr>
          <w:sz w:val="22"/>
          <w:szCs w:val="22"/>
        </w:rPr>
      </w:pPr>
    </w:p>
    <w:p w14:paraId="62E5A818" w14:textId="77777777" w:rsidR="00F7446A" w:rsidRDefault="00F7446A" w:rsidP="001B3DB1">
      <w:pPr>
        <w:pStyle w:val="Heading2"/>
      </w:pPr>
      <w:bookmarkStart w:id="93" w:name="_Toc40960379"/>
      <w:r>
        <w:br w:type="page"/>
      </w:r>
    </w:p>
    <w:p w14:paraId="5CFC2545" w14:textId="083B532E" w:rsidR="001B3DB1" w:rsidRPr="005873A8" w:rsidRDefault="001B3DB1" w:rsidP="001B3DB1">
      <w:pPr>
        <w:pStyle w:val="Heading2"/>
      </w:pPr>
      <w:bookmarkStart w:id="94" w:name="_Toc172027232"/>
      <w:r w:rsidRPr="005873A8">
        <w:lastRenderedPageBreak/>
        <w:t xml:space="preserve">Attachment </w:t>
      </w:r>
      <w:r w:rsidR="00B20B84">
        <w:t>6</w:t>
      </w:r>
      <w:r w:rsidRPr="005873A8">
        <w:t>: Letter 1B - Residential Aged Care Application Confirmation Form</w:t>
      </w:r>
      <w:bookmarkEnd w:id="93"/>
      <w:bookmarkEnd w:id="94"/>
      <w:r w:rsidRPr="005873A8">
        <w:t xml:space="preserve">  </w:t>
      </w:r>
    </w:p>
    <w:p w14:paraId="502EB4B6" w14:textId="77777777" w:rsidR="001B3DB1" w:rsidRDefault="001B3DB1" w:rsidP="001B3DB1">
      <w:pPr>
        <w:rPr>
          <w:b/>
        </w:rPr>
      </w:pPr>
    </w:p>
    <w:p w14:paraId="2AD7927E" w14:textId="77777777" w:rsidR="001B3DB1" w:rsidRDefault="001B3DB1" w:rsidP="001B3DB1">
      <w:pPr>
        <w:outlineLvl w:val="0"/>
        <w:rPr>
          <w:b/>
          <w:sz w:val="28"/>
          <w:szCs w:val="28"/>
        </w:rPr>
      </w:pPr>
    </w:p>
    <w:p w14:paraId="2B1BC697" w14:textId="77777777" w:rsidR="001B3DB1" w:rsidRDefault="001B3DB1" w:rsidP="001B3DB1"/>
    <w:p w14:paraId="639E4806" w14:textId="77777777" w:rsidR="001B3DB1" w:rsidRDefault="001B3DB1" w:rsidP="001B3DB1">
      <w:pPr>
        <w:outlineLvl w:val="0"/>
      </w:pPr>
    </w:p>
    <w:p w14:paraId="4A3DFEB9" w14:textId="620566C5" w:rsidR="001B3DB1" w:rsidRDefault="001B3DB1" w:rsidP="001B3DB1">
      <w:pPr>
        <w:outlineLvl w:val="0"/>
      </w:pPr>
      <w:r>
        <w:t>I _____________________ (</w:t>
      </w:r>
      <w:r>
        <w:rPr>
          <w:szCs w:val="24"/>
          <w:lang w:val="en-US"/>
        </w:rPr>
        <w:t>patient/</w:t>
      </w:r>
      <w:r>
        <w:t xml:space="preserve">family member/Substitute Decision Maker) advise </w:t>
      </w:r>
      <w:r w:rsidR="00182CBE">
        <w:t>that.</w:t>
      </w:r>
      <w:r>
        <w:t xml:space="preserve"> </w:t>
      </w:r>
    </w:p>
    <w:p w14:paraId="4761D24D" w14:textId="77777777" w:rsidR="001B3DB1" w:rsidRDefault="001B3DB1" w:rsidP="001B3DB1"/>
    <w:p w14:paraId="0ECDBEAD" w14:textId="77777777" w:rsidR="001B3DB1" w:rsidRDefault="001B3DB1" w:rsidP="001B3DB1"/>
    <w:p w14:paraId="06189924" w14:textId="77777777" w:rsidR="001B3DB1" w:rsidRDefault="001B3DB1" w:rsidP="001B3DB1">
      <w:r>
        <w:t>_______________________________________________ (insert patient’s name)</w:t>
      </w:r>
    </w:p>
    <w:p w14:paraId="78B7A695" w14:textId="77777777" w:rsidR="001B3DB1" w:rsidRDefault="001B3DB1" w:rsidP="001B3DB1"/>
    <w:p w14:paraId="387E9E49" w14:textId="77777777" w:rsidR="001B3DB1" w:rsidRDefault="001B3DB1" w:rsidP="001B3DB1">
      <w:r>
        <w:t>Has submitted applications to the following facilities:</w:t>
      </w:r>
    </w:p>
    <w:p w14:paraId="6C8B2F9B" w14:textId="77777777" w:rsidR="001B3DB1" w:rsidRDefault="001B3DB1" w:rsidP="001B3DB1"/>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88"/>
        <w:gridCol w:w="3960"/>
        <w:gridCol w:w="3374"/>
      </w:tblGrid>
      <w:tr w:rsidR="001B3DB1" w14:paraId="55A3641E" w14:textId="77777777" w:rsidTr="00DB2C2E">
        <w:trPr>
          <w:trHeight w:val="720"/>
        </w:trPr>
        <w:tc>
          <w:tcPr>
            <w:tcW w:w="1188" w:type="dxa"/>
            <w:vAlign w:val="center"/>
          </w:tcPr>
          <w:p w14:paraId="32AE4C63" w14:textId="77777777" w:rsidR="001B3DB1" w:rsidRDefault="001B3DB1" w:rsidP="00DB2C2E">
            <w:r>
              <w:t>No</w:t>
            </w:r>
          </w:p>
        </w:tc>
        <w:tc>
          <w:tcPr>
            <w:tcW w:w="3960" w:type="dxa"/>
            <w:vAlign w:val="center"/>
          </w:tcPr>
          <w:p w14:paraId="63B54E33" w14:textId="77777777" w:rsidR="001B3DB1" w:rsidRDefault="001B3DB1" w:rsidP="00DB2C2E">
            <w:r>
              <w:t>Name of Facility</w:t>
            </w:r>
          </w:p>
        </w:tc>
        <w:tc>
          <w:tcPr>
            <w:tcW w:w="3374" w:type="dxa"/>
            <w:vAlign w:val="center"/>
          </w:tcPr>
          <w:p w14:paraId="3D85EB5F" w14:textId="77777777" w:rsidR="001B3DB1" w:rsidRDefault="001B3DB1" w:rsidP="00DB2C2E">
            <w:r>
              <w:t>Suburb</w:t>
            </w:r>
          </w:p>
        </w:tc>
      </w:tr>
      <w:tr w:rsidR="001B3DB1" w14:paraId="22BFB441" w14:textId="77777777" w:rsidTr="00DB2C2E">
        <w:trPr>
          <w:trHeight w:val="1134"/>
        </w:trPr>
        <w:tc>
          <w:tcPr>
            <w:tcW w:w="1188" w:type="dxa"/>
          </w:tcPr>
          <w:p w14:paraId="7844AD1C" w14:textId="77777777" w:rsidR="001B3DB1" w:rsidRDefault="001B3DB1" w:rsidP="00DB2C2E">
            <w:pPr>
              <w:jc w:val="center"/>
              <w:rPr>
                <w:sz w:val="28"/>
                <w:szCs w:val="28"/>
              </w:rPr>
            </w:pPr>
            <w:r>
              <w:rPr>
                <w:sz w:val="28"/>
                <w:szCs w:val="28"/>
              </w:rPr>
              <w:t>1</w:t>
            </w:r>
          </w:p>
        </w:tc>
        <w:tc>
          <w:tcPr>
            <w:tcW w:w="3960" w:type="dxa"/>
          </w:tcPr>
          <w:p w14:paraId="7DB1FFAF" w14:textId="77777777" w:rsidR="001B3DB1" w:rsidRDefault="001B3DB1" w:rsidP="00DB2C2E"/>
        </w:tc>
        <w:tc>
          <w:tcPr>
            <w:tcW w:w="3374" w:type="dxa"/>
          </w:tcPr>
          <w:p w14:paraId="30AAC7CC" w14:textId="77777777" w:rsidR="001B3DB1" w:rsidRDefault="001B3DB1" w:rsidP="00DB2C2E"/>
        </w:tc>
      </w:tr>
      <w:tr w:rsidR="001B3DB1" w14:paraId="52B626CD" w14:textId="77777777" w:rsidTr="00DB2C2E">
        <w:trPr>
          <w:trHeight w:val="1134"/>
        </w:trPr>
        <w:tc>
          <w:tcPr>
            <w:tcW w:w="1188" w:type="dxa"/>
          </w:tcPr>
          <w:p w14:paraId="2F72DE9B" w14:textId="77777777" w:rsidR="001B3DB1" w:rsidRDefault="001B3DB1" w:rsidP="00DB2C2E">
            <w:pPr>
              <w:jc w:val="center"/>
              <w:rPr>
                <w:sz w:val="28"/>
                <w:szCs w:val="28"/>
              </w:rPr>
            </w:pPr>
            <w:r>
              <w:rPr>
                <w:sz w:val="28"/>
                <w:szCs w:val="28"/>
              </w:rPr>
              <w:t>2</w:t>
            </w:r>
          </w:p>
        </w:tc>
        <w:tc>
          <w:tcPr>
            <w:tcW w:w="3960" w:type="dxa"/>
          </w:tcPr>
          <w:p w14:paraId="64D2B49A" w14:textId="77777777" w:rsidR="001B3DB1" w:rsidRDefault="001B3DB1" w:rsidP="00DB2C2E"/>
        </w:tc>
        <w:tc>
          <w:tcPr>
            <w:tcW w:w="3374" w:type="dxa"/>
          </w:tcPr>
          <w:p w14:paraId="02675F0D" w14:textId="77777777" w:rsidR="001B3DB1" w:rsidRDefault="001B3DB1" w:rsidP="00DB2C2E"/>
        </w:tc>
      </w:tr>
      <w:tr w:rsidR="001B3DB1" w14:paraId="63D586F5" w14:textId="77777777" w:rsidTr="00DB2C2E">
        <w:trPr>
          <w:trHeight w:val="1134"/>
        </w:trPr>
        <w:tc>
          <w:tcPr>
            <w:tcW w:w="1188" w:type="dxa"/>
          </w:tcPr>
          <w:p w14:paraId="30FB5F57" w14:textId="77777777" w:rsidR="001B3DB1" w:rsidRDefault="001B3DB1" w:rsidP="00DB2C2E">
            <w:pPr>
              <w:jc w:val="center"/>
              <w:rPr>
                <w:sz w:val="28"/>
                <w:szCs w:val="28"/>
              </w:rPr>
            </w:pPr>
            <w:r>
              <w:rPr>
                <w:sz w:val="28"/>
                <w:szCs w:val="28"/>
              </w:rPr>
              <w:t>3</w:t>
            </w:r>
          </w:p>
        </w:tc>
        <w:tc>
          <w:tcPr>
            <w:tcW w:w="3960" w:type="dxa"/>
          </w:tcPr>
          <w:p w14:paraId="3685676B" w14:textId="77777777" w:rsidR="001B3DB1" w:rsidRDefault="001B3DB1" w:rsidP="00DB2C2E"/>
        </w:tc>
        <w:tc>
          <w:tcPr>
            <w:tcW w:w="3374" w:type="dxa"/>
          </w:tcPr>
          <w:p w14:paraId="36DD5368" w14:textId="77777777" w:rsidR="001B3DB1" w:rsidRDefault="001B3DB1" w:rsidP="00DB2C2E"/>
        </w:tc>
      </w:tr>
    </w:tbl>
    <w:p w14:paraId="11A75E77" w14:textId="77777777" w:rsidR="001B3DB1" w:rsidRDefault="001B3DB1" w:rsidP="001B3DB1"/>
    <w:p w14:paraId="0EC4EA55" w14:textId="280BA51A" w:rsidR="001B3DB1" w:rsidRDefault="001B3DB1" w:rsidP="00E0617E">
      <w:pPr>
        <w:outlineLvl w:val="0"/>
      </w:pPr>
      <w:r>
        <w:t xml:space="preserve">I understand that Canberra Health Services requires </w:t>
      </w:r>
      <w:r w:rsidR="00182CBE">
        <w:t>that</w:t>
      </w:r>
    </w:p>
    <w:p w14:paraId="484A8AC2" w14:textId="73B59945" w:rsidR="001B3DB1" w:rsidRDefault="001B3DB1" w:rsidP="001B3DB1">
      <w:r>
        <w:t xml:space="preserve">_______________________________ (insert patient’s name) will take the </w:t>
      </w:r>
      <w:r w:rsidR="00182CBE">
        <w:t>first</w:t>
      </w:r>
      <w:r w:rsidR="00E0617E">
        <w:t xml:space="preserve"> </w:t>
      </w:r>
      <w:r>
        <w:t>available vacancy offered from this list</w:t>
      </w:r>
      <w:r w:rsidR="00182CBE" w:rsidRPr="000818AA">
        <w:t xml:space="preserve">. </w:t>
      </w:r>
      <w:r w:rsidRPr="000818AA">
        <w:t xml:space="preserve">If there are no vacancies at any of the nominated facilities foreseeable for the next </w:t>
      </w:r>
      <w:r>
        <w:t>two (2)</w:t>
      </w:r>
      <w:r w:rsidRPr="000818AA">
        <w:t xml:space="preserve"> weeks, additional facilities need to be considered.</w:t>
      </w:r>
    </w:p>
    <w:p w14:paraId="6EBA0D7D" w14:textId="275125BA" w:rsidR="001B3DB1" w:rsidRDefault="001B3DB1" w:rsidP="001B3DB1"/>
    <w:p w14:paraId="72A46C84" w14:textId="77777777" w:rsidR="001B3DB1" w:rsidRDefault="001B3DB1" w:rsidP="001B3DB1"/>
    <w:p w14:paraId="28E40AC0" w14:textId="77777777" w:rsidR="001B3DB1" w:rsidRDefault="001B3DB1" w:rsidP="001B3DB1">
      <w:pPr>
        <w:outlineLvl w:val="0"/>
      </w:pPr>
      <w:r>
        <w:t>Signed: __________________________Print Name: _________________________</w:t>
      </w:r>
    </w:p>
    <w:p w14:paraId="4F7D38E6" w14:textId="77777777" w:rsidR="001B3DB1" w:rsidRDefault="001B3DB1" w:rsidP="001B3DB1">
      <w:pPr>
        <w:outlineLvl w:val="0"/>
      </w:pPr>
    </w:p>
    <w:p w14:paraId="11FC9E88" w14:textId="77777777" w:rsidR="001B3DB1" w:rsidRDefault="001B3DB1" w:rsidP="001B3DB1">
      <w:pPr>
        <w:outlineLvl w:val="0"/>
      </w:pPr>
      <w:r>
        <w:t>Relationship to Patient_________________________________________________</w:t>
      </w:r>
    </w:p>
    <w:p w14:paraId="235A8C1E" w14:textId="77777777" w:rsidR="001B3DB1" w:rsidRDefault="001B3DB1" w:rsidP="001B3DB1"/>
    <w:p w14:paraId="0521FF11" w14:textId="6002FDFD" w:rsidR="001B3DB1" w:rsidRPr="008F2592" w:rsidRDefault="001B3DB1" w:rsidP="001B3DB1">
      <w:r>
        <w:t>Please return by: ___________ (insert date) to the Residential Aged Care Liaison Nurse.</w:t>
      </w:r>
    </w:p>
    <w:p w14:paraId="6DD6B464" w14:textId="60D3463B" w:rsidR="001B3DB1" w:rsidRDefault="001B3DB1" w:rsidP="001B3DB1"/>
    <w:p w14:paraId="243A2079" w14:textId="64FC9008" w:rsidR="001B3DB1" w:rsidRDefault="001B3DB1" w:rsidP="001B3DB1"/>
    <w:p w14:paraId="482E6716" w14:textId="37358B36" w:rsidR="001B3DB1" w:rsidRDefault="001B3DB1" w:rsidP="001B3DB1"/>
    <w:p w14:paraId="1C2A76C1" w14:textId="137218A3" w:rsidR="001B3DB1" w:rsidRDefault="001B3DB1" w:rsidP="001B3DB1"/>
    <w:p w14:paraId="2792F88E" w14:textId="4C5626EB" w:rsidR="001B3DB1" w:rsidRDefault="001B3DB1" w:rsidP="001B3DB1"/>
    <w:p w14:paraId="201FDC37" w14:textId="014FF177" w:rsidR="001B3DB1" w:rsidRDefault="001B3DB1" w:rsidP="001B3DB1"/>
    <w:p w14:paraId="72EF20A5" w14:textId="5AC43F8B" w:rsidR="001B3DB1" w:rsidRPr="008F2592" w:rsidRDefault="001B3DB1" w:rsidP="001B3DB1"/>
    <w:p w14:paraId="35C6A890" w14:textId="213D79D3" w:rsidR="001B3DB1" w:rsidRDefault="001B3DB1" w:rsidP="008F2592">
      <w:bookmarkStart w:id="95" w:name="_Toc33080271"/>
    </w:p>
    <w:p w14:paraId="4334AE9E" w14:textId="6EA57F48" w:rsidR="001B3DB1" w:rsidRPr="00DA6C7B" w:rsidRDefault="001B3DB1" w:rsidP="001B3DB1">
      <w:pPr>
        <w:pStyle w:val="Heading2"/>
        <w:rPr>
          <w:rStyle w:val="Heading2Char"/>
        </w:rPr>
      </w:pPr>
      <w:bookmarkStart w:id="96" w:name="_Toc40960381"/>
      <w:bookmarkStart w:id="97" w:name="_Toc172027233"/>
      <w:r w:rsidRPr="00DA6C7B">
        <w:lastRenderedPageBreak/>
        <w:t xml:space="preserve">Attachment </w:t>
      </w:r>
      <w:r w:rsidR="00B20B84">
        <w:t>7</w:t>
      </w:r>
      <w:r w:rsidRPr="00DA6C7B">
        <w:t xml:space="preserve">: Letter 2 – </w:t>
      </w:r>
      <w:bookmarkStart w:id="98" w:name="_Hlk131597838"/>
      <w:r w:rsidRPr="00DA6C7B">
        <w:t>Residential Aged Care Application Confirmation Follow-up Letter</w:t>
      </w:r>
      <w:bookmarkEnd w:id="95"/>
      <w:bookmarkEnd w:id="96"/>
      <w:bookmarkEnd w:id="98"/>
      <w:bookmarkEnd w:id="97"/>
    </w:p>
    <w:p w14:paraId="571BC986" w14:textId="77777777" w:rsidR="001B3DB1" w:rsidRPr="005873A8" w:rsidRDefault="001B3DB1" w:rsidP="001B3DB1">
      <w:pPr>
        <w:spacing w:after="200" w:line="276" w:lineRule="auto"/>
        <w:rPr>
          <w:rStyle w:val="Heading2Char"/>
        </w:rPr>
      </w:pPr>
    </w:p>
    <w:p w14:paraId="0DFD9F1A" w14:textId="77777777" w:rsidR="00D51FED" w:rsidRDefault="00D51FED" w:rsidP="00D51FED">
      <w:pPr>
        <w:outlineLvl w:val="0"/>
        <w:rPr>
          <w:sz w:val="22"/>
          <w:szCs w:val="22"/>
        </w:rPr>
      </w:pPr>
      <w:r>
        <w:rPr>
          <w:sz w:val="22"/>
          <w:szCs w:val="22"/>
        </w:rPr>
        <w:t xml:space="preserve">Name: </w:t>
      </w:r>
      <w:r>
        <w:rPr>
          <w:sz w:val="22"/>
          <w:szCs w:val="22"/>
        </w:rPr>
        <w:tab/>
      </w:r>
      <w:r>
        <w:rPr>
          <w:sz w:val="22"/>
          <w:szCs w:val="22"/>
        </w:rPr>
        <w:tab/>
      </w:r>
    </w:p>
    <w:p w14:paraId="55CD59F9" w14:textId="77777777" w:rsidR="00D51FED" w:rsidRDefault="00D51FED" w:rsidP="00D51FED">
      <w:pPr>
        <w:rPr>
          <w:sz w:val="22"/>
          <w:szCs w:val="22"/>
        </w:rPr>
      </w:pPr>
    </w:p>
    <w:p w14:paraId="420181C5" w14:textId="77777777" w:rsidR="00D51FED" w:rsidRDefault="00D51FED" w:rsidP="00D51FED">
      <w:pPr>
        <w:rPr>
          <w:sz w:val="22"/>
          <w:szCs w:val="22"/>
        </w:rPr>
      </w:pPr>
      <w:r>
        <w:rPr>
          <w:sz w:val="22"/>
          <w:szCs w:val="22"/>
        </w:rPr>
        <w:t xml:space="preserve">Address: </w:t>
      </w:r>
      <w:r>
        <w:rPr>
          <w:sz w:val="22"/>
          <w:szCs w:val="22"/>
        </w:rPr>
        <w:tab/>
      </w:r>
    </w:p>
    <w:p w14:paraId="4EDC3403" w14:textId="77777777" w:rsidR="00D51FED" w:rsidRDefault="00D51FED" w:rsidP="00D51FED">
      <w:pPr>
        <w:rPr>
          <w:sz w:val="22"/>
          <w:szCs w:val="22"/>
        </w:rPr>
      </w:pPr>
    </w:p>
    <w:p w14:paraId="70C441EF" w14:textId="77777777" w:rsidR="00D51FED" w:rsidRDefault="00D51FED" w:rsidP="00D51FED">
      <w:pPr>
        <w:outlineLvl w:val="0"/>
        <w:rPr>
          <w:sz w:val="22"/>
          <w:szCs w:val="22"/>
        </w:rPr>
      </w:pPr>
    </w:p>
    <w:p w14:paraId="34226EC7" w14:textId="77777777" w:rsidR="00D51FED" w:rsidRDefault="00D51FED" w:rsidP="00D51FED">
      <w:pPr>
        <w:outlineLvl w:val="0"/>
        <w:rPr>
          <w:sz w:val="22"/>
          <w:szCs w:val="22"/>
        </w:rPr>
      </w:pPr>
      <w:r>
        <w:rPr>
          <w:sz w:val="22"/>
          <w:szCs w:val="22"/>
        </w:rPr>
        <w:t xml:space="preserve">Dear _____________________________, </w:t>
      </w:r>
    </w:p>
    <w:p w14:paraId="73AB8BE3" w14:textId="77777777" w:rsidR="001B3DB1" w:rsidRPr="008204EA" w:rsidRDefault="001B3DB1" w:rsidP="001B3DB1">
      <w:pPr>
        <w:rPr>
          <w:sz w:val="22"/>
          <w:szCs w:val="22"/>
        </w:rPr>
      </w:pPr>
    </w:p>
    <w:p w14:paraId="1722786E" w14:textId="77777777" w:rsidR="001B3DB1" w:rsidRPr="008204EA" w:rsidRDefault="001B3DB1" w:rsidP="001B3DB1">
      <w:pPr>
        <w:outlineLvl w:val="0"/>
        <w:rPr>
          <w:sz w:val="22"/>
          <w:szCs w:val="22"/>
        </w:rPr>
      </w:pPr>
    </w:p>
    <w:p w14:paraId="2072DC45" w14:textId="77777777" w:rsidR="001B3DB1" w:rsidRPr="008204EA" w:rsidRDefault="001B3DB1" w:rsidP="001B3DB1">
      <w:pPr>
        <w:outlineLvl w:val="0"/>
        <w:rPr>
          <w:sz w:val="22"/>
          <w:szCs w:val="22"/>
        </w:rPr>
      </w:pPr>
      <w:r w:rsidRPr="008204EA">
        <w:rPr>
          <w:sz w:val="22"/>
          <w:szCs w:val="22"/>
        </w:rPr>
        <w:t xml:space="preserve">We wrote to you on ________________ (insert date) about the need for </w:t>
      </w:r>
    </w:p>
    <w:p w14:paraId="71790167" w14:textId="77777777" w:rsidR="001B3DB1" w:rsidRPr="008204EA" w:rsidRDefault="001B3DB1" w:rsidP="001B3DB1">
      <w:pPr>
        <w:outlineLvl w:val="0"/>
        <w:rPr>
          <w:sz w:val="22"/>
          <w:szCs w:val="22"/>
        </w:rPr>
      </w:pPr>
    </w:p>
    <w:p w14:paraId="4A37D16A" w14:textId="77777777" w:rsidR="001B3DB1" w:rsidRPr="008204EA" w:rsidRDefault="001B3DB1" w:rsidP="001B3DB1">
      <w:pPr>
        <w:outlineLvl w:val="0"/>
        <w:rPr>
          <w:sz w:val="22"/>
          <w:szCs w:val="22"/>
        </w:rPr>
      </w:pPr>
      <w:r w:rsidRPr="008204EA">
        <w:rPr>
          <w:sz w:val="22"/>
          <w:szCs w:val="22"/>
        </w:rPr>
        <w:t>_________________</w:t>
      </w:r>
      <w:r>
        <w:rPr>
          <w:sz w:val="22"/>
          <w:szCs w:val="22"/>
        </w:rPr>
        <w:softHyphen/>
        <w:t>_______</w:t>
      </w:r>
      <w:r w:rsidRPr="008204EA">
        <w:rPr>
          <w:sz w:val="22"/>
          <w:szCs w:val="22"/>
        </w:rPr>
        <w:t xml:space="preserve"> (insert patient’s name) </w:t>
      </w:r>
      <w:r>
        <w:rPr>
          <w:sz w:val="22"/>
          <w:szCs w:val="22"/>
        </w:rPr>
        <w:t xml:space="preserve">to seek appropriate </w:t>
      </w:r>
      <w:r w:rsidRPr="008204EA">
        <w:rPr>
          <w:sz w:val="22"/>
          <w:szCs w:val="22"/>
        </w:rPr>
        <w:t xml:space="preserve">Residential </w:t>
      </w:r>
      <w:r>
        <w:rPr>
          <w:sz w:val="22"/>
          <w:szCs w:val="22"/>
        </w:rPr>
        <w:t>Aged</w:t>
      </w:r>
      <w:r w:rsidRPr="008204EA">
        <w:rPr>
          <w:sz w:val="22"/>
          <w:szCs w:val="22"/>
        </w:rPr>
        <w:t xml:space="preserve"> Care Facility</w:t>
      </w:r>
      <w:r>
        <w:rPr>
          <w:sz w:val="22"/>
          <w:szCs w:val="22"/>
        </w:rPr>
        <w:t xml:space="preserve"> placement.</w:t>
      </w:r>
    </w:p>
    <w:p w14:paraId="5A69B93B" w14:textId="77777777" w:rsidR="001B3DB1" w:rsidRPr="008204EA" w:rsidRDefault="001B3DB1" w:rsidP="001B3DB1">
      <w:pPr>
        <w:tabs>
          <w:tab w:val="left" w:pos="3715"/>
        </w:tabs>
        <w:outlineLvl w:val="0"/>
        <w:rPr>
          <w:sz w:val="22"/>
          <w:szCs w:val="22"/>
        </w:rPr>
      </w:pPr>
      <w:r w:rsidRPr="008204EA">
        <w:rPr>
          <w:sz w:val="22"/>
          <w:szCs w:val="22"/>
        </w:rPr>
        <w:tab/>
      </w:r>
    </w:p>
    <w:p w14:paraId="24F3F197" w14:textId="25114271" w:rsidR="001B3DB1" w:rsidRPr="008204EA" w:rsidRDefault="001B3DB1" w:rsidP="001B3DB1">
      <w:pPr>
        <w:outlineLvl w:val="0"/>
        <w:rPr>
          <w:sz w:val="22"/>
          <w:szCs w:val="22"/>
        </w:rPr>
      </w:pPr>
      <w:r w:rsidRPr="008204EA">
        <w:rPr>
          <w:sz w:val="22"/>
          <w:szCs w:val="22"/>
        </w:rPr>
        <w:t>We also asked for a Residential Aged Care Application Confirmation Form to be completed and returned to the</w:t>
      </w:r>
      <w:r>
        <w:rPr>
          <w:sz w:val="22"/>
          <w:szCs w:val="22"/>
        </w:rPr>
        <w:t xml:space="preserve"> Residential Aged Liaison Nurse (</w:t>
      </w:r>
      <w:r w:rsidRPr="008204EA">
        <w:rPr>
          <w:sz w:val="22"/>
          <w:szCs w:val="22"/>
        </w:rPr>
        <w:t>RACLN</w:t>
      </w:r>
      <w:r>
        <w:rPr>
          <w:sz w:val="22"/>
          <w:szCs w:val="22"/>
        </w:rPr>
        <w:t>)</w:t>
      </w:r>
      <w:r w:rsidRPr="008204EA">
        <w:rPr>
          <w:sz w:val="22"/>
          <w:szCs w:val="22"/>
        </w:rPr>
        <w:t xml:space="preserve"> by__________________ (insert due date) but as</w:t>
      </w:r>
      <w:r w:rsidR="00182CBE">
        <w:rPr>
          <w:sz w:val="22"/>
          <w:szCs w:val="22"/>
        </w:rPr>
        <w:t xml:space="preserve"> </w:t>
      </w:r>
      <w:r w:rsidR="00E0617E">
        <w:rPr>
          <w:sz w:val="22"/>
          <w:szCs w:val="22"/>
        </w:rPr>
        <w:t xml:space="preserve">of </w:t>
      </w:r>
      <w:r w:rsidR="00A937EB">
        <w:rPr>
          <w:sz w:val="22"/>
          <w:szCs w:val="22"/>
        </w:rPr>
        <w:t>this date</w:t>
      </w:r>
      <w:r w:rsidR="00E0617E">
        <w:rPr>
          <w:sz w:val="22"/>
          <w:szCs w:val="22"/>
        </w:rPr>
        <w:t xml:space="preserve">, </w:t>
      </w:r>
      <w:r w:rsidRPr="008204EA">
        <w:rPr>
          <w:sz w:val="22"/>
          <w:szCs w:val="22"/>
        </w:rPr>
        <w:t xml:space="preserve">we have not received </w:t>
      </w:r>
      <w:r w:rsidR="00A937EB">
        <w:rPr>
          <w:sz w:val="22"/>
          <w:szCs w:val="22"/>
        </w:rPr>
        <w:t>notification that you have applied to three Residential Aged Care Facilities.</w:t>
      </w:r>
    </w:p>
    <w:p w14:paraId="3D87E993" w14:textId="77777777" w:rsidR="001B3DB1" w:rsidRPr="008204EA" w:rsidRDefault="001B3DB1" w:rsidP="001B3DB1">
      <w:pPr>
        <w:outlineLvl w:val="0"/>
        <w:rPr>
          <w:sz w:val="22"/>
          <w:szCs w:val="22"/>
        </w:rPr>
      </w:pPr>
    </w:p>
    <w:p w14:paraId="22187D54" w14:textId="083F3380" w:rsidR="001B3DB1" w:rsidRPr="008204EA" w:rsidRDefault="001B3DB1" w:rsidP="001B3DB1">
      <w:pPr>
        <w:outlineLvl w:val="0"/>
        <w:rPr>
          <w:sz w:val="22"/>
          <w:szCs w:val="22"/>
        </w:rPr>
      </w:pPr>
      <w:r w:rsidRPr="008204EA">
        <w:rPr>
          <w:sz w:val="22"/>
          <w:szCs w:val="22"/>
        </w:rPr>
        <w:t xml:space="preserve">If you are having difficulty and need assistance with your application for RACF </w:t>
      </w:r>
      <w:r w:rsidR="00182CBE" w:rsidRPr="008204EA">
        <w:rPr>
          <w:sz w:val="22"/>
          <w:szCs w:val="22"/>
        </w:rPr>
        <w:t>placement,</w:t>
      </w:r>
      <w:r w:rsidRPr="008204EA">
        <w:rPr>
          <w:sz w:val="22"/>
          <w:szCs w:val="22"/>
        </w:rPr>
        <w:t xml:space="preserve"> please contact the RACLN on </w:t>
      </w:r>
      <w:r w:rsidRPr="007F7CD3">
        <w:rPr>
          <w:sz w:val="22"/>
          <w:szCs w:val="22"/>
        </w:rPr>
        <w:t xml:space="preserve">5124 </w:t>
      </w:r>
      <w:r w:rsidRPr="008D1AB4">
        <w:rPr>
          <w:sz w:val="22"/>
          <w:szCs w:val="22"/>
        </w:rPr>
        <w:t xml:space="preserve">64355 or </w:t>
      </w:r>
      <w:r>
        <w:rPr>
          <w:sz w:val="22"/>
          <w:szCs w:val="22"/>
        </w:rPr>
        <w:t xml:space="preserve">mobile 0466 446 104 or email </w:t>
      </w:r>
      <w:hyperlink r:id="rId30" w:history="1">
        <w:r w:rsidR="00D51FED" w:rsidRPr="009B36C6">
          <w:rPr>
            <w:rStyle w:val="Hyperlink"/>
            <w:sz w:val="22"/>
            <w:szCs w:val="22"/>
          </w:rPr>
          <w:t>RACLN@act.gov.au</w:t>
        </w:r>
      </w:hyperlink>
      <w:r w:rsidR="00D51FED">
        <w:rPr>
          <w:sz w:val="22"/>
          <w:szCs w:val="22"/>
        </w:rPr>
        <w:t xml:space="preserve"> </w:t>
      </w:r>
      <w:r w:rsidRPr="008D1AB4">
        <w:rPr>
          <w:sz w:val="22"/>
          <w:szCs w:val="22"/>
        </w:rPr>
        <w:t>as</w:t>
      </w:r>
      <w:r w:rsidRPr="008204EA">
        <w:rPr>
          <w:sz w:val="22"/>
          <w:szCs w:val="22"/>
        </w:rPr>
        <w:t xml:space="preserve"> they may be able to assist.</w:t>
      </w:r>
    </w:p>
    <w:p w14:paraId="208CB996" w14:textId="77777777" w:rsidR="001B3DB1" w:rsidRPr="008204EA" w:rsidRDefault="001B3DB1" w:rsidP="001B3DB1">
      <w:pPr>
        <w:outlineLvl w:val="0"/>
        <w:rPr>
          <w:sz w:val="22"/>
          <w:szCs w:val="22"/>
        </w:rPr>
      </w:pPr>
    </w:p>
    <w:p w14:paraId="51B88090" w14:textId="77777777" w:rsidR="001B3DB1" w:rsidRPr="008204EA" w:rsidRDefault="001B3DB1" w:rsidP="001B3DB1">
      <w:pPr>
        <w:outlineLvl w:val="0"/>
        <w:rPr>
          <w:sz w:val="22"/>
          <w:szCs w:val="22"/>
        </w:rPr>
      </w:pPr>
      <w:r w:rsidRPr="008204EA">
        <w:rPr>
          <w:sz w:val="22"/>
          <w:szCs w:val="22"/>
        </w:rPr>
        <w:t>We look forward to receiving your Residential Aged Care Application Confirmation Form by no later than ____________________ (insert date).</w:t>
      </w:r>
    </w:p>
    <w:p w14:paraId="2E2902AF" w14:textId="77777777" w:rsidR="001B3DB1" w:rsidRPr="008204EA" w:rsidRDefault="001B3DB1" w:rsidP="001B3DB1">
      <w:pPr>
        <w:rPr>
          <w:sz w:val="22"/>
          <w:szCs w:val="22"/>
        </w:rPr>
      </w:pPr>
    </w:p>
    <w:p w14:paraId="7658BC67" w14:textId="77777777" w:rsidR="001B3DB1" w:rsidRDefault="001B3DB1" w:rsidP="001B3DB1">
      <w:pPr>
        <w:outlineLvl w:val="0"/>
        <w:rPr>
          <w:sz w:val="22"/>
          <w:szCs w:val="22"/>
        </w:rPr>
      </w:pPr>
    </w:p>
    <w:p w14:paraId="4540AA89" w14:textId="77777777" w:rsidR="001B3DB1" w:rsidRDefault="001B3DB1" w:rsidP="001B3DB1">
      <w:pPr>
        <w:outlineLvl w:val="0"/>
        <w:rPr>
          <w:sz w:val="22"/>
          <w:szCs w:val="22"/>
        </w:rPr>
      </w:pPr>
    </w:p>
    <w:p w14:paraId="5CDB31FE" w14:textId="77777777" w:rsidR="001B3DB1" w:rsidRPr="008204EA" w:rsidRDefault="001B3DB1" w:rsidP="001B3DB1">
      <w:pPr>
        <w:outlineLvl w:val="0"/>
        <w:rPr>
          <w:sz w:val="22"/>
          <w:szCs w:val="22"/>
        </w:rPr>
      </w:pPr>
      <w:r w:rsidRPr="008204EA">
        <w:rPr>
          <w:sz w:val="22"/>
          <w:szCs w:val="22"/>
        </w:rPr>
        <w:t>Yours sincerely</w:t>
      </w:r>
    </w:p>
    <w:p w14:paraId="6019D083" w14:textId="77777777" w:rsidR="001B3DB1" w:rsidRDefault="001B3DB1" w:rsidP="001B3DB1">
      <w:pPr>
        <w:outlineLvl w:val="0"/>
        <w:rPr>
          <w:sz w:val="22"/>
          <w:szCs w:val="22"/>
        </w:rPr>
      </w:pPr>
    </w:p>
    <w:p w14:paraId="5961195D" w14:textId="77777777" w:rsidR="001B3DB1" w:rsidRDefault="001B3DB1" w:rsidP="001B3DB1">
      <w:pPr>
        <w:outlineLvl w:val="0"/>
        <w:rPr>
          <w:sz w:val="22"/>
          <w:szCs w:val="22"/>
        </w:rPr>
      </w:pPr>
    </w:p>
    <w:p w14:paraId="7D16F493" w14:textId="77777777" w:rsidR="001B3DB1" w:rsidRDefault="001B3DB1" w:rsidP="001B3DB1">
      <w:pPr>
        <w:outlineLvl w:val="0"/>
        <w:rPr>
          <w:sz w:val="22"/>
          <w:szCs w:val="22"/>
        </w:rPr>
      </w:pPr>
    </w:p>
    <w:p w14:paraId="74B1ABE7" w14:textId="77777777" w:rsidR="001B3DB1" w:rsidRPr="008204EA" w:rsidRDefault="001B3DB1" w:rsidP="001B3DB1">
      <w:pPr>
        <w:outlineLvl w:val="0"/>
        <w:rPr>
          <w:sz w:val="22"/>
          <w:szCs w:val="22"/>
        </w:rPr>
      </w:pPr>
    </w:p>
    <w:p w14:paraId="5F1CAA89" w14:textId="7EDD700E" w:rsidR="001B3DB1" w:rsidRDefault="001B3DB1" w:rsidP="001B3DB1">
      <w:pPr>
        <w:rPr>
          <w:sz w:val="22"/>
          <w:szCs w:val="22"/>
        </w:rPr>
      </w:pPr>
      <w:r>
        <w:rPr>
          <w:sz w:val="22"/>
          <w:szCs w:val="22"/>
        </w:rPr>
        <w:t xml:space="preserve">Chief Operating Officer </w:t>
      </w:r>
    </w:p>
    <w:p w14:paraId="69C74014" w14:textId="77777777" w:rsidR="001B3DB1" w:rsidRPr="008204EA" w:rsidRDefault="001B3DB1" w:rsidP="001B3DB1">
      <w:pPr>
        <w:rPr>
          <w:sz w:val="22"/>
          <w:szCs w:val="22"/>
        </w:rPr>
      </w:pPr>
      <w:r w:rsidRPr="008204EA">
        <w:rPr>
          <w:sz w:val="22"/>
          <w:szCs w:val="22"/>
        </w:rPr>
        <w:t>Canberra Health Services</w:t>
      </w:r>
    </w:p>
    <w:p w14:paraId="1BF23834" w14:textId="77777777" w:rsidR="001B3DB1" w:rsidRPr="008204EA" w:rsidRDefault="001B3DB1" w:rsidP="001B3DB1">
      <w:pPr>
        <w:rPr>
          <w:sz w:val="22"/>
          <w:szCs w:val="22"/>
        </w:rPr>
      </w:pPr>
    </w:p>
    <w:p w14:paraId="4E776181" w14:textId="77777777" w:rsidR="001B3DB1" w:rsidRDefault="001B3DB1" w:rsidP="001B3DB1">
      <w:pPr>
        <w:rPr>
          <w:rFonts w:cs="Arial"/>
          <w:szCs w:val="24"/>
        </w:rPr>
      </w:pPr>
    </w:p>
    <w:sectPr w:rsidR="001B3DB1" w:rsidSect="00871156">
      <w:headerReference w:type="default" r:id="rId31"/>
      <w:footerReference w:type="default" r:id="rId32"/>
      <w:pgSz w:w="11906" w:h="16838"/>
      <w:pgMar w:top="663" w:right="1418" w:bottom="1440" w:left="1418" w:header="357" w:footer="3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C6039C9" w14:textId="77777777" w:rsidR="00871156" w:rsidRDefault="00871156" w:rsidP="00F66CB0">
      <w:r>
        <w:separator/>
      </w:r>
    </w:p>
  </w:endnote>
  <w:endnote w:type="continuationSeparator" w:id="0">
    <w:p w14:paraId="07FE6BD7" w14:textId="77777777" w:rsidR="00871156" w:rsidRDefault="00871156" w:rsidP="00F66CB0">
      <w:r>
        <w:continuationSeparator/>
      </w:r>
    </w:p>
  </w:endnote>
  <w:endnote w:type="continuationNotice" w:id="1">
    <w:p w14:paraId="13ECC0C3" w14:textId="77777777" w:rsidR="00871156" w:rsidRDefault="0087115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Roboto">
    <w:charset w:val="00"/>
    <w:family w:val="auto"/>
    <w:pitch w:val="variable"/>
    <w:sig w:usb0="E0000AFF" w:usb1="5000217F" w:usb2="00000021" w:usb3="00000000" w:csb0="0000019F" w:csb1="00000000"/>
  </w:font>
  <w:font w:name="Calibri,Bold">
    <w:panose1 w:val="00000000000000000000"/>
    <w:charset w:val="00"/>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insideH w:val="single" w:sz="4" w:space="0" w:color="auto"/>
      </w:tblBorders>
      <w:tblLook w:val="00A0" w:firstRow="1" w:lastRow="0" w:firstColumn="1" w:lastColumn="0" w:noHBand="0" w:noVBand="0"/>
    </w:tblPr>
    <w:tblGrid>
      <w:gridCol w:w="1515"/>
      <w:gridCol w:w="965"/>
      <w:gridCol w:w="1552"/>
      <w:gridCol w:w="1456"/>
      <w:gridCol w:w="1746"/>
      <w:gridCol w:w="1836"/>
    </w:tblGrid>
    <w:tr w:rsidR="00187622" w:rsidRPr="00AE7C5C" w14:paraId="22DF9B65" w14:textId="77777777" w:rsidTr="003F4F06">
      <w:tc>
        <w:tcPr>
          <w:tcW w:w="1515" w:type="dxa"/>
        </w:tcPr>
        <w:p w14:paraId="15011997" w14:textId="77777777" w:rsidR="00187622" w:rsidRPr="00B3752F" w:rsidRDefault="00187622" w:rsidP="00F63A36">
          <w:pPr>
            <w:pStyle w:val="Footer"/>
            <w:rPr>
              <w:rFonts w:cs="Arial"/>
              <w:b/>
              <w:bCs/>
              <w:i/>
              <w:sz w:val="20"/>
            </w:rPr>
          </w:pPr>
          <w:r w:rsidRPr="00B3752F">
            <w:rPr>
              <w:rFonts w:cs="Arial"/>
              <w:b/>
              <w:bCs/>
              <w:i/>
              <w:sz w:val="20"/>
            </w:rPr>
            <w:t>Doc Number</w:t>
          </w:r>
        </w:p>
      </w:tc>
      <w:tc>
        <w:tcPr>
          <w:tcW w:w="965" w:type="dxa"/>
        </w:tcPr>
        <w:p w14:paraId="663F7997" w14:textId="77777777" w:rsidR="00187622" w:rsidRPr="00B3752F" w:rsidRDefault="00187622" w:rsidP="00F63A36">
          <w:pPr>
            <w:pStyle w:val="Footer"/>
            <w:rPr>
              <w:rFonts w:cs="Arial"/>
              <w:b/>
              <w:bCs/>
              <w:i/>
              <w:sz w:val="20"/>
            </w:rPr>
          </w:pPr>
          <w:r w:rsidRPr="00B3752F">
            <w:rPr>
              <w:rFonts w:cs="Arial"/>
              <w:b/>
              <w:bCs/>
              <w:i/>
              <w:sz w:val="20"/>
            </w:rPr>
            <w:t>Version</w:t>
          </w:r>
        </w:p>
      </w:tc>
      <w:tc>
        <w:tcPr>
          <w:tcW w:w="1552" w:type="dxa"/>
        </w:tcPr>
        <w:p w14:paraId="2C28777D" w14:textId="77777777" w:rsidR="00187622" w:rsidRPr="00B3752F" w:rsidRDefault="00187622" w:rsidP="00F63A36">
          <w:pPr>
            <w:pStyle w:val="Footer"/>
            <w:rPr>
              <w:rFonts w:cs="Arial"/>
              <w:b/>
              <w:bCs/>
              <w:i/>
              <w:sz w:val="20"/>
            </w:rPr>
          </w:pPr>
          <w:r w:rsidRPr="00B3752F">
            <w:rPr>
              <w:rFonts w:cs="Arial"/>
              <w:b/>
              <w:bCs/>
              <w:i/>
              <w:sz w:val="20"/>
            </w:rPr>
            <w:t>Issued</w:t>
          </w:r>
        </w:p>
      </w:tc>
      <w:tc>
        <w:tcPr>
          <w:tcW w:w="1456" w:type="dxa"/>
        </w:tcPr>
        <w:p w14:paraId="277CC3E3" w14:textId="77777777" w:rsidR="00187622" w:rsidRPr="00B3752F" w:rsidRDefault="00187622" w:rsidP="00F63A36">
          <w:pPr>
            <w:pStyle w:val="Footer"/>
            <w:rPr>
              <w:rFonts w:cs="Arial"/>
              <w:b/>
              <w:bCs/>
              <w:i/>
              <w:sz w:val="20"/>
            </w:rPr>
          </w:pPr>
          <w:r w:rsidRPr="00B3752F">
            <w:rPr>
              <w:rFonts w:cs="Arial"/>
              <w:b/>
              <w:bCs/>
              <w:i/>
              <w:sz w:val="20"/>
            </w:rPr>
            <w:t>Review Date</w:t>
          </w:r>
        </w:p>
      </w:tc>
      <w:tc>
        <w:tcPr>
          <w:tcW w:w="1746" w:type="dxa"/>
        </w:tcPr>
        <w:p w14:paraId="7873AE42" w14:textId="77777777" w:rsidR="00187622" w:rsidRPr="00B3752F" w:rsidRDefault="00187622" w:rsidP="00F63A36">
          <w:pPr>
            <w:pStyle w:val="Footer"/>
            <w:rPr>
              <w:rFonts w:cs="Arial"/>
              <w:b/>
              <w:bCs/>
              <w:i/>
              <w:sz w:val="20"/>
            </w:rPr>
          </w:pPr>
          <w:r w:rsidRPr="00B3752F">
            <w:rPr>
              <w:rFonts w:cs="Arial"/>
              <w:b/>
              <w:bCs/>
              <w:i/>
              <w:sz w:val="20"/>
            </w:rPr>
            <w:t>Area Responsible</w:t>
          </w:r>
        </w:p>
      </w:tc>
      <w:tc>
        <w:tcPr>
          <w:tcW w:w="1836" w:type="dxa"/>
        </w:tcPr>
        <w:p w14:paraId="08F10F2B" w14:textId="77777777" w:rsidR="00187622" w:rsidRPr="00B3752F" w:rsidRDefault="00187622" w:rsidP="00F63A36">
          <w:pPr>
            <w:pStyle w:val="Footer"/>
            <w:rPr>
              <w:rFonts w:cs="Arial"/>
              <w:b/>
              <w:bCs/>
              <w:i/>
              <w:sz w:val="20"/>
            </w:rPr>
          </w:pPr>
          <w:r w:rsidRPr="00B3752F">
            <w:rPr>
              <w:rFonts w:cs="Arial"/>
              <w:b/>
              <w:bCs/>
              <w:i/>
              <w:sz w:val="20"/>
            </w:rPr>
            <w:t>Page</w:t>
          </w:r>
        </w:p>
      </w:tc>
    </w:tr>
    <w:tr w:rsidR="00187622" w14:paraId="3109EE98" w14:textId="77777777" w:rsidTr="003F4F06">
      <w:tc>
        <w:tcPr>
          <w:tcW w:w="1515" w:type="dxa"/>
        </w:tcPr>
        <w:p w14:paraId="7759430F" w14:textId="6A5D405C" w:rsidR="00187622" w:rsidRPr="00542EE6" w:rsidRDefault="005E4C02" w:rsidP="00F63A36">
          <w:pPr>
            <w:pStyle w:val="Footer"/>
            <w:rPr>
              <w:rFonts w:cs="Arial"/>
              <w:b/>
              <w:bCs/>
              <w:sz w:val="20"/>
            </w:rPr>
          </w:pPr>
          <w:r>
            <w:rPr>
              <w:b/>
              <w:sz w:val="20"/>
            </w:rPr>
            <w:t>CHS24/357</w:t>
          </w:r>
        </w:p>
      </w:tc>
      <w:tc>
        <w:tcPr>
          <w:tcW w:w="965" w:type="dxa"/>
        </w:tcPr>
        <w:p w14:paraId="366EA0B1" w14:textId="0641B26D" w:rsidR="00187622" w:rsidRPr="00B3752F" w:rsidRDefault="005E4C02" w:rsidP="00F63A36">
          <w:pPr>
            <w:pStyle w:val="Footer"/>
            <w:rPr>
              <w:rFonts w:cs="Arial"/>
              <w:b/>
              <w:bCs/>
              <w:sz w:val="20"/>
            </w:rPr>
          </w:pPr>
          <w:r>
            <w:rPr>
              <w:rFonts w:cs="Arial"/>
              <w:b/>
              <w:bCs/>
              <w:sz w:val="20"/>
            </w:rPr>
            <w:t>2</w:t>
          </w:r>
        </w:p>
      </w:tc>
      <w:tc>
        <w:tcPr>
          <w:tcW w:w="1552" w:type="dxa"/>
        </w:tcPr>
        <w:p w14:paraId="4D178516" w14:textId="4BAD4124" w:rsidR="00187622" w:rsidRPr="00B3752F" w:rsidRDefault="005E4C02" w:rsidP="00F63A36">
          <w:pPr>
            <w:pStyle w:val="Footer"/>
            <w:rPr>
              <w:rFonts w:cs="Arial"/>
              <w:b/>
              <w:bCs/>
              <w:sz w:val="20"/>
            </w:rPr>
          </w:pPr>
          <w:r>
            <w:rPr>
              <w:rFonts w:cs="Arial"/>
              <w:b/>
              <w:bCs/>
              <w:sz w:val="20"/>
            </w:rPr>
            <w:t>16/07/2024</w:t>
          </w:r>
        </w:p>
      </w:tc>
      <w:tc>
        <w:tcPr>
          <w:tcW w:w="1456" w:type="dxa"/>
        </w:tcPr>
        <w:p w14:paraId="1A596E38" w14:textId="431F625E" w:rsidR="00187622" w:rsidRPr="00B3752F" w:rsidRDefault="005E4C02" w:rsidP="00F63A36">
          <w:pPr>
            <w:pStyle w:val="Footer"/>
            <w:rPr>
              <w:rFonts w:cs="Arial"/>
              <w:b/>
              <w:bCs/>
              <w:sz w:val="20"/>
            </w:rPr>
          </w:pPr>
          <w:r>
            <w:rPr>
              <w:rFonts w:cs="Arial"/>
              <w:b/>
              <w:bCs/>
              <w:sz w:val="20"/>
            </w:rPr>
            <w:t>01/06/2027</w:t>
          </w:r>
        </w:p>
      </w:tc>
      <w:tc>
        <w:tcPr>
          <w:tcW w:w="1746" w:type="dxa"/>
        </w:tcPr>
        <w:p w14:paraId="73E609EC" w14:textId="378C0837" w:rsidR="00187622" w:rsidRPr="00B3752F" w:rsidRDefault="00187622" w:rsidP="00F63A36">
          <w:pPr>
            <w:pStyle w:val="Footer"/>
            <w:rPr>
              <w:rFonts w:cs="Arial"/>
              <w:b/>
              <w:bCs/>
              <w:sz w:val="20"/>
            </w:rPr>
          </w:pPr>
          <w:r>
            <w:rPr>
              <w:rFonts w:cs="Arial"/>
              <w:b/>
              <w:bCs/>
              <w:sz w:val="20"/>
            </w:rPr>
            <w:t>RACS</w:t>
          </w:r>
        </w:p>
      </w:tc>
      <w:tc>
        <w:tcPr>
          <w:tcW w:w="1836" w:type="dxa"/>
        </w:tcPr>
        <w:p w14:paraId="5B1789AF" w14:textId="77777777" w:rsidR="00187622" w:rsidRPr="00B3752F" w:rsidRDefault="00187622" w:rsidP="00F63A36">
          <w:pPr>
            <w:pStyle w:val="Footer"/>
            <w:rPr>
              <w:sz w:val="20"/>
            </w:rPr>
          </w:pPr>
          <w:r w:rsidRPr="00B3752F">
            <w:rPr>
              <w:rStyle w:val="PageNumber"/>
              <w:sz w:val="20"/>
            </w:rPr>
            <w:fldChar w:fldCharType="begin"/>
          </w:r>
          <w:r w:rsidRPr="00B3752F">
            <w:rPr>
              <w:rStyle w:val="PageNumber"/>
              <w:sz w:val="20"/>
            </w:rPr>
            <w:instrText xml:space="preserve"> PAGE </w:instrText>
          </w:r>
          <w:r w:rsidRPr="00B3752F">
            <w:rPr>
              <w:rStyle w:val="PageNumber"/>
              <w:sz w:val="20"/>
            </w:rPr>
            <w:fldChar w:fldCharType="separate"/>
          </w:r>
          <w:r>
            <w:rPr>
              <w:rStyle w:val="PageNumber"/>
              <w:noProof/>
              <w:sz w:val="20"/>
            </w:rPr>
            <w:t>20</w:t>
          </w:r>
          <w:r w:rsidRPr="00B3752F">
            <w:rPr>
              <w:rStyle w:val="PageNumber"/>
              <w:sz w:val="20"/>
            </w:rPr>
            <w:fldChar w:fldCharType="end"/>
          </w:r>
          <w:r w:rsidRPr="00B3752F">
            <w:rPr>
              <w:rStyle w:val="PageNumber"/>
              <w:sz w:val="20"/>
            </w:rPr>
            <w:t xml:space="preserve"> of </w:t>
          </w:r>
          <w:r w:rsidRPr="00B3752F">
            <w:rPr>
              <w:rStyle w:val="PageNumber"/>
              <w:sz w:val="20"/>
            </w:rPr>
            <w:fldChar w:fldCharType="begin"/>
          </w:r>
          <w:r w:rsidRPr="00B3752F">
            <w:rPr>
              <w:rStyle w:val="PageNumber"/>
              <w:sz w:val="20"/>
            </w:rPr>
            <w:instrText xml:space="preserve"> NUMPAGES </w:instrText>
          </w:r>
          <w:r w:rsidRPr="00B3752F">
            <w:rPr>
              <w:rStyle w:val="PageNumber"/>
              <w:sz w:val="20"/>
            </w:rPr>
            <w:fldChar w:fldCharType="separate"/>
          </w:r>
          <w:r>
            <w:rPr>
              <w:rStyle w:val="PageNumber"/>
              <w:noProof/>
              <w:sz w:val="20"/>
            </w:rPr>
            <w:t>20</w:t>
          </w:r>
          <w:r w:rsidRPr="00B3752F">
            <w:rPr>
              <w:rStyle w:val="PageNumber"/>
              <w:sz w:val="20"/>
            </w:rPr>
            <w:fldChar w:fldCharType="end"/>
          </w:r>
        </w:p>
      </w:tc>
    </w:tr>
    <w:tr w:rsidR="00187622" w14:paraId="25D629BD" w14:textId="77777777" w:rsidTr="003F4F06">
      <w:trPr>
        <w:trHeight w:val="231"/>
      </w:trPr>
      <w:tc>
        <w:tcPr>
          <w:tcW w:w="9070" w:type="dxa"/>
          <w:gridSpan w:val="6"/>
          <w:tcBorders>
            <w:top w:val="single" w:sz="4" w:space="0" w:color="auto"/>
            <w:left w:val="single" w:sz="4" w:space="0" w:color="auto"/>
            <w:bottom w:val="single" w:sz="4" w:space="0" w:color="auto"/>
            <w:right w:val="single" w:sz="4" w:space="0" w:color="auto"/>
          </w:tcBorders>
        </w:tcPr>
        <w:p w14:paraId="651305E6" w14:textId="2DA4826B" w:rsidR="00187622" w:rsidRPr="002C1428" w:rsidRDefault="00187622" w:rsidP="00F63A36">
          <w:pPr>
            <w:pStyle w:val="Footer"/>
            <w:jc w:val="center"/>
            <w:rPr>
              <w:rStyle w:val="PageNumber"/>
              <w:sz w:val="16"/>
              <w:szCs w:val="16"/>
            </w:rPr>
          </w:pPr>
          <w:r w:rsidRPr="002C1428">
            <w:rPr>
              <w:sz w:val="16"/>
              <w:szCs w:val="16"/>
            </w:rPr>
            <w:t xml:space="preserve">Do not refer to a </w:t>
          </w:r>
          <w:r w:rsidR="00182CBE" w:rsidRPr="002C1428">
            <w:rPr>
              <w:sz w:val="16"/>
              <w:szCs w:val="16"/>
            </w:rPr>
            <w:t>paper-based</w:t>
          </w:r>
          <w:r w:rsidRPr="002C1428">
            <w:rPr>
              <w:sz w:val="16"/>
              <w:szCs w:val="16"/>
            </w:rPr>
            <w:t xml:space="preserve"> copy of this policy document. </w:t>
          </w:r>
          <w:r>
            <w:rPr>
              <w:sz w:val="16"/>
              <w:szCs w:val="16"/>
            </w:rPr>
            <w:t>The most current</w:t>
          </w:r>
          <w:r w:rsidRPr="002C1428">
            <w:rPr>
              <w:sz w:val="16"/>
              <w:szCs w:val="16"/>
            </w:rPr>
            <w:t xml:space="preserve"> version</w:t>
          </w:r>
          <w:r>
            <w:rPr>
              <w:sz w:val="16"/>
              <w:szCs w:val="16"/>
            </w:rPr>
            <w:t xml:space="preserve"> can be found</w:t>
          </w:r>
          <w:r w:rsidRPr="002C1428">
            <w:rPr>
              <w:sz w:val="16"/>
              <w:szCs w:val="16"/>
            </w:rPr>
            <w:t xml:space="preserve"> on the </w:t>
          </w:r>
          <w:r>
            <w:rPr>
              <w:sz w:val="16"/>
              <w:szCs w:val="16"/>
            </w:rPr>
            <w:t>CHS</w:t>
          </w:r>
          <w:r w:rsidRPr="002C1428">
            <w:rPr>
              <w:sz w:val="16"/>
              <w:szCs w:val="16"/>
            </w:rPr>
            <w:t xml:space="preserve"> Policy Register</w:t>
          </w:r>
        </w:p>
      </w:tc>
    </w:tr>
  </w:tbl>
  <w:p w14:paraId="240C01B1" w14:textId="77777777" w:rsidR="00187622" w:rsidRPr="00AE7C5C" w:rsidRDefault="00187622" w:rsidP="004213C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C161C9B" w14:textId="77777777" w:rsidR="00871156" w:rsidRDefault="00871156" w:rsidP="00F66CB0">
      <w:r>
        <w:separator/>
      </w:r>
    </w:p>
  </w:footnote>
  <w:footnote w:type="continuationSeparator" w:id="0">
    <w:p w14:paraId="48A06749" w14:textId="77777777" w:rsidR="00871156" w:rsidRDefault="00871156" w:rsidP="00F66CB0">
      <w:r>
        <w:continuationSeparator/>
      </w:r>
    </w:p>
  </w:footnote>
  <w:footnote w:type="continuationNotice" w:id="1">
    <w:p w14:paraId="433E788C" w14:textId="77777777" w:rsidR="00871156" w:rsidRDefault="0087115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ook w:val="04A0" w:firstRow="1" w:lastRow="0" w:firstColumn="1" w:lastColumn="0" w:noHBand="0" w:noVBand="1"/>
    </w:tblPr>
    <w:tblGrid>
      <w:gridCol w:w="5552"/>
      <w:gridCol w:w="3518"/>
    </w:tblGrid>
    <w:tr w:rsidR="00187622" w14:paraId="00709FD9" w14:textId="77777777" w:rsidTr="005E0849">
      <w:tc>
        <w:tcPr>
          <w:tcW w:w="5556" w:type="dxa"/>
          <w:hideMark/>
        </w:tcPr>
        <w:p w14:paraId="15472595" w14:textId="77777777" w:rsidR="00187622" w:rsidRPr="005E0849" w:rsidRDefault="00187622">
          <w:pPr>
            <w:pStyle w:val="Header"/>
            <w:rPr>
              <w:sz w:val="20"/>
              <w:lang w:eastAsia="en-AU"/>
            </w:rPr>
          </w:pPr>
          <w:r>
            <w:rPr>
              <w:noProof/>
              <w:sz w:val="20"/>
              <w:lang w:eastAsia="en-AU"/>
            </w:rPr>
            <w:drawing>
              <wp:inline distT="0" distB="0" distL="0" distR="0" wp14:anchorId="2CAF7878" wp14:editId="62AD5514">
                <wp:extent cx="3359785" cy="741082"/>
                <wp:effectExtent l="0" t="0" r="0" b="1905"/>
                <wp:docPr id="138" name="Picture 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H_Logo_ACT_Health_Lockup_CMYK_HR"/>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3359785" cy="741082"/>
                        </a:xfrm>
                        <a:prstGeom prst="rect">
                          <a:avLst/>
                        </a:prstGeom>
                        <a:noFill/>
                        <a:ln w="9525">
                          <a:noFill/>
                          <a:miter lim="800000"/>
                          <a:headEnd/>
                          <a:tailEnd/>
                        </a:ln>
                      </pic:spPr>
                    </pic:pic>
                  </a:graphicData>
                </a:graphic>
              </wp:inline>
            </w:drawing>
          </w:r>
        </w:p>
      </w:tc>
      <w:tc>
        <w:tcPr>
          <w:tcW w:w="3730" w:type="dxa"/>
          <w:vAlign w:val="center"/>
          <w:hideMark/>
        </w:tcPr>
        <w:p w14:paraId="65797B00" w14:textId="0757BD25" w:rsidR="00187622" w:rsidRPr="005E0849" w:rsidRDefault="00187622" w:rsidP="005E0849">
          <w:pPr>
            <w:pStyle w:val="Header"/>
            <w:tabs>
              <w:tab w:val="left" w:pos="720"/>
            </w:tabs>
            <w:jc w:val="right"/>
            <w:rPr>
              <w:sz w:val="20"/>
              <w:lang w:eastAsia="en-AU"/>
            </w:rPr>
          </w:pPr>
          <w:bookmarkStart w:id="99" w:name="_top"/>
          <w:bookmarkEnd w:id="99"/>
          <w:r>
            <w:rPr>
              <w:sz w:val="20"/>
              <w:lang w:eastAsia="en-AU"/>
            </w:rPr>
            <w:t>CHS2</w:t>
          </w:r>
          <w:r w:rsidR="005E4C02">
            <w:rPr>
              <w:sz w:val="20"/>
              <w:lang w:eastAsia="en-AU"/>
            </w:rPr>
            <w:t>4</w:t>
          </w:r>
          <w:r>
            <w:rPr>
              <w:sz w:val="20"/>
              <w:lang w:eastAsia="en-AU"/>
            </w:rPr>
            <w:t>/</w:t>
          </w:r>
          <w:r w:rsidR="005E4C02">
            <w:rPr>
              <w:sz w:val="20"/>
              <w:lang w:eastAsia="en-AU"/>
            </w:rPr>
            <w:t>357</w:t>
          </w:r>
        </w:p>
      </w:tc>
    </w:tr>
  </w:tbl>
  <w:p w14:paraId="7BB0EA12" w14:textId="77777777" w:rsidR="00187622" w:rsidRPr="00FC3538" w:rsidRDefault="00187622">
    <w:pPr>
      <w:pStyle w:val="Header"/>
      <w:rPr>
        <w:sz w:val="2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A49A38EE"/>
    <w:lvl w:ilvl="0">
      <w:start w:val="1"/>
      <w:numFmt w:val="bullet"/>
      <w:pStyle w:val="ListBullet"/>
      <w:lvlText w:val=""/>
      <w:lvlJc w:val="left"/>
      <w:pPr>
        <w:tabs>
          <w:tab w:val="num" w:pos="1080"/>
        </w:tabs>
        <w:ind w:left="1080" w:hanging="360"/>
      </w:pPr>
      <w:rPr>
        <w:rFonts w:ascii="Symbol" w:hAnsi="Symbol" w:hint="default"/>
        <w:color w:val="auto"/>
      </w:rPr>
    </w:lvl>
  </w:abstractNum>
  <w:abstractNum w:abstractNumId="1" w15:restartNumberingAfterBreak="0">
    <w:nsid w:val="00572D96"/>
    <w:multiLevelType w:val="multilevel"/>
    <w:tmpl w:val="0C09001D"/>
    <w:lvl w:ilvl="0">
      <w:start w:val="1"/>
      <w:numFmt w:val="decimal"/>
      <w:lvlText w:val="%1)"/>
      <w:lvlJc w:val="left"/>
      <w:pPr>
        <w:ind w:left="502" w:hanging="360"/>
      </w:pPr>
    </w:lvl>
    <w:lvl w:ilvl="1">
      <w:start w:val="1"/>
      <w:numFmt w:val="lowerLetter"/>
      <w:lvlText w:val="%2)"/>
      <w:lvlJc w:val="left"/>
      <w:pPr>
        <w:ind w:left="862" w:hanging="360"/>
      </w:pPr>
    </w:lvl>
    <w:lvl w:ilvl="2">
      <w:start w:val="1"/>
      <w:numFmt w:val="lowerRoman"/>
      <w:lvlText w:val="%3)"/>
      <w:lvlJc w:val="left"/>
      <w:pPr>
        <w:ind w:left="1222" w:hanging="360"/>
      </w:pPr>
    </w:lvl>
    <w:lvl w:ilvl="3">
      <w:start w:val="1"/>
      <w:numFmt w:val="decimal"/>
      <w:lvlText w:val="(%4)"/>
      <w:lvlJc w:val="left"/>
      <w:pPr>
        <w:ind w:left="1582" w:hanging="360"/>
      </w:pPr>
    </w:lvl>
    <w:lvl w:ilvl="4">
      <w:start w:val="1"/>
      <w:numFmt w:val="lowerLetter"/>
      <w:lvlText w:val="(%5)"/>
      <w:lvlJc w:val="left"/>
      <w:pPr>
        <w:ind w:left="1942" w:hanging="360"/>
      </w:pPr>
    </w:lvl>
    <w:lvl w:ilvl="5">
      <w:start w:val="1"/>
      <w:numFmt w:val="lowerRoman"/>
      <w:lvlText w:val="(%6)"/>
      <w:lvlJc w:val="left"/>
      <w:pPr>
        <w:ind w:left="2302" w:hanging="360"/>
      </w:pPr>
    </w:lvl>
    <w:lvl w:ilvl="6">
      <w:start w:val="1"/>
      <w:numFmt w:val="decimal"/>
      <w:lvlText w:val="%7."/>
      <w:lvlJc w:val="left"/>
      <w:pPr>
        <w:ind w:left="2662" w:hanging="360"/>
      </w:pPr>
    </w:lvl>
    <w:lvl w:ilvl="7">
      <w:start w:val="1"/>
      <w:numFmt w:val="lowerLetter"/>
      <w:lvlText w:val="%8."/>
      <w:lvlJc w:val="left"/>
      <w:pPr>
        <w:ind w:left="3022" w:hanging="360"/>
      </w:pPr>
    </w:lvl>
    <w:lvl w:ilvl="8">
      <w:start w:val="1"/>
      <w:numFmt w:val="lowerRoman"/>
      <w:lvlText w:val="%9."/>
      <w:lvlJc w:val="left"/>
      <w:pPr>
        <w:ind w:left="3382" w:hanging="360"/>
      </w:pPr>
    </w:lvl>
  </w:abstractNum>
  <w:abstractNum w:abstractNumId="2" w15:restartNumberingAfterBreak="0">
    <w:nsid w:val="033C4DDB"/>
    <w:multiLevelType w:val="hybridMultilevel"/>
    <w:tmpl w:val="40A2134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 w15:restartNumberingAfterBreak="0">
    <w:nsid w:val="036F7A16"/>
    <w:multiLevelType w:val="hybridMultilevel"/>
    <w:tmpl w:val="B81EF36C"/>
    <w:lvl w:ilvl="0" w:tplc="0C090001">
      <w:start w:val="1"/>
      <w:numFmt w:val="bullet"/>
      <w:lvlText w:val=""/>
      <w:lvlJc w:val="left"/>
      <w:pPr>
        <w:tabs>
          <w:tab w:val="num" w:pos="7590"/>
        </w:tabs>
        <w:ind w:left="7590" w:hanging="360"/>
      </w:pPr>
      <w:rPr>
        <w:rFonts w:ascii="Symbol" w:hAnsi="Symbol" w:hint="default"/>
      </w:rPr>
    </w:lvl>
    <w:lvl w:ilvl="1" w:tplc="0C090003" w:tentative="1">
      <w:start w:val="1"/>
      <w:numFmt w:val="bullet"/>
      <w:lvlText w:val="o"/>
      <w:lvlJc w:val="left"/>
      <w:pPr>
        <w:ind w:left="8310" w:hanging="360"/>
      </w:pPr>
      <w:rPr>
        <w:rFonts w:ascii="Courier New" w:hAnsi="Courier New" w:hint="default"/>
      </w:rPr>
    </w:lvl>
    <w:lvl w:ilvl="2" w:tplc="0C090005" w:tentative="1">
      <w:start w:val="1"/>
      <w:numFmt w:val="bullet"/>
      <w:lvlText w:val=""/>
      <w:lvlJc w:val="left"/>
      <w:pPr>
        <w:ind w:left="9030" w:hanging="360"/>
      </w:pPr>
      <w:rPr>
        <w:rFonts w:ascii="Wingdings" w:hAnsi="Wingdings" w:hint="default"/>
      </w:rPr>
    </w:lvl>
    <w:lvl w:ilvl="3" w:tplc="0C090001" w:tentative="1">
      <w:start w:val="1"/>
      <w:numFmt w:val="bullet"/>
      <w:lvlText w:val=""/>
      <w:lvlJc w:val="left"/>
      <w:pPr>
        <w:ind w:left="9750" w:hanging="360"/>
      </w:pPr>
      <w:rPr>
        <w:rFonts w:ascii="Symbol" w:hAnsi="Symbol" w:hint="default"/>
      </w:rPr>
    </w:lvl>
    <w:lvl w:ilvl="4" w:tplc="0C090003" w:tentative="1">
      <w:start w:val="1"/>
      <w:numFmt w:val="bullet"/>
      <w:lvlText w:val="o"/>
      <w:lvlJc w:val="left"/>
      <w:pPr>
        <w:ind w:left="10470" w:hanging="360"/>
      </w:pPr>
      <w:rPr>
        <w:rFonts w:ascii="Courier New" w:hAnsi="Courier New" w:hint="default"/>
      </w:rPr>
    </w:lvl>
    <w:lvl w:ilvl="5" w:tplc="0C090005" w:tentative="1">
      <w:start w:val="1"/>
      <w:numFmt w:val="bullet"/>
      <w:lvlText w:val=""/>
      <w:lvlJc w:val="left"/>
      <w:pPr>
        <w:ind w:left="11190" w:hanging="360"/>
      </w:pPr>
      <w:rPr>
        <w:rFonts w:ascii="Wingdings" w:hAnsi="Wingdings" w:hint="default"/>
      </w:rPr>
    </w:lvl>
    <w:lvl w:ilvl="6" w:tplc="0C090001" w:tentative="1">
      <w:start w:val="1"/>
      <w:numFmt w:val="bullet"/>
      <w:lvlText w:val=""/>
      <w:lvlJc w:val="left"/>
      <w:pPr>
        <w:ind w:left="11910" w:hanging="360"/>
      </w:pPr>
      <w:rPr>
        <w:rFonts w:ascii="Symbol" w:hAnsi="Symbol" w:hint="default"/>
      </w:rPr>
    </w:lvl>
    <w:lvl w:ilvl="7" w:tplc="0C090003" w:tentative="1">
      <w:start w:val="1"/>
      <w:numFmt w:val="bullet"/>
      <w:lvlText w:val="o"/>
      <w:lvlJc w:val="left"/>
      <w:pPr>
        <w:ind w:left="12630" w:hanging="360"/>
      </w:pPr>
      <w:rPr>
        <w:rFonts w:ascii="Courier New" w:hAnsi="Courier New" w:hint="default"/>
      </w:rPr>
    </w:lvl>
    <w:lvl w:ilvl="8" w:tplc="0C090005" w:tentative="1">
      <w:start w:val="1"/>
      <w:numFmt w:val="bullet"/>
      <w:lvlText w:val=""/>
      <w:lvlJc w:val="left"/>
      <w:pPr>
        <w:ind w:left="13350" w:hanging="360"/>
      </w:pPr>
      <w:rPr>
        <w:rFonts w:ascii="Wingdings" w:hAnsi="Wingdings" w:hint="default"/>
      </w:rPr>
    </w:lvl>
  </w:abstractNum>
  <w:abstractNum w:abstractNumId="4" w15:restartNumberingAfterBreak="0">
    <w:nsid w:val="05732F79"/>
    <w:multiLevelType w:val="hybridMultilevel"/>
    <w:tmpl w:val="E288061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A022DE8"/>
    <w:multiLevelType w:val="hybridMultilevel"/>
    <w:tmpl w:val="8EBAFE9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0A482A48"/>
    <w:multiLevelType w:val="hybridMultilevel"/>
    <w:tmpl w:val="4C921560"/>
    <w:lvl w:ilvl="0" w:tplc="0C090001">
      <w:start w:val="1"/>
      <w:numFmt w:val="bullet"/>
      <w:lvlText w:val=""/>
      <w:lvlJc w:val="left"/>
      <w:pPr>
        <w:tabs>
          <w:tab w:val="num" w:pos="720"/>
        </w:tabs>
        <w:ind w:left="720" w:hanging="360"/>
      </w:pPr>
      <w:rPr>
        <w:rFonts w:ascii="Symbol" w:hAnsi="Symbol" w:hint="default"/>
      </w:rPr>
    </w:lvl>
    <w:lvl w:ilvl="1" w:tplc="0C090019" w:tentative="1">
      <w:start w:val="1"/>
      <w:numFmt w:val="lowerLetter"/>
      <w:lvlText w:val="%2."/>
      <w:lvlJc w:val="left"/>
      <w:pPr>
        <w:tabs>
          <w:tab w:val="num" w:pos="1440"/>
        </w:tabs>
        <w:ind w:left="1440" w:hanging="360"/>
      </w:pPr>
      <w:rPr>
        <w:rFonts w:cs="Times New Roman"/>
      </w:rPr>
    </w:lvl>
    <w:lvl w:ilvl="2" w:tplc="0C09001B" w:tentative="1">
      <w:start w:val="1"/>
      <w:numFmt w:val="lowerRoman"/>
      <w:lvlText w:val="%3."/>
      <w:lvlJc w:val="right"/>
      <w:pPr>
        <w:tabs>
          <w:tab w:val="num" w:pos="2160"/>
        </w:tabs>
        <w:ind w:left="2160" w:hanging="180"/>
      </w:pPr>
      <w:rPr>
        <w:rFonts w:cs="Times New Roman"/>
      </w:rPr>
    </w:lvl>
    <w:lvl w:ilvl="3" w:tplc="0C09000F" w:tentative="1">
      <w:start w:val="1"/>
      <w:numFmt w:val="decimal"/>
      <w:lvlText w:val="%4."/>
      <w:lvlJc w:val="left"/>
      <w:pPr>
        <w:tabs>
          <w:tab w:val="num" w:pos="2880"/>
        </w:tabs>
        <w:ind w:left="2880" w:hanging="360"/>
      </w:pPr>
      <w:rPr>
        <w:rFonts w:cs="Times New Roman"/>
      </w:rPr>
    </w:lvl>
    <w:lvl w:ilvl="4" w:tplc="0C090019" w:tentative="1">
      <w:start w:val="1"/>
      <w:numFmt w:val="lowerLetter"/>
      <w:lvlText w:val="%5."/>
      <w:lvlJc w:val="left"/>
      <w:pPr>
        <w:tabs>
          <w:tab w:val="num" w:pos="3600"/>
        </w:tabs>
        <w:ind w:left="3600" w:hanging="360"/>
      </w:pPr>
      <w:rPr>
        <w:rFonts w:cs="Times New Roman"/>
      </w:rPr>
    </w:lvl>
    <w:lvl w:ilvl="5" w:tplc="0C09001B" w:tentative="1">
      <w:start w:val="1"/>
      <w:numFmt w:val="lowerRoman"/>
      <w:lvlText w:val="%6."/>
      <w:lvlJc w:val="right"/>
      <w:pPr>
        <w:tabs>
          <w:tab w:val="num" w:pos="4320"/>
        </w:tabs>
        <w:ind w:left="4320" w:hanging="180"/>
      </w:pPr>
      <w:rPr>
        <w:rFonts w:cs="Times New Roman"/>
      </w:rPr>
    </w:lvl>
    <w:lvl w:ilvl="6" w:tplc="0C09000F" w:tentative="1">
      <w:start w:val="1"/>
      <w:numFmt w:val="decimal"/>
      <w:lvlText w:val="%7."/>
      <w:lvlJc w:val="left"/>
      <w:pPr>
        <w:tabs>
          <w:tab w:val="num" w:pos="5040"/>
        </w:tabs>
        <w:ind w:left="5040" w:hanging="360"/>
      </w:pPr>
      <w:rPr>
        <w:rFonts w:cs="Times New Roman"/>
      </w:rPr>
    </w:lvl>
    <w:lvl w:ilvl="7" w:tplc="0C090019" w:tentative="1">
      <w:start w:val="1"/>
      <w:numFmt w:val="lowerLetter"/>
      <w:lvlText w:val="%8."/>
      <w:lvlJc w:val="left"/>
      <w:pPr>
        <w:tabs>
          <w:tab w:val="num" w:pos="5760"/>
        </w:tabs>
        <w:ind w:left="5760" w:hanging="360"/>
      </w:pPr>
      <w:rPr>
        <w:rFonts w:cs="Times New Roman"/>
      </w:rPr>
    </w:lvl>
    <w:lvl w:ilvl="8" w:tplc="0C09001B" w:tentative="1">
      <w:start w:val="1"/>
      <w:numFmt w:val="lowerRoman"/>
      <w:lvlText w:val="%9."/>
      <w:lvlJc w:val="right"/>
      <w:pPr>
        <w:tabs>
          <w:tab w:val="num" w:pos="6480"/>
        </w:tabs>
        <w:ind w:left="6480" w:hanging="180"/>
      </w:pPr>
      <w:rPr>
        <w:rFonts w:cs="Times New Roman"/>
      </w:rPr>
    </w:lvl>
  </w:abstractNum>
  <w:abstractNum w:abstractNumId="7" w15:restartNumberingAfterBreak="0">
    <w:nsid w:val="0A9B0197"/>
    <w:multiLevelType w:val="hybridMultilevel"/>
    <w:tmpl w:val="42A05662"/>
    <w:lvl w:ilvl="0" w:tplc="0C090005">
      <w:start w:val="1"/>
      <w:numFmt w:val="bullet"/>
      <w:lvlText w:val=""/>
      <w:lvlJc w:val="left"/>
      <w:pPr>
        <w:tabs>
          <w:tab w:val="num" w:pos="720"/>
        </w:tabs>
        <w:ind w:left="720" w:hanging="360"/>
      </w:pPr>
      <w:rPr>
        <w:rFonts w:ascii="Wingdings" w:hAnsi="Wingdings" w:hint="default"/>
      </w:rPr>
    </w:lvl>
    <w:lvl w:ilvl="1" w:tplc="04090005">
      <w:start w:val="1"/>
      <w:numFmt w:val="bullet"/>
      <w:lvlText w:val=""/>
      <w:lvlJc w:val="left"/>
      <w:pPr>
        <w:tabs>
          <w:tab w:val="num" w:pos="1440"/>
        </w:tabs>
        <w:ind w:left="1440" w:hanging="360"/>
      </w:pPr>
      <w:rPr>
        <w:rFonts w:ascii="Wingdings" w:hAnsi="Wingdings" w:hint="default"/>
      </w:rPr>
    </w:lvl>
    <w:lvl w:ilvl="2" w:tplc="F2A089AA">
      <w:start w:val="1"/>
      <w:numFmt w:val="bullet"/>
      <w:lvlText w:val=""/>
      <w:lvlJc w:val="left"/>
      <w:pPr>
        <w:tabs>
          <w:tab w:val="num" w:pos="2084"/>
        </w:tabs>
        <w:ind w:left="2084" w:hanging="284"/>
      </w:pPr>
      <w:rPr>
        <w:rFonts w:ascii="Wingdings" w:hAnsi="Wingdings" w:hint="default"/>
      </w:rPr>
    </w:lvl>
    <w:lvl w:ilvl="3" w:tplc="0C090001">
      <w:start w:val="1"/>
      <w:numFmt w:val="decimal"/>
      <w:lvlText w:val="%4."/>
      <w:lvlJc w:val="left"/>
      <w:pPr>
        <w:tabs>
          <w:tab w:val="num" w:pos="2880"/>
        </w:tabs>
        <w:ind w:left="2880" w:hanging="360"/>
      </w:pPr>
    </w:lvl>
    <w:lvl w:ilvl="4" w:tplc="0C090003">
      <w:start w:val="1"/>
      <w:numFmt w:val="decimal"/>
      <w:lvlText w:val="%5."/>
      <w:lvlJc w:val="left"/>
      <w:pPr>
        <w:tabs>
          <w:tab w:val="num" w:pos="3600"/>
        </w:tabs>
        <w:ind w:left="3600" w:hanging="360"/>
      </w:pPr>
    </w:lvl>
    <w:lvl w:ilvl="5" w:tplc="0C090005">
      <w:start w:val="1"/>
      <w:numFmt w:val="decimal"/>
      <w:lvlText w:val="%6."/>
      <w:lvlJc w:val="left"/>
      <w:pPr>
        <w:tabs>
          <w:tab w:val="num" w:pos="4320"/>
        </w:tabs>
        <w:ind w:left="4320" w:hanging="360"/>
      </w:pPr>
    </w:lvl>
    <w:lvl w:ilvl="6" w:tplc="0C090001">
      <w:start w:val="1"/>
      <w:numFmt w:val="decimal"/>
      <w:lvlText w:val="%7."/>
      <w:lvlJc w:val="left"/>
      <w:pPr>
        <w:tabs>
          <w:tab w:val="num" w:pos="5040"/>
        </w:tabs>
        <w:ind w:left="5040" w:hanging="360"/>
      </w:pPr>
    </w:lvl>
    <w:lvl w:ilvl="7" w:tplc="0C090003">
      <w:start w:val="1"/>
      <w:numFmt w:val="decimal"/>
      <w:lvlText w:val="%8."/>
      <w:lvlJc w:val="left"/>
      <w:pPr>
        <w:tabs>
          <w:tab w:val="num" w:pos="5760"/>
        </w:tabs>
        <w:ind w:left="5760" w:hanging="360"/>
      </w:pPr>
    </w:lvl>
    <w:lvl w:ilvl="8" w:tplc="0C090005">
      <w:start w:val="1"/>
      <w:numFmt w:val="decimal"/>
      <w:lvlText w:val="%9."/>
      <w:lvlJc w:val="left"/>
      <w:pPr>
        <w:tabs>
          <w:tab w:val="num" w:pos="6480"/>
        </w:tabs>
        <w:ind w:left="6480" w:hanging="360"/>
      </w:pPr>
    </w:lvl>
  </w:abstractNum>
  <w:abstractNum w:abstractNumId="8" w15:restartNumberingAfterBreak="0">
    <w:nsid w:val="15050C8F"/>
    <w:multiLevelType w:val="hybridMultilevel"/>
    <w:tmpl w:val="04F469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6311C5C"/>
    <w:multiLevelType w:val="hybridMultilevel"/>
    <w:tmpl w:val="6FF2EF8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1E6D7DF6"/>
    <w:multiLevelType w:val="hybridMultilevel"/>
    <w:tmpl w:val="410CB9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1AD24C5"/>
    <w:multiLevelType w:val="hybridMultilevel"/>
    <w:tmpl w:val="6D5CED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D7D5917"/>
    <w:multiLevelType w:val="hybridMultilevel"/>
    <w:tmpl w:val="3E9C482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3" w15:restartNumberingAfterBreak="0">
    <w:nsid w:val="3A383C9B"/>
    <w:multiLevelType w:val="hybridMultilevel"/>
    <w:tmpl w:val="90FCB46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3B463AC5"/>
    <w:multiLevelType w:val="hybridMultilevel"/>
    <w:tmpl w:val="0FAEDB12"/>
    <w:lvl w:ilvl="0" w:tplc="0C09000F">
      <w:start w:val="1"/>
      <w:numFmt w:val="decimal"/>
      <w:lvlText w:val="%1."/>
      <w:lvlJc w:val="left"/>
      <w:pPr>
        <w:tabs>
          <w:tab w:val="num" w:pos="720"/>
        </w:tabs>
        <w:ind w:left="720" w:hanging="360"/>
      </w:pPr>
      <w:rPr>
        <w:rFonts w:cs="Times New Roman" w:hint="default"/>
      </w:rPr>
    </w:lvl>
    <w:lvl w:ilvl="1" w:tplc="0C090019" w:tentative="1">
      <w:start w:val="1"/>
      <w:numFmt w:val="lowerLetter"/>
      <w:lvlText w:val="%2."/>
      <w:lvlJc w:val="left"/>
      <w:pPr>
        <w:tabs>
          <w:tab w:val="num" w:pos="1440"/>
        </w:tabs>
        <w:ind w:left="1440" w:hanging="360"/>
      </w:pPr>
      <w:rPr>
        <w:rFonts w:cs="Times New Roman"/>
      </w:rPr>
    </w:lvl>
    <w:lvl w:ilvl="2" w:tplc="0C09001B" w:tentative="1">
      <w:start w:val="1"/>
      <w:numFmt w:val="lowerRoman"/>
      <w:lvlText w:val="%3."/>
      <w:lvlJc w:val="right"/>
      <w:pPr>
        <w:tabs>
          <w:tab w:val="num" w:pos="2160"/>
        </w:tabs>
        <w:ind w:left="2160" w:hanging="180"/>
      </w:pPr>
      <w:rPr>
        <w:rFonts w:cs="Times New Roman"/>
      </w:rPr>
    </w:lvl>
    <w:lvl w:ilvl="3" w:tplc="0C09000F" w:tentative="1">
      <w:start w:val="1"/>
      <w:numFmt w:val="decimal"/>
      <w:lvlText w:val="%4."/>
      <w:lvlJc w:val="left"/>
      <w:pPr>
        <w:tabs>
          <w:tab w:val="num" w:pos="2880"/>
        </w:tabs>
        <w:ind w:left="2880" w:hanging="360"/>
      </w:pPr>
      <w:rPr>
        <w:rFonts w:cs="Times New Roman"/>
      </w:rPr>
    </w:lvl>
    <w:lvl w:ilvl="4" w:tplc="0C090019" w:tentative="1">
      <w:start w:val="1"/>
      <w:numFmt w:val="lowerLetter"/>
      <w:lvlText w:val="%5."/>
      <w:lvlJc w:val="left"/>
      <w:pPr>
        <w:tabs>
          <w:tab w:val="num" w:pos="3600"/>
        </w:tabs>
        <w:ind w:left="3600" w:hanging="360"/>
      </w:pPr>
      <w:rPr>
        <w:rFonts w:cs="Times New Roman"/>
      </w:rPr>
    </w:lvl>
    <w:lvl w:ilvl="5" w:tplc="0C09001B" w:tentative="1">
      <w:start w:val="1"/>
      <w:numFmt w:val="lowerRoman"/>
      <w:lvlText w:val="%6."/>
      <w:lvlJc w:val="right"/>
      <w:pPr>
        <w:tabs>
          <w:tab w:val="num" w:pos="4320"/>
        </w:tabs>
        <w:ind w:left="4320" w:hanging="180"/>
      </w:pPr>
      <w:rPr>
        <w:rFonts w:cs="Times New Roman"/>
      </w:rPr>
    </w:lvl>
    <w:lvl w:ilvl="6" w:tplc="0C09000F" w:tentative="1">
      <w:start w:val="1"/>
      <w:numFmt w:val="decimal"/>
      <w:lvlText w:val="%7."/>
      <w:lvlJc w:val="left"/>
      <w:pPr>
        <w:tabs>
          <w:tab w:val="num" w:pos="5040"/>
        </w:tabs>
        <w:ind w:left="5040" w:hanging="360"/>
      </w:pPr>
      <w:rPr>
        <w:rFonts w:cs="Times New Roman"/>
      </w:rPr>
    </w:lvl>
    <w:lvl w:ilvl="7" w:tplc="0C090019" w:tentative="1">
      <w:start w:val="1"/>
      <w:numFmt w:val="lowerLetter"/>
      <w:lvlText w:val="%8."/>
      <w:lvlJc w:val="left"/>
      <w:pPr>
        <w:tabs>
          <w:tab w:val="num" w:pos="5760"/>
        </w:tabs>
        <w:ind w:left="5760" w:hanging="360"/>
      </w:pPr>
      <w:rPr>
        <w:rFonts w:cs="Times New Roman"/>
      </w:rPr>
    </w:lvl>
    <w:lvl w:ilvl="8" w:tplc="0C09001B" w:tentative="1">
      <w:start w:val="1"/>
      <w:numFmt w:val="lowerRoman"/>
      <w:lvlText w:val="%9."/>
      <w:lvlJc w:val="right"/>
      <w:pPr>
        <w:tabs>
          <w:tab w:val="num" w:pos="6480"/>
        </w:tabs>
        <w:ind w:left="6480" w:hanging="180"/>
      </w:pPr>
      <w:rPr>
        <w:rFonts w:cs="Times New Roman"/>
      </w:rPr>
    </w:lvl>
  </w:abstractNum>
  <w:abstractNum w:abstractNumId="15" w15:restartNumberingAfterBreak="0">
    <w:nsid w:val="3C1A79FB"/>
    <w:multiLevelType w:val="hybridMultilevel"/>
    <w:tmpl w:val="BC8859D4"/>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6" w15:restartNumberingAfterBreak="0">
    <w:nsid w:val="418666E3"/>
    <w:multiLevelType w:val="hybridMultilevel"/>
    <w:tmpl w:val="5544A848"/>
    <w:lvl w:ilvl="0" w:tplc="1BBA387C">
      <w:numFmt w:val="bullet"/>
      <w:lvlText w:val="-"/>
      <w:lvlJc w:val="left"/>
      <w:pPr>
        <w:ind w:left="398" w:hanging="360"/>
      </w:pPr>
      <w:rPr>
        <w:rFonts w:ascii="Calibri" w:eastAsia="Times New Roman" w:hAnsi="Calibri" w:cs="Calibri" w:hint="default"/>
        <w:sz w:val="16"/>
      </w:rPr>
    </w:lvl>
    <w:lvl w:ilvl="1" w:tplc="0C090003" w:tentative="1">
      <w:start w:val="1"/>
      <w:numFmt w:val="bullet"/>
      <w:lvlText w:val="o"/>
      <w:lvlJc w:val="left"/>
      <w:pPr>
        <w:ind w:left="1118" w:hanging="360"/>
      </w:pPr>
      <w:rPr>
        <w:rFonts w:ascii="Courier New" w:hAnsi="Courier New" w:cs="Courier New" w:hint="default"/>
      </w:rPr>
    </w:lvl>
    <w:lvl w:ilvl="2" w:tplc="0C090005" w:tentative="1">
      <w:start w:val="1"/>
      <w:numFmt w:val="bullet"/>
      <w:lvlText w:val=""/>
      <w:lvlJc w:val="left"/>
      <w:pPr>
        <w:ind w:left="1838" w:hanging="360"/>
      </w:pPr>
      <w:rPr>
        <w:rFonts w:ascii="Wingdings" w:hAnsi="Wingdings" w:hint="default"/>
      </w:rPr>
    </w:lvl>
    <w:lvl w:ilvl="3" w:tplc="0C090001" w:tentative="1">
      <w:start w:val="1"/>
      <w:numFmt w:val="bullet"/>
      <w:lvlText w:val=""/>
      <w:lvlJc w:val="left"/>
      <w:pPr>
        <w:ind w:left="2558" w:hanging="360"/>
      </w:pPr>
      <w:rPr>
        <w:rFonts w:ascii="Symbol" w:hAnsi="Symbol" w:hint="default"/>
      </w:rPr>
    </w:lvl>
    <w:lvl w:ilvl="4" w:tplc="0C090003" w:tentative="1">
      <w:start w:val="1"/>
      <w:numFmt w:val="bullet"/>
      <w:lvlText w:val="o"/>
      <w:lvlJc w:val="left"/>
      <w:pPr>
        <w:ind w:left="3278" w:hanging="360"/>
      </w:pPr>
      <w:rPr>
        <w:rFonts w:ascii="Courier New" w:hAnsi="Courier New" w:cs="Courier New" w:hint="default"/>
      </w:rPr>
    </w:lvl>
    <w:lvl w:ilvl="5" w:tplc="0C090005" w:tentative="1">
      <w:start w:val="1"/>
      <w:numFmt w:val="bullet"/>
      <w:lvlText w:val=""/>
      <w:lvlJc w:val="left"/>
      <w:pPr>
        <w:ind w:left="3998" w:hanging="360"/>
      </w:pPr>
      <w:rPr>
        <w:rFonts w:ascii="Wingdings" w:hAnsi="Wingdings" w:hint="default"/>
      </w:rPr>
    </w:lvl>
    <w:lvl w:ilvl="6" w:tplc="0C090001" w:tentative="1">
      <w:start w:val="1"/>
      <w:numFmt w:val="bullet"/>
      <w:lvlText w:val=""/>
      <w:lvlJc w:val="left"/>
      <w:pPr>
        <w:ind w:left="4718" w:hanging="360"/>
      </w:pPr>
      <w:rPr>
        <w:rFonts w:ascii="Symbol" w:hAnsi="Symbol" w:hint="default"/>
      </w:rPr>
    </w:lvl>
    <w:lvl w:ilvl="7" w:tplc="0C090003" w:tentative="1">
      <w:start w:val="1"/>
      <w:numFmt w:val="bullet"/>
      <w:lvlText w:val="o"/>
      <w:lvlJc w:val="left"/>
      <w:pPr>
        <w:ind w:left="5438" w:hanging="360"/>
      </w:pPr>
      <w:rPr>
        <w:rFonts w:ascii="Courier New" w:hAnsi="Courier New" w:cs="Courier New" w:hint="default"/>
      </w:rPr>
    </w:lvl>
    <w:lvl w:ilvl="8" w:tplc="0C090005" w:tentative="1">
      <w:start w:val="1"/>
      <w:numFmt w:val="bullet"/>
      <w:lvlText w:val=""/>
      <w:lvlJc w:val="left"/>
      <w:pPr>
        <w:ind w:left="6158" w:hanging="360"/>
      </w:pPr>
      <w:rPr>
        <w:rFonts w:ascii="Wingdings" w:hAnsi="Wingdings" w:hint="default"/>
      </w:rPr>
    </w:lvl>
  </w:abstractNum>
  <w:abstractNum w:abstractNumId="17" w15:restartNumberingAfterBreak="0">
    <w:nsid w:val="44704DE2"/>
    <w:multiLevelType w:val="hybridMultilevel"/>
    <w:tmpl w:val="14D6B232"/>
    <w:lvl w:ilvl="0" w:tplc="0C09000F">
      <w:start w:val="1"/>
      <w:numFmt w:val="decimal"/>
      <w:lvlText w:val="%1."/>
      <w:lvlJc w:val="left"/>
      <w:pPr>
        <w:ind w:left="502" w:hanging="360"/>
      </w:pPr>
    </w:lvl>
    <w:lvl w:ilvl="1" w:tplc="0C090019" w:tentative="1">
      <w:start w:val="1"/>
      <w:numFmt w:val="lowerLetter"/>
      <w:lvlText w:val="%2."/>
      <w:lvlJc w:val="left"/>
      <w:pPr>
        <w:ind w:left="1222" w:hanging="360"/>
      </w:pPr>
    </w:lvl>
    <w:lvl w:ilvl="2" w:tplc="0C09001B" w:tentative="1">
      <w:start w:val="1"/>
      <w:numFmt w:val="lowerRoman"/>
      <w:lvlText w:val="%3."/>
      <w:lvlJc w:val="right"/>
      <w:pPr>
        <w:ind w:left="1942" w:hanging="180"/>
      </w:pPr>
    </w:lvl>
    <w:lvl w:ilvl="3" w:tplc="0C09000F" w:tentative="1">
      <w:start w:val="1"/>
      <w:numFmt w:val="decimal"/>
      <w:lvlText w:val="%4."/>
      <w:lvlJc w:val="left"/>
      <w:pPr>
        <w:ind w:left="2662" w:hanging="360"/>
      </w:pPr>
    </w:lvl>
    <w:lvl w:ilvl="4" w:tplc="0C090019" w:tentative="1">
      <w:start w:val="1"/>
      <w:numFmt w:val="lowerLetter"/>
      <w:lvlText w:val="%5."/>
      <w:lvlJc w:val="left"/>
      <w:pPr>
        <w:ind w:left="3382" w:hanging="360"/>
      </w:pPr>
    </w:lvl>
    <w:lvl w:ilvl="5" w:tplc="0C09001B" w:tentative="1">
      <w:start w:val="1"/>
      <w:numFmt w:val="lowerRoman"/>
      <w:lvlText w:val="%6."/>
      <w:lvlJc w:val="right"/>
      <w:pPr>
        <w:ind w:left="4102" w:hanging="180"/>
      </w:pPr>
    </w:lvl>
    <w:lvl w:ilvl="6" w:tplc="0C09000F" w:tentative="1">
      <w:start w:val="1"/>
      <w:numFmt w:val="decimal"/>
      <w:lvlText w:val="%7."/>
      <w:lvlJc w:val="left"/>
      <w:pPr>
        <w:ind w:left="4822" w:hanging="360"/>
      </w:pPr>
    </w:lvl>
    <w:lvl w:ilvl="7" w:tplc="0C090019" w:tentative="1">
      <w:start w:val="1"/>
      <w:numFmt w:val="lowerLetter"/>
      <w:lvlText w:val="%8."/>
      <w:lvlJc w:val="left"/>
      <w:pPr>
        <w:ind w:left="5542" w:hanging="360"/>
      </w:pPr>
    </w:lvl>
    <w:lvl w:ilvl="8" w:tplc="0C09001B" w:tentative="1">
      <w:start w:val="1"/>
      <w:numFmt w:val="lowerRoman"/>
      <w:lvlText w:val="%9."/>
      <w:lvlJc w:val="right"/>
      <w:pPr>
        <w:ind w:left="6262" w:hanging="180"/>
      </w:pPr>
    </w:lvl>
  </w:abstractNum>
  <w:abstractNum w:abstractNumId="18" w15:restartNumberingAfterBreak="0">
    <w:nsid w:val="49BC78F4"/>
    <w:multiLevelType w:val="hybridMultilevel"/>
    <w:tmpl w:val="07C68A1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4E815FF8"/>
    <w:multiLevelType w:val="hybridMultilevel"/>
    <w:tmpl w:val="D3CAA554"/>
    <w:lvl w:ilvl="0" w:tplc="0C090001">
      <w:start w:val="1"/>
      <w:numFmt w:val="bullet"/>
      <w:lvlText w:val=""/>
      <w:lvlJc w:val="left"/>
      <w:pPr>
        <w:ind w:left="417" w:hanging="360"/>
      </w:pPr>
      <w:rPr>
        <w:rFonts w:ascii="Symbol" w:hAnsi="Symbol" w:hint="default"/>
      </w:rPr>
    </w:lvl>
    <w:lvl w:ilvl="1" w:tplc="0C090003" w:tentative="1">
      <w:start w:val="1"/>
      <w:numFmt w:val="bullet"/>
      <w:lvlText w:val="o"/>
      <w:lvlJc w:val="left"/>
      <w:pPr>
        <w:ind w:left="1137" w:hanging="360"/>
      </w:pPr>
      <w:rPr>
        <w:rFonts w:ascii="Courier New" w:hAnsi="Courier New" w:cs="Courier New" w:hint="default"/>
      </w:rPr>
    </w:lvl>
    <w:lvl w:ilvl="2" w:tplc="0C090005" w:tentative="1">
      <w:start w:val="1"/>
      <w:numFmt w:val="bullet"/>
      <w:lvlText w:val=""/>
      <w:lvlJc w:val="left"/>
      <w:pPr>
        <w:ind w:left="1857" w:hanging="360"/>
      </w:pPr>
      <w:rPr>
        <w:rFonts w:ascii="Wingdings" w:hAnsi="Wingdings" w:hint="default"/>
      </w:rPr>
    </w:lvl>
    <w:lvl w:ilvl="3" w:tplc="0C090001" w:tentative="1">
      <w:start w:val="1"/>
      <w:numFmt w:val="bullet"/>
      <w:lvlText w:val=""/>
      <w:lvlJc w:val="left"/>
      <w:pPr>
        <w:ind w:left="2577" w:hanging="360"/>
      </w:pPr>
      <w:rPr>
        <w:rFonts w:ascii="Symbol" w:hAnsi="Symbol" w:hint="default"/>
      </w:rPr>
    </w:lvl>
    <w:lvl w:ilvl="4" w:tplc="0C090003" w:tentative="1">
      <w:start w:val="1"/>
      <w:numFmt w:val="bullet"/>
      <w:lvlText w:val="o"/>
      <w:lvlJc w:val="left"/>
      <w:pPr>
        <w:ind w:left="3297" w:hanging="360"/>
      </w:pPr>
      <w:rPr>
        <w:rFonts w:ascii="Courier New" w:hAnsi="Courier New" w:cs="Courier New" w:hint="default"/>
      </w:rPr>
    </w:lvl>
    <w:lvl w:ilvl="5" w:tplc="0C090005" w:tentative="1">
      <w:start w:val="1"/>
      <w:numFmt w:val="bullet"/>
      <w:lvlText w:val=""/>
      <w:lvlJc w:val="left"/>
      <w:pPr>
        <w:ind w:left="4017" w:hanging="360"/>
      </w:pPr>
      <w:rPr>
        <w:rFonts w:ascii="Wingdings" w:hAnsi="Wingdings" w:hint="default"/>
      </w:rPr>
    </w:lvl>
    <w:lvl w:ilvl="6" w:tplc="0C090001" w:tentative="1">
      <w:start w:val="1"/>
      <w:numFmt w:val="bullet"/>
      <w:lvlText w:val=""/>
      <w:lvlJc w:val="left"/>
      <w:pPr>
        <w:ind w:left="4737" w:hanging="360"/>
      </w:pPr>
      <w:rPr>
        <w:rFonts w:ascii="Symbol" w:hAnsi="Symbol" w:hint="default"/>
      </w:rPr>
    </w:lvl>
    <w:lvl w:ilvl="7" w:tplc="0C090003" w:tentative="1">
      <w:start w:val="1"/>
      <w:numFmt w:val="bullet"/>
      <w:lvlText w:val="o"/>
      <w:lvlJc w:val="left"/>
      <w:pPr>
        <w:ind w:left="5457" w:hanging="360"/>
      </w:pPr>
      <w:rPr>
        <w:rFonts w:ascii="Courier New" w:hAnsi="Courier New" w:cs="Courier New" w:hint="default"/>
      </w:rPr>
    </w:lvl>
    <w:lvl w:ilvl="8" w:tplc="0C090005" w:tentative="1">
      <w:start w:val="1"/>
      <w:numFmt w:val="bullet"/>
      <w:lvlText w:val=""/>
      <w:lvlJc w:val="left"/>
      <w:pPr>
        <w:ind w:left="6177" w:hanging="360"/>
      </w:pPr>
      <w:rPr>
        <w:rFonts w:ascii="Wingdings" w:hAnsi="Wingdings" w:hint="default"/>
      </w:rPr>
    </w:lvl>
  </w:abstractNum>
  <w:abstractNum w:abstractNumId="20" w15:restartNumberingAfterBreak="0">
    <w:nsid w:val="4F232D5D"/>
    <w:multiLevelType w:val="hybridMultilevel"/>
    <w:tmpl w:val="E48421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4FEF567E"/>
    <w:multiLevelType w:val="hybridMultilevel"/>
    <w:tmpl w:val="92DA4590"/>
    <w:lvl w:ilvl="0" w:tplc="0C09000F">
      <w:start w:val="1"/>
      <w:numFmt w:val="decimal"/>
      <w:lvlText w:val="%1."/>
      <w:lvlJc w:val="left"/>
      <w:pPr>
        <w:ind w:left="720" w:hanging="360"/>
      </w:pPr>
    </w:lvl>
    <w:lvl w:ilvl="1" w:tplc="92B6D1F6">
      <w:numFmt w:val="bullet"/>
      <w:lvlText w:val="-"/>
      <w:lvlJc w:val="left"/>
      <w:pPr>
        <w:ind w:left="1440" w:hanging="360"/>
      </w:pPr>
      <w:rPr>
        <w:rFonts w:ascii="Verdana" w:eastAsia="Calibri" w:hAnsi="Verdana" w:cs="Times New Roman" w:hint="default"/>
      </w:r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50201226"/>
    <w:multiLevelType w:val="hybridMultilevel"/>
    <w:tmpl w:val="18DAD2B0"/>
    <w:lvl w:ilvl="0" w:tplc="4B80E952">
      <w:start w:val="1"/>
      <w:numFmt w:val="bullet"/>
      <w:pStyle w:val="paraend"/>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50B503BB"/>
    <w:multiLevelType w:val="hybridMultilevel"/>
    <w:tmpl w:val="93FCAF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571467D2"/>
    <w:multiLevelType w:val="hybridMultilevel"/>
    <w:tmpl w:val="496876B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B9C290D"/>
    <w:multiLevelType w:val="hybridMultilevel"/>
    <w:tmpl w:val="3A541E2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5D5309D3"/>
    <w:multiLevelType w:val="hybridMultilevel"/>
    <w:tmpl w:val="1310D0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FED54B8"/>
    <w:multiLevelType w:val="hybridMultilevel"/>
    <w:tmpl w:val="A63275F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8" w15:restartNumberingAfterBreak="0">
    <w:nsid w:val="691C152B"/>
    <w:multiLevelType w:val="hybridMultilevel"/>
    <w:tmpl w:val="72A6AD3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6E686D78"/>
    <w:multiLevelType w:val="hybridMultilevel"/>
    <w:tmpl w:val="A482890A"/>
    <w:lvl w:ilvl="0" w:tplc="0C090001">
      <w:start w:val="1"/>
      <w:numFmt w:val="bullet"/>
      <w:lvlText w:val=""/>
      <w:lvlJc w:val="left"/>
      <w:pPr>
        <w:ind w:left="756" w:hanging="360"/>
      </w:pPr>
      <w:rPr>
        <w:rFonts w:ascii="Symbol" w:hAnsi="Symbol" w:hint="default"/>
      </w:rPr>
    </w:lvl>
    <w:lvl w:ilvl="1" w:tplc="0C090003" w:tentative="1">
      <w:start w:val="1"/>
      <w:numFmt w:val="bullet"/>
      <w:lvlText w:val="o"/>
      <w:lvlJc w:val="left"/>
      <w:pPr>
        <w:ind w:left="1476" w:hanging="360"/>
      </w:pPr>
      <w:rPr>
        <w:rFonts w:ascii="Courier New" w:hAnsi="Courier New" w:hint="default"/>
      </w:rPr>
    </w:lvl>
    <w:lvl w:ilvl="2" w:tplc="0C090005" w:tentative="1">
      <w:start w:val="1"/>
      <w:numFmt w:val="bullet"/>
      <w:lvlText w:val=""/>
      <w:lvlJc w:val="left"/>
      <w:pPr>
        <w:ind w:left="2196" w:hanging="360"/>
      </w:pPr>
      <w:rPr>
        <w:rFonts w:ascii="Wingdings" w:hAnsi="Wingdings" w:hint="default"/>
      </w:rPr>
    </w:lvl>
    <w:lvl w:ilvl="3" w:tplc="0C090001" w:tentative="1">
      <w:start w:val="1"/>
      <w:numFmt w:val="bullet"/>
      <w:lvlText w:val=""/>
      <w:lvlJc w:val="left"/>
      <w:pPr>
        <w:ind w:left="2916" w:hanging="360"/>
      </w:pPr>
      <w:rPr>
        <w:rFonts w:ascii="Symbol" w:hAnsi="Symbol" w:hint="default"/>
      </w:rPr>
    </w:lvl>
    <w:lvl w:ilvl="4" w:tplc="0C090003" w:tentative="1">
      <w:start w:val="1"/>
      <w:numFmt w:val="bullet"/>
      <w:lvlText w:val="o"/>
      <w:lvlJc w:val="left"/>
      <w:pPr>
        <w:ind w:left="3636" w:hanging="360"/>
      </w:pPr>
      <w:rPr>
        <w:rFonts w:ascii="Courier New" w:hAnsi="Courier New" w:hint="default"/>
      </w:rPr>
    </w:lvl>
    <w:lvl w:ilvl="5" w:tplc="0C090005" w:tentative="1">
      <w:start w:val="1"/>
      <w:numFmt w:val="bullet"/>
      <w:lvlText w:val=""/>
      <w:lvlJc w:val="left"/>
      <w:pPr>
        <w:ind w:left="4356" w:hanging="360"/>
      </w:pPr>
      <w:rPr>
        <w:rFonts w:ascii="Wingdings" w:hAnsi="Wingdings" w:hint="default"/>
      </w:rPr>
    </w:lvl>
    <w:lvl w:ilvl="6" w:tplc="0C090001" w:tentative="1">
      <w:start w:val="1"/>
      <w:numFmt w:val="bullet"/>
      <w:lvlText w:val=""/>
      <w:lvlJc w:val="left"/>
      <w:pPr>
        <w:ind w:left="5076" w:hanging="360"/>
      </w:pPr>
      <w:rPr>
        <w:rFonts w:ascii="Symbol" w:hAnsi="Symbol" w:hint="default"/>
      </w:rPr>
    </w:lvl>
    <w:lvl w:ilvl="7" w:tplc="0C090003" w:tentative="1">
      <w:start w:val="1"/>
      <w:numFmt w:val="bullet"/>
      <w:lvlText w:val="o"/>
      <w:lvlJc w:val="left"/>
      <w:pPr>
        <w:ind w:left="5796" w:hanging="360"/>
      </w:pPr>
      <w:rPr>
        <w:rFonts w:ascii="Courier New" w:hAnsi="Courier New" w:hint="default"/>
      </w:rPr>
    </w:lvl>
    <w:lvl w:ilvl="8" w:tplc="0C090005" w:tentative="1">
      <w:start w:val="1"/>
      <w:numFmt w:val="bullet"/>
      <w:lvlText w:val=""/>
      <w:lvlJc w:val="left"/>
      <w:pPr>
        <w:ind w:left="6516" w:hanging="360"/>
      </w:pPr>
      <w:rPr>
        <w:rFonts w:ascii="Wingdings" w:hAnsi="Wingdings" w:hint="default"/>
      </w:rPr>
    </w:lvl>
  </w:abstractNum>
  <w:abstractNum w:abstractNumId="30" w15:restartNumberingAfterBreak="0">
    <w:nsid w:val="74A645FB"/>
    <w:multiLevelType w:val="hybridMultilevel"/>
    <w:tmpl w:val="6D5A91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75C319E3"/>
    <w:multiLevelType w:val="hybridMultilevel"/>
    <w:tmpl w:val="AAEEE5B6"/>
    <w:lvl w:ilvl="0" w:tplc="0C090001">
      <w:start w:val="1"/>
      <w:numFmt w:val="bullet"/>
      <w:lvlText w:val=""/>
      <w:lvlJc w:val="left"/>
      <w:pPr>
        <w:ind w:left="720" w:hanging="360"/>
      </w:pPr>
      <w:rPr>
        <w:rFonts w:ascii="Symbol" w:hAnsi="Symbol" w:hint="default"/>
      </w:rPr>
    </w:lvl>
    <w:lvl w:ilvl="1" w:tplc="0C090003">
      <w:start w:val="1"/>
      <w:numFmt w:val="decimal"/>
      <w:lvlText w:val="%2."/>
      <w:lvlJc w:val="left"/>
      <w:pPr>
        <w:tabs>
          <w:tab w:val="num" w:pos="1440"/>
        </w:tabs>
        <w:ind w:left="1440" w:hanging="360"/>
      </w:pPr>
    </w:lvl>
    <w:lvl w:ilvl="2" w:tplc="0C090005">
      <w:start w:val="1"/>
      <w:numFmt w:val="decimal"/>
      <w:lvlText w:val="%3."/>
      <w:lvlJc w:val="left"/>
      <w:pPr>
        <w:tabs>
          <w:tab w:val="num" w:pos="2160"/>
        </w:tabs>
        <w:ind w:left="2160" w:hanging="360"/>
      </w:pPr>
    </w:lvl>
    <w:lvl w:ilvl="3" w:tplc="0C090001">
      <w:start w:val="1"/>
      <w:numFmt w:val="bullet"/>
      <w:lvlText w:val=""/>
      <w:lvlJc w:val="left"/>
      <w:pPr>
        <w:ind w:left="2880" w:hanging="360"/>
      </w:pPr>
      <w:rPr>
        <w:rFonts w:ascii="Symbol" w:hAnsi="Symbol" w:hint="default"/>
      </w:rPr>
    </w:lvl>
    <w:lvl w:ilvl="4" w:tplc="0C090003">
      <w:start w:val="1"/>
      <w:numFmt w:val="decimal"/>
      <w:lvlText w:val="%5."/>
      <w:lvlJc w:val="left"/>
      <w:pPr>
        <w:tabs>
          <w:tab w:val="num" w:pos="3600"/>
        </w:tabs>
        <w:ind w:left="3600" w:hanging="360"/>
      </w:pPr>
    </w:lvl>
    <w:lvl w:ilvl="5" w:tplc="0C090005">
      <w:start w:val="1"/>
      <w:numFmt w:val="decimal"/>
      <w:lvlText w:val="%6."/>
      <w:lvlJc w:val="left"/>
      <w:pPr>
        <w:tabs>
          <w:tab w:val="num" w:pos="4320"/>
        </w:tabs>
        <w:ind w:left="4320" w:hanging="360"/>
      </w:pPr>
    </w:lvl>
    <w:lvl w:ilvl="6" w:tplc="0C090001">
      <w:start w:val="1"/>
      <w:numFmt w:val="decimal"/>
      <w:lvlText w:val="%7."/>
      <w:lvlJc w:val="left"/>
      <w:pPr>
        <w:tabs>
          <w:tab w:val="num" w:pos="5040"/>
        </w:tabs>
        <w:ind w:left="5040" w:hanging="360"/>
      </w:pPr>
    </w:lvl>
    <w:lvl w:ilvl="7" w:tplc="0C090003">
      <w:start w:val="1"/>
      <w:numFmt w:val="decimal"/>
      <w:lvlText w:val="%8."/>
      <w:lvlJc w:val="left"/>
      <w:pPr>
        <w:tabs>
          <w:tab w:val="num" w:pos="5760"/>
        </w:tabs>
        <w:ind w:left="5760" w:hanging="360"/>
      </w:pPr>
    </w:lvl>
    <w:lvl w:ilvl="8" w:tplc="0C090005">
      <w:start w:val="1"/>
      <w:numFmt w:val="decimal"/>
      <w:lvlText w:val="%9."/>
      <w:lvlJc w:val="left"/>
      <w:pPr>
        <w:tabs>
          <w:tab w:val="num" w:pos="6480"/>
        </w:tabs>
        <w:ind w:left="6480" w:hanging="360"/>
      </w:pPr>
    </w:lvl>
  </w:abstractNum>
  <w:abstractNum w:abstractNumId="32" w15:restartNumberingAfterBreak="0">
    <w:nsid w:val="79837006"/>
    <w:multiLevelType w:val="hybridMultilevel"/>
    <w:tmpl w:val="EDB6E8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79EB0D16"/>
    <w:multiLevelType w:val="hybridMultilevel"/>
    <w:tmpl w:val="10C492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7B9D1C4E"/>
    <w:multiLevelType w:val="hybridMultilevel"/>
    <w:tmpl w:val="295886E2"/>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5" w15:restartNumberingAfterBreak="0">
    <w:nsid w:val="7E681F77"/>
    <w:multiLevelType w:val="hybridMultilevel"/>
    <w:tmpl w:val="866A373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6" w15:restartNumberingAfterBreak="0">
    <w:nsid w:val="7EC779EF"/>
    <w:multiLevelType w:val="hybridMultilevel"/>
    <w:tmpl w:val="4AA8A0F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59063745">
    <w:abstractNumId w:val="0"/>
  </w:num>
  <w:num w:numId="2" w16cid:durableId="734083869">
    <w:abstractNumId w:val="3"/>
  </w:num>
  <w:num w:numId="3" w16cid:durableId="1126656032">
    <w:abstractNumId w:val="32"/>
  </w:num>
  <w:num w:numId="4" w16cid:durableId="1060981536">
    <w:abstractNumId w:val="8"/>
  </w:num>
  <w:num w:numId="5" w16cid:durableId="1126387269">
    <w:abstractNumId w:val="10"/>
  </w:num>
  <w:num w:numId="6" w16cid:durableId="2114010652">
    <w:abstractNumId w:val="34"/>
  </w:num>
  <w:num w:numId="7" w16cid:durableId="1064915335">
    <w:abstractNumId w:val="19"/>
  </w:num>
  <w:num w:numId="8" w16cid:durableId="1534466250">
    <w:abstractNumId w:val="0"/>
  </w:num>
  <w:num w:numId="9" w16cid:durableId="1738821622">
    <w:abstractNumId w:val="0"/>
  </w:num>
  <w:num w:numId="10" w16cid:durableId="2088918460">
    <w:abstractNumId w:val="6"/>
  </w:num>
  <w:num w:numId="11" w16cid:durableId="21056338">
    <w:abstractNumId w:val="30"/>
  </w:num>
  <w:num w:numId="12" w16cid:durableId="1548948744">
    <w:abstractNumId w:val="29"/>
  </w:num>
  <w:num w:numId="13" w16cid:durableId="1526092090">
    <w:abstractNumId w:val="7"/>
    <w:lvlOverride w:ilvl="0"/>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931618197">
    <w:abstractNumId w:val="25"/>
  </w:num>
  <w:num w:numId="15" w16cid:durableId="105003483">
    <w:abstractNumId w:val="26"/>
  </w:num>
  <w:num w:numId="16" w16cid:durableId="23096727">
    <w:abstractNumId w:val="28"/>
  </w:num>
  <w:num w:numId="17" w16cid:durableId="1788113770">
    <w:abstractNumId w:val="14"/>
  </w:num>
  <w:num w:numId="18" w16cid:durableId="1851867118">
    <w:abstractNumId w:val="11"/>
  </w:num>
  <w:num w:numId="19" w16cid:durableId="586771431">
    <w:abstractNumId w:val="31"/>
    <w:lvlOverride w:ilvl="0"/>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35081184">
    <w:abstractNumId w:val="5"/>
  </w:num>
  <w:num w:numId="21" w16cid:durableId="2064939492">
    <w:abstractNumId w:val="22"/>
  </w:num>
  <w:num w:numId="22" w16cid:durableId="1653168907">
    <w:abstractNumId w:val="24"/>
  </w:num>
  <w:num w:numId="23" w16cid:durableId="1168667414">
    <w:abstractNumId w:val="33"/>
  </w:num>
  <w:num w:numId="24" w16cid:durableId="951284840">
    <w:abstractNumId w:val="20"/>
  </w:num>
  <w:num w:numId="25" w16cid:durableId="1770194896">
    <w:abstractNumId w:val="12"/>
  </w:num>
  <w:num w:numId="26" w16cid:durableId="1814954561">
    <w:abstractNumId w:val="1"/>
  </w:num>
  <w:num w:numId="27" w16cid:durableId="671369743">
    <w:abstractNumId w:val="35"/>
  </w:num>
  <w:num w:numId="28" w16cid:durableId="1861311575">
    <w:abstractNumId w:val="18"/>
  </w:num>
  <w:num w:numId="29" w16cid:durableId="584267482">
    <w:abstractNumId w:val="9"/>
  </w:num>
  <w:num w:numId="30" w16cid:durableId="225261044">
    <w:abstractNumId w:val="27"/>
  </w:num>
  <w:num w:numId="31" w16cid:durableId="1570118803">
    <w:abstractNumId w:val="16"/>
  </w:num>
  <w:num w:numId="32" w16cid:durableId="1115096165">
    <w:abstractNumId w:val="13"/>
  </w:num>
  <w:num w:numId="33" w16cid:durableId="597641380">
    <w:abstractNumId w:val="36"/>
  </w:num>
  <w:num w:numId="34" w16cid:durableId="1783499742">
    <w:abstractNumId w:val="4"/>
  </w:num>
  <w:num w:numId="35" w16cid:durableId="1311445723">
    <w:abstractNumId w:val="17"/>
  </w:num>
  <w:num w:numId="36" w16cid:durableId="942760095">
    <w:abstractNumId w:val="2"/>
  </w:num>
  <w:num w:numId="37" w16cid:durableId="126356357">
    <w:abstractNumId w:val="21"/>
  </w:num>
  <w:num w:numId="38" w16cid:durableId="420953954">
    <w:abstractNumId w:val="23"/>
  </w:num>
  <w:num w:numId="39" w16cid:durableId="1793597576">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B6904"/>
    <w:rsid w:val="000014DA"/>
    <w:rsid w:val="0000255F"/>
    <w:rsid w:val="000025AF"/>
    <w:rsid w:val="0000369A"/>
    <w:rsid w:val="0001217E"/>
    <w:rsid w:val="000121C3"/>
    <w:rsid w:val="0001326D"/>
    <w:rsid w:val="00013DBA"/>
    <w:rsid w:val="00014A61"/>
    <w:rsid w:val="00015B90"/>
    <w:rsid w:val="0001607A"/>
    <w:rsid w:val="0001620F"/>
    <w:rsid w:val="000165F5"/>
    <w:rsid w:val="0001790A"/>
    <w:rsid w:val="000200D4"/>
    <w:rsid w:val="00020898"/>
    <w:rsid w:val="000222DA"/>
    <w:rsid w:val="00024EDB"/>
    <w:rsid w:val="00030B85"/>
    <w:rsid w:val="00031842"/>
    <w:rsid w:val="00031F47"/>
    <w:rsid w:val="00032A8E"/>
    <w:rsid w:val="000351A6"/>
    <w:rsid w:val="00035E3E"/>
    <w:rsid w:val="000370C3"/>
    <w:rsid w:val="00037D96"/>
    <w:rsid w:val="000406AC"/>
    <w:rsid w:val="000412BF"/>
    <w:rsid w:val="000415F1"/>
    <w:rsid w:val="00042FBC"/>
    <w:rsid w:val="00044CEF"/>
    <w:rsid w:val="00045494"/>
    <w:rsid w:val="000461BC"/>
    <w:rsid w:val="00050338"/>
    <w:rsid w:val="00051036"/>
    <w:rsid w:val="000510E0"/>
    <w:rsid w:val="000528E2"/>
    <w:rsid w:val="00060021"/>
    <w:rsid w:val="00073059"/>
    <w:rsid w:val="0007387C"/>
    <w:rsid w:val="00073EFC"/>
    <w:rsid w:val="00074EC6"/>
    <w:rsid w:val="00077255"/>
    <w:rsid w:val="00077A47"/>
    <w:rsid w:val="000800AB"/>
    <w:rsid w:val="0008074D"/>
    <w:rsid w:val="000818AA"/>
    <w:rsid w:val="00081EBA"/>
    <w:rsid w:val="00082DFB"/>
    <w:rsid w:val="0008313E"/>
    <w:rsid w:val="0008544A"/>
    <w:rsid w:val="00087143"/>
    <w:rsid w:val="0008745A"/>
    <w:rsid w:val="00091AC9"/>
    <w:rsid w:val="00091C88"/>
    <w:rsid w:val="000927A6"/>
    <w:rsid w:val="00095ECD"/>
    <w:rsid w:val="00097478"/>
    <w:rsid w:val="00097E18"/>
    <w:rsid w:val="000A18EE"/>
    <w:rsid w:val="000A5E00"/>
    <w:rsid w:val="000B05DB"/>
    <w:rsid w:val="000B1E3C"/>
    <w:rsid w:val="000B37B5"/>
    <w:rsid w:val="000B4FC9"/>
    <w:rsid w:val="000B5AE6"/>
    <w:rsid w:val="000B5C8C"/>
    <w:rsid w:val="000B67DC"/>
    <w:rsid w:val="000B6F18"/>
    <w:rsid w:val="000C0064"/>
    <w:rsid w:val="000C0A04"/>
    <w:rsid w:val="000C1147"/>
    <w:rsid w:val="000C1F93"/>
    <w:rsid w:val="000C4BBC"/>
    <w:rsid w:val="000C5376"/>
    <w:rsid w:val="000C59E2"/>
    <w:rsid w:val="000C5DF3"/>
    <w:rsid w:val="000C6D66"/>
    <w:rsid w:val="000C7B2D"/>
    <w:rsid w:val="000D0A61"/>
    <w:rsid w:val="000D0B10"/>
    <w:rsid w:val="000D1C4A"/>
    <w:rsid w:val="000D3306"/>
    <w:rsid w:val="000D4396"/>
    <w:rsid w:val="000D6A9E"/>
    <w:rsid w:val="000E0191"/>
    <w:rsid w:val="000E025B"/>
    <w:rsid w:val="000E1577"/>
    <w:rsid w:val="000E3864"/>
    <w:rsid w:val="000E4388"/>
    <w:rsid w:val="000E46B8"/>
    <w:rsid w:val="000E48A1"/>
    <w:rsid w:val="000E490B"/>
    <w:rsid w:val="000E61FD"/>
    <w:rsid w:val="000E6824"/>
    <w:rsid w:val="000F016B"/>
    <w:rsid w:val="000F18DA"/>
    <w:rsid w:val="000F3B33"/>
    <w:rsid w:val="000F4E06"/>
    <w:rsid w:val="000F7B7E"/>
    <w:rsid w:val="000F7EAF"/>
    <w:rsid w:val="0010203A"/>
    <w:rsid w:val="0010236D"/>
    <w:rsid w:val="00103149"/>
    <w:rsid w:val="00103EEA"/>
    <w:rsid w:val="00114194"/>
    <w:rsid w:val="00115214"/>
    <w:rsid w:val="00116B26"/>
    <w:rsid w:val="00117558"/>
    <w:rsid w:val="00117BFC"/>
    <w:rsid w:val="00127BAC"/>
    <w:rsid w:val="00131A9E"/>
    <w:rsid w:val="00134450"/>
    <w:rsid w:val="001350DD"/>
    <w:rsid w:val="00140078"/>
    <w:rsid w:val="0014165E"/>
    <w:rsid w:val="00142A1D"/>
    <w:rsid w:val="0014328E"/>
    <w:rsid w:val="00150A66"/>
    <w:rsid w:val="00151679"/>
    <w:rsid w:val="00151A77"/>
    <w:rsid w:val="001539D8"/>
    <w:rsid w:val="00154C8E"/>
    <w:rsid w:val="001551B1"/>
    <w:rsid w:val="00156CB2"/>
    <w:rsid w:val="001573D8"/>
    <w:rsid w:val="00164702"/>
    <w:rsid w:val="00173B63"/>
    <w:rsid w:val="00173F87"/>
    <w:rsid w:val="0017410A"/>
    <w:rsid w:val="001808D5"/>
    <w:rsid w:val="00182CBE"/>
    <w:rsid w:val="001842C3"/>
    <w:rsid w:val="001869E6"/>
    <w:rsid w:val="00187622"/>
    <w:rsid w:val="00191109"/>
    <w:rsid w:val="00194D7B"/>
    <w:rsid w:val="001954B5"/>
    <w:rsid w:val="00196813"/>
    <w:rsid w:val="001A0053"/>
    <w:rsid w:val="001A1D98"/>
    <w:rsid w:val="001A4859"/>
    <w:rsid w:val="001A5322"/>
    <w:rsid w:val="001A5B84"/>
    <w:rsid w:val="001B1017"/>
    <w:rsid w:val="001B13B9"/>
    <w:rsid w:val="001B195C"/>
    <w:rsid w:val="001B2465"/>
    <w:rsid w:val="001B300D"/>
    <w:rsid w:val="001B3435"/>
    <w:rsid w:val="001B3DB1"/>
    <w:rsid w:val="001B6569"/>
    <w:rsid w:val="001B75F8"/>
    <w:rsid w:val="001C4C3E"/>
    <w:rsid w:val="001C6ECD"/>
    <w:rsid w:val="001D20D4"/>
    <w:rsid w:val="001D2DCE"/>
    <w:rsid w:val="001D30AA"/>
    <w:rsid w:val="001D76DF"/>
    <w:rsid w:val="001E1BA3"/>
    <w:rsid w:val="001E21AB"/>
    <w:rsid w:val="001E2B16"/>
    <w:rsid w:val="001E2E1D"/>
    <w:rsid w:val="001E36F3"/>
    <w:rsid w:val="001E411E"/>
    <w:rsid w:val="001E4210"/>
    <w:rsid w:val="001E5F6D"/>
    <w:rsid w:val="001E7576"/>
    <w:rsid w:val="001F041D"/>
    <w:rsid w:val="001F1180"/>
    <w:rsid w:val="001F1E7D"/>
    <w:rsid w:val="001F3296"/>
    <w:rsid w:val="001F6D2D"/>
    <w:rsid w:val="001F7E56"/>
    <w:rsid w:val="0020150A"/>
    <w:rsid w:val="00204DAA"/>
    <w:rsid w:val="00206B7D"/>
    <w:rsid w:val="002109FB"/>
    <w:rsid w:val="00210BC8"/>
    <w:rsid w:val="00213090"/>
    <w:rsid w:val="002137E1"/>
    <w:rsid w:val="0021408B"/>
    <w:rsid w:val="00214C50"/>
    <w:rsid w:val="00214CF0"/>
    <w:rsid w:val="0021567F"/>
    <w:rsid w:val="00215CF0"/>
    <w:rsid w:val="00217BB3"/>
    <w:rsid w:val="00220479"/>
    <w:rsid w:val="002207A6"/>
    <w:rsid w:val="0022256F"/>
    <w:rsid w:val="002237D5"/>
    <w:rsid w:val="00227DC8"/>
    <w:rsid w:val="00227F8B"/>
    <w:rsid w:val="00230489"/>
    <w:rsid w:val="00230552"/>
    <w:rsid w:val="00233580"/>
    <w:rsid w:val="00236173"/>
    <w:rsid w:val="002378E9"/>
    <w:rsid w:val="002405CF"/>
    <w:rsid w:val="00240B97"/>
    <w:rsid w:val="00241F41"/>
    <w:rsid w:val="00244C78"/>
    <w:rsid w:val="00245D1D"/>
    <w:rsid w:val="00246FD4"/>
    <w:rsid w:val="0025324F"/>
    <w:rsid w:val="0025382D"/>
    <w:rsid w:val="0025565A"/>
    <w:rsid w:val="00255D01"/>
    <w:rsid w:val="0025642B"/>
    <w:rsid w:val="00256556"/>
    <w:rsid w:val="00257163"/>
    <w:rsid w:val="002620C9"/>
    <w:rsid w:val="00262915"/>
    <w:rsid w:val="00263107"/>
    <w:rsid w:val="00263BA6"/>
    <w:rsid w:val="00264174"/>
    <w:rsid w:val="002676A8"/>
    <w:rsid w:val="0027264D"/>
    <w:rsid w:val="00272A81"/>
    <w:rsid w:val="00275F8F"/>
    <w:rsid w:val="00277E31"/>
    <w:rsid w:val="00280203"/>
    <w:rsid w:val="0028084B"/>
    <w:rsid w:val="00280FB6"/>
    <w:rsid w:val="00281761"/>
    <w:rsid w:val="002817FB"/>
    <w:rsid w:val="00283771"/>
    <w:rsid w:val="00283E84"/>
    <w:rsid w:val="00284D5C"/>
    <w:rsid w:val="00285D38"/>
    <w:rsid w:val="002860D9"/>
    <w:rsid w:val="0029040A"/>
    <w:rsid w:val="002907D5"/>
    <w:rsid w:val="00293E43"/>
    <w:rsid w:val="00294E2A"/>
    <w:rsid w:val="00297AA0"/>
    <w:rsid w:val="002A2D05"/>
    <w:rsid w:val="002A3D5E"/>
    <w:rsid w:val="002A5420"/>
    <w:rsid w:val="002A5CD6"/>
    <w:rsid w:val="002A7A45"/>
    <w:rsid w:val="002B3216"/>
    <w:rsid w:val="002B327A"/>
    <w:rsid w:val="002B5F43"/>
    <w:rsid w:val="002B75D2"/>
    <w:rsid w:val="002C01A2"/>
    <w:rsid w:val="002C03C1"/>
    <w:rsid w:val="002C15AE"/>
    <w:rsid w:val="002C202E"/>
    <w:rsid w:val="002D030E"/>
    <w:rsid w:val="002D3FAC"/>
    <w:rsid w:val="002D4750"/>
    <w:rsid w:val="002D77AE"/>
    <w:rsid w:val="002D790D"/>
    <w:rsid w:val="002E1991"/>
    <w:rsid w:val="002E295B"/>
    <w:rsid w:val="002E5A47"/>
    <w:rsid w:val="002F0378"/>
    <w:rsid w:val="002F16A4"/>
    <w:rsid w:val="002F2C1B"/>
    <w:rsid w:val="002F38CC"/>
    <w:rsid w:val="002F579D"/>
    <w:rsid w:val="002F6184"/>
    <w:rsid w:val="003013D6"/>
    <w:rsid w:val="00302E2E"/>
    <w:rsid w:val="003040DB"/>
    <w:rsid w:val="0030628A"/>
    <w:rsid w:val="00306F07"/>
    <w:rsid w:val="00307083"/>
    <w:rsid w:val="00312F89"/>
    <w:rsid w:val="00313707"/>
    <w:rsid w:val="0031517B"/>
    <w:rsid w:val="00316CBE"/>
    <w:rsid w:val="00317286"/>
    <w:rsid w:val="00320770"/>
    <w:rsid w:val="003213DF"/>
    <w:rsid w:val="00322121"/>
    <w:rsid w:val="003221E6"/>
    <w:rsid w:val="0032270B"/>
    <w:rsid w:val="00322E2D"/>
    <w:rsid w:val="00322E48"/>
    <w:rsid w:val="00322F51"/>
    <w:rsid w:val="00324731"/>
    <w:rsid w:val="00324D81"/>
    <w:rsid w:val="00327012"/>
    <w:rsid w:val="00327C6F"/>
    <w:rsid w:val="00330BB8"/>
    <w:rsid w:val="003355D0"/>
    <w:rsid w:val="0033599D"/>
    <w:rsid w:val="00337814"/>
    <w:rsid w:val="00337D5F"/>
    <w:rsid w:val="00337DAA"/>
    <w:rsid w:val="00337E7C"/>
    <w:rsid w:val="00342B8C"/>
    <w:rsid w:val="00342C0D"/>
    <w:rsid w:val="0034323D"/>
    <w:rsid w:val="0034644E"/>
    <w:rsid w:val="00350D0F"/>
    <w:rsid w:val="00352E22"/>
    <w:rsid w:val="00353CBB"/>
    <w:rsid w:val="0035585E"/>
    <w:rsid w:val="00360025"/>
    <w:rsid w:val="003613BC"/>
    <w:rsid w:val="003618A0"/>
    <w:rsid w:val="00361F50"/>
    <w:rsid w:val="00363138"/>
    <w:rsid w:val="003670A0"/>
    <w:rsid w:val="00373ADE"/>
    <w:rsid w:val="00375799"/>
    <w:rsid w:val="00376A6D"/>
    <w:rsid w:val="00377497"/>
    <w:rsid w:val="00377E8F"/>
    <w:rsid w:val="00380B98"/>
    <w:rsid w:val="00382D2A"/>
    <w:rsid w:val="003845CC"/>
    <w:rsid w:val="00385D35"/>
    <w:rsid w:val="00387029"/>
    <w:rsid w:val="00387E36"/>
    <w:rsid w:val="00390308"/>
    <w:rsid w:val="00390357"/>
    <w:rsid w:val="00391485"/>
    <w:rsid w:val="003928BC"/>
    <w:rsid w:val="00393F63"/>
    <w:rsid w:val="00394084"/>
    <w:rsid w:val="00395E36"/>
    <w:rsid w:val="00396023"/>
    <w:rsid w:val="003973EC"/>
    <w:rsid w:val="003A11DB"/>
    <w:rsid w:val="003A29BE"/>
    <w:rsid w:val="003A3353"/>
    <w:rsid w:val="003A3C2C"/>
    <w:rsid w:val="003A3D8E"/>
    <w:rsid w:val="003A3EDE"/>
    <w:rsid w:val="003A4906"/>
    <w:rsid w:val="003B219B"/>
    <w:rsid w:val="003B324B"/>
    <w:rsid w:val="003B55B2"/>
    <w:rsid w:val="003B70D9"/>
    <w:rsid w:val="003C08A3"/>
    <w:rsid w:val="003C204E"/>
    <w:rsid w:val="003C40E1"/>
    <w:rsid w:val="003C4BB5"/>
    <w:rsid w:val="003C4EE3"/>
    <w:rsid w:val="003C5D7F"/>
    <w:rsid w:val="003C6DA8"/>
    <w:rsid w:val="003D0257"/>
    <w:rsid w:val="003D0C4B"/>
    <w:rsid w:val="003D378A"/>
    <w:rsid w:val="003D3D60"/>
    <w:rsid w:val="003D5C50"/>
    <w:rsid w:val="003E0980"/>
    <w:rsid w:val="003E2132"/>
    <w:rsid w:val="003E4CC0"/>
    <w:rsid w:val="003F192B"/>
    <w:rsid w:val="003F37C9"/>
    <w:rsid w:val="003F3D8F"/>
    <w:rsid w:val="003F4F06"/>
    <w:rsid w:val="003F6A8B"/>
    <w:rsid w:val="003F711C"/>
    <w:rsid w:val="003F7348"/>
    <w:rsid w:val="0040125B"/>
    <w:rsid w:val="00401DB0"/>
    <w:rsid w:val="00402469"/>
    <w:rsid w:val="00403ED7"/>
    <w:rsid w:val="00404331"/>
    <w:rsid w:val="004076D9"/>
    <w:rsid w:val="004100EB"/>
    <w:rsid w:val="00410409"/>
    <w:rsid w:val="00410969"/>
    <w:rsid w:val="00411265"/>
    <w:rsid w:val="004120E1"/>
    <w:rsid w:val="004125D1"/>
    <w:rsid w:val="00412CED"/>
    <w:rsid w:val="00413356"/>
    <w:rsid w:val="0041510F"/>
    <w:rsid w:val="0041526A"/>
    <w:rsid w:val="00416751"/>
    <w:rsid w:val="00417020"/>
    <w:rsid w:val="00420F9E"/>
    <w:rsid w:val="004213C3"/>
    <w:rsid w:val="00427139"/>
    <w:rsid w:val="00427797"/>
    <w:rsid w:val="00431A1C"/>
    <w:rsid w:val="00432073"/>
    <w:rsid w:val="0043228E"/>
    <w:rsid w:val="00432AA7"/>
    <w:rsid w:val="00435435"/>
    <w:rsid w:val="004358E9"/>
    <w:rsid w:val="00436426"/>
    <w:rsid w:val="00441428"/>
    <w:rsid w:val="00441FF6"/>
    <w:rsid w:val="0044364B"/>
    <w:rsid w:val="00445C39"/>
    <w:rsid w:val="004513D6"/>
    <w:rsid w:val="004537B3"/>
    <w:rsid w:val="00455188"/>
    <w:rsid w:val="00456BDB"/>
    <w:rsid w:val="004636D5"/>
    <w:rsid w:val="00463C36"/>
    <w:rsid w:val="004767B2"/>
    <w:rsid w:val="00477110"/>
    <w:rsid w:val="00477AAE"/>
    <w:rsid w:val="00477CA6"/>
    <w:rsid w:val="0048050C"/>
    <w:rsid w:val="00480715"/>
    <w:rsid w:val="0048156D"/>
    <w:rsid w:val="00481671"/>
    <w:rsid w:val="00484B02"/>
    <w:rsid w:val="004864A0"/>
    <w:rsid w:val="004866C6"/>
    <w:rsid w:val="00487DD5"/>
    <w:rsid w:val="00490391"/>
    <w:rsid w:val="00491AE8"/>
    <w:rsid w:val="00492B5E"/>
    <w:rsid w:val="004941C8"/>
    <w:rsid w:val="004947A7"/>
    <w:rsid w:val="00494BD2"/>
    <w:rsid w:val="004957D7"/>
    <w:rsid w:val="00497EA6"/>
    <w:rsid w:val="004A04C8"/>
    <w:rsid w:val="004A2CD0"/>
    <w:rsid w:val="004A2E02"/>
    <w:rsid w:val="004A3EB6"/>
    <w:rsid w:val="004A469D"/>
    <w:rsid w:val="004A5930"/>
    <w:rsid w:val="004A63CA"/>
    <w:rsid w:val="004B50B4"/>
    <w:rsid w:val="004B5F06"/>
    <w:rsid w:val="004B67D9"/>
    <w:rsid w:val="004B7C43"/>
    <w:rsid w:val="004C056C"/>
    <w:rsid w:val="004C2805"/>
    <w:rsid w:val="004C2B20"/>
    <w:rsid w:val="004C2F7F"/>
    <w:rsid w:val="004C3CE0"/>
    <w:rsid w:val="004C500A"/>
    <w:rsid w:val="004C55D7"/>
    <w:rsid w:val="004C63A6"/>
    <w:rsid w:val="004C68A9"/>
    <w:rsid w:val="004D07D5"/>
    <w:rsid w:val="004D259D"/>
    <w:rsid w:val="004D4496"/>
    <w:rsid w:val="004D504A"/>
    <w:rsid w:val="004D592C"/>
    <w:rsid w:val="004D6CD4"/>
    <w:rsid w:val="004E1568"/>
    <w:rsid w:val="004E1C1D"/>
    <w:rsid w:val="004E28AD"/>
    <w:rsid w:val="004E2B8F"/>
    <w:rsid w:val="004E2E0A"/>
    <w:rsid w:val="004E7607"/>
    <w:rsid w:val="004F0F49"/>
    <w:rsid w:val="004F1D05"/>
    <w:rsid w:val="004F21F6"/>
    <w:rsid w:val="004F2932"/>
    <w:rsid w:val="004F56A5"/>
    <w:rsid w:val="004F63C5"/>
    <w:rsid w:val="004F7B6B"/>
    <w:rsid w:val="00500A06"/>
    <w:rsid w:val="00502205"/>
    <w:rsid w:val="00502794"/>
    <w:rsid w:val="00502E27"/>
    <w:rsid w:val="00503F58"/>
    <w:rsid w:val="00504E3D"/>
    <w:rsid w:val="00505B5D"/>
    <w:rsid w:val="005067CA"/>
    <w:rsid w:val="00513FE4"/>
    <w:rsid w:val="0051442B"/>
    <w:rsid w:val="00514695"/>
    <w:rsid w:val="00514724"/>
    <w:rsid w:val="005158B1"/>
    <w:rsid w:val="00516982"/>
    <w:rsid w:val="005176BA"/>
    <w:rsid w:val="0051795A"/>
    <w:rsid w:val="00523B6A"/>
    <w:rsid w:val="0052443C"/>
    <w:rsid w:val="00524994"/>
    <w:rsid w:val="0052704B"/>
    <w:rsid w:val="0052775E"/>
    <w:rsid w:val="00527921"/>
    <w:rsid w:val="00530110"/>
    <w:rsid w:val="005307CB"/>
    <w:rsid w:val="00531228"/>
    <w:rsid w:val="00535FA8"/>
    <w:rsid w:val="00537007"/>
    <w:rsid w:val="005416F0"/>
    <w:rsid w:val="00541DCE"/>
    <w:rsid w:val="00541FAC"/>
    <w:rsid w:val="00542514"/>
    <w:rsid w:val="005427D4"/>
    <w:rsid w:val="00542E20"/>
    <w:rsid w:val="00546AED"/>
    <w:rsid w:val="005473A9"/>
    <w:rsid w:val="00550BE5"/>
    <w:rsid w:val="00550BF5"/>
    <w:rsid w:val="005529D7"/>
    <w:rsid w:val="0055302F"/>
    <w:rsid w:val="0055665D"/>
    <w:rsid w:val="00560463"/>
    <w:rsid w:val="00560535"/>
    <w:rsid w:val="00561195"/>
    <w:rsid w:val="005621E4"/>
    <w:rsid w:val="00562E38"/>
    <w:rsid w:val="00563C83"/>
    <w:rsid w:val="005670A8"/>
    <w:rsid w:val="0057134F"/>
    <w:rsid w:val="00571ECB"/>
    <w:rsid w:val="0057238E"/>
    <w:rsid w:val="00577361"/>
    <w:rsid w:val="00580DB9"/>
    <w:rsid w:val="005812B2"/>
    <w:rsid w:val="0058264B"/>
    <w:rsid w:val="0058313C"/>
    <w:rsid w:val="0058517A"/>
    <w:rsid w:val="00586548"/>
    <w:rsid w:val="00586572"/>
    <w:rsid w:val="005873A8"/>
    <w:rsid w:val="005878E0"/>
    <w:rsid w:val="00590902"/>
    <w:rsid w:val="00590ECF"/>
    <w:rsid w:val="00592A14"/>
    <w:rsid w:val="0059499B"/>
    <w:rsid w:val="00595005"/>
    <w:rsid w:val="00596FD7"/>
    <w:rsid w:val="0059713C"/>
    <w:rsid w:val="005977A0"/>
    <w:rsid w:val="005A0491"/>
    <w:rsid w:val="005A0793"/>
    <w:rsid w:val="005A1300"/>
    <w:rsid w:val="005A3625"/>
    <w:rsid w:val="005A584D"/>
    <w:rsid w:val="005A5F83"/>
    <w:rsid w:val="005A65A3"/>
    <w:rsid w:val="005A6935"/>
    <w:rsid w:val="005A71C4"/>
    <w:rsid w:val="005A7D8F"/>
    <w:rsid w:val="005B0958"/>
    <w:rsid w:val="005B2CCD"/>
    <w:rsid w:val="005B2EFB"/>
    <w:rsid w:val="005B4354"/>
    <w:rsid w:val="005B4738"/>
    <w:rsid w:val="005B51B6"/>
    <w:rsid w:val="005B54A9"/>
    <w:rsid w:val="005C1F3A"/>
    <w:rsid w:val="005C212D"/>
    <w:rsid w:val="005C2F7E"/>
    <w:rsid w:val="005C3CB0"/>
    <w:rsid w:val="005C6CEB"/>
    <w:rsid w:val="005C7FC5"/>
    <w:rsid w:val="005D410E"/>
    <w:rsid w:val="005D455E"/>
    <w:rsid w:val="005D4D87"/>
    <w:rsid w:val="005E0849"/>
    <w:rsid w:val="005E0ED5"/>
    <w:rsid w:val="005E1C1C"/>
    <w:rsid w:val="005E1FFA"/>
    <w:rsid w:val="005E2041"/>
    <w:rsid w:val="005E26CC"/>
    <w:rsid w:val="005E389E"/>
    <w:rsid w:val="005E4C02"/>
    <w:rsid w:val="005E55BF"/>
    <w:rsid w:val="005F1B51"/>
    <w:rsid w:val="005F3214"/>
    <w:rsid w:val="005F4589"/>
    <w:rsid w:val="005F5EF7"/>
    <w:rsid w:val="005F6BD6"/>
    <w:rsid w:val="005F76B1"/>
    <w:rsid w:val="00601F4F"/>
    <w:rsid w:val="0060397F"/>
    <w:rsid w:val="00603C0A"/>
    <w:rsid w:val="00604F1C"/>
    <w:rsid w:val="00606C19"/>
    <w:rsid w:val="0060717D"/>
    <w:rsid w:val="00610AF2"/>
    <w:rsid w:val="00610EA5"/>
    <w:rsid w:val="00612231"/>
    <w:rsid w:val="00612F8A"/>
    <w:rsid w:val="00613983"/>
    <w:rsid w:val="00614BAD"/>
    <w:rsid w:val="006208A4"/>
    <w:rsid w:val="00621C59"/>
    <w:rsid w:val="00622648"/>
    <w:rsid w:val="00622CE0"/>
    <w:rsid w:val="0062423A"/>
    <w:rsid w:val="00624511"/>
    <w:rsid w:val="00626880"/>
    <w:rsid w:val="0063247F"/>
    <w:rsid w:val="00633052"/>
    <w:rsid w:val="006351E1"/>
    <w:rsid w:val="00635BF3"/>
    <w:rsid w:val="00635EB1"/>
    <w:rsid w:val="006365A5"/>
    <w:rsid w:val="00642194"/>
    <w:rsid w:val="00642C25"/>
    <w:rsid w:val="00646842"/>
    <w:rsid w:val="006473BB"/>
    <w:rsid w:val="006519D2"/>
    <w:rsid w:val="006519FB"/>
    <w:rsid w:val="00653E68"/>
    <w:rsid w:val="0065780B"/>
    <w:rsid w:val="00657D82"/>
    <w:rsid w:val="00660452"/>
    <w:rsid w:val="006606FA"/>
    <w:rsid w:val="006623E6"/>
    <w:rsid w:val="006624D4"/>
    <w:rsid w:val="0066272B"/>
    <w:rsid w:val="00662FEB"/>
    <w:rsid w:val="00663C71"/>
    <w:rsid w:val="00663CF2"/>
    <w:rsid w:val="0066495D"/>
    <w:rsid w:val="00664DA5"/>
    <w:rsid w:val="006655B1"/>
    <w:rsid w:val="00670974"/>
    <w:rsid w:val="006722E1"/>
    <w:rsid w:val="0067231C"/>
    <w:rsid w:val="00674781"/>
    <w:rsid w:val="0067788A"/>
    <w:rsid w:val="00677E6F"/>
    <w:rsid w:val="006817BE"/>
    <w:rsid w:val="006820F8"/>
    <w:rsid w:val="00683846"/>
    <w:rsid w:val="006865BE"/>
    <w:rsid w:val="00687687"/>
    <w:rsid w:val="00687A61"/>
    <w:rsid w:val="006912B0"/>
    <w:rsid w:val="006920F1"/>
    <w:rsid w:val="00692E6B"/>
    <w:rsid w:val="0069444D"/>
    <w:rsid w:val="00695823"/>
    <w:rsid w:val="00695EB6"/>
    <w:rsid w:val="006A173E"/>
    <w:rsid w:val="006A1A15"/>
    <w:rsid w:val="006A2780"/>
    <w:rsid w:val="006A3029"/>
    <w:rsid w:val="006A3770"/>
    <w:rsid w:val="006A3773"/>
    <w:rsid w:val="006A47E2"/>
    <w:rsid w:val="006A4898"/>
    <w:rsid w:val="006A4D46"/>
    <w:rsid w:val="006A5529"/>
    <w:rsid w:val="006A6024"/>
    <w:rsid w:val="006A7C1E"/>
    <w:rsid w:val="006A7E09"/>
    <w:rsid w:val="006B2520"/>
    <w:rsid w:val="006B2DC2"/>
    <w:rsid w:val="006C09EA"/>
    <w:rsid w:val="006C2882"/>
    <w:rsid w:val="006C31FF"/>
    <w:rsid w:val="006C5817"/>
    <w:rsid w:val="006C6B6C"/>
    <w:rsid w:val="006C704D"/>
    <w:rsid w:val="006C760E"/>
    <w:rsid w:val="006D31A2"/>
    <w:rsid w:val="006D42B8"/>
    <w:rsid w:val="006D4F47"/>
    <w:rsid w:val="006D5311"/>
    <w:rsid w:val="006D767B"/>
    <w:rsid w:val="006D7E54"/>
    <w:rsid w:val="006E1EAB"/>
    <w:rsid w:val="006E25A2"/>
    <w:rsid w:val="006E3B89"/>
    <w:rsid w:val="006E60DA"/>
    <w:rsid w:val="006F1055"/>
    <w:rsid w:val="006F36BE"/>
    <w:rsid w:val="006F4D3B"/>
    <w:rsid w:val="006F752C"/>
    <w:rsid w:val="0070331D"/>
    <w:rsid w:val="00704044"/>
    <w:rsid w:val="00704646"/>
    <w:rsid w:val="007052B1"/>
    <w:rsid w:val="00707A1E"/>
    <w:rsid w:val="00711BF4"/>
    <w:rsid w:val="007174C2"/>
    <w:rsid w:val="0072156B"/>
    <w:rsid w:val="0072169A"/>
    <w:rsid w:val="00722F63"/>
    <w:rsid w:val="00723396"/>
    <w:rsid w:val="00723442"/>
    <w:rsid w:val="00723D44"/>
    <w:rsid w:val="0073170F"/>
    <w:rsid w:val="00731C2E"/>
    <w:rsid w:val="00732966"/>
    <w:rsid w:val="007345BC"/>
    <w:rsid w:val="007354B0"/>
    <w:rsid w:val="007363B5"/>
    <w:rsid w:val="00740BEB"/>
    <w:rsid w:val="00741B43"/>
    <w:rsid w:val="00742B10"/>
    <w:rsid w:val="0074465A"/>
    <w:rsid w:val="00747184"/>
    <w:rsid w:val="007475FE"/>
    <w:rsid w:val="007523E7"/>
    <w:rsid w:val="007543AC"/>
    <w:rsid w:val="00754B9D"/>
    <w:rsid w:val="00754D78"/>
    <w:rsid w:val="0075601B"/>
    <w:rsid w:val="00756537"/>
    <w:rsid w:val="00756A2B"/>
    <w:rsid w:val="007601E8"/>
    <w:rsid w:val="007625FB"/>
    <w:rsid w:val="00765956"/>
    <w:rsid w:val="00765D85"/>
    <w:rsid w:val="007716CB"/>
    <w:rsid w:val="00774310"/>
    <w:rsid w:val="00774C94"/>
    <w:rsid w:val="007752E9"/>
    <w:rsid w:val="00777D8C"/>
    <w:rsid w:val="007819DD"/>
    <w:rsid w:val="00784082"/>
    <w:rsid w:val="00787000"/>
    <w:rsid w:val="00790434"/>
    <w:rsid w:val="00793FD0"/>
    <w:rsid w:val="0079425E"/>
    <w:rsid w:val="00796B68"/>
    <w:rsid w:val="00796D9F"/>
    <w:rsid w:val="0079721C"/>
    <w:rsid w:val="00797286"/>
    <w:rsid w:val="00797D0D"/>
    <w:rsid w:val="007A0EBC"/>
    <w:rsid w:val="007A1F00"/>
    <w:rsid w:val="007A37C0"/>
    <w:rsid w:val="007A5D4F"/>
    <w:rsid w:val="007A5FE9"/>
    <w:rsid w:val="007A7B8D"/>
    <w:rsid w:val="007B0478"/>
    <w:rsid w:val="007B0818"/>
    <w:rsid w:val="007B2461"/>
    <w:rsid w:val="007B277B"/>
    <w:rsid w:val="007B27F1"/>
    <w:rsid w:val="007B4ABB"/>
    <w:rsid w:val="007B6904"/>
    <w:rsid w:val="007B6ABA"/>
    <w:rsid w:val="007B79ED"/>
    <w:rsid w:val="007C36E4"/>
    <w:rsid w:val="007C4133"/>
    <w:rsid w:val="007C4CAF"/>
    <w:rsid w:val="007C6132"/>
    <w:rsid w:val="007C6B8E"/>
    <w:rsid w:val="007D002F"/>
    <w:rsid w:val="007D26BF"/>
    <w:rsid w:val="007D26E3"/>
    <w:rsid w:val="007D283F"/>
    <w:rsid w:val="007D3935"/>
    <w:rsid w:val="007E1EE2"/>
    <w:rsid w:val="007E20B3"/>
    <w:rsid w:val="007E24C4"/>
    <w:rsid w:val="007E3560"/>
    <w:rsid w:val="007E4F4E"/>
    <w:rsid w:val="007E5DE3"/>
    <w:rsid w:val="007E5ED2"/>
    <w:rsid w:val="007E64DC"/>
    <w:rsid w:val="007E6758"/>
    <w:rsid w:val="007E6B9F"/>
    <w:rsid w:val="007E766C"/>
    <w:rsid w:val="007F1C92"/>
    <w:rsid w:val="007F297D"/>
    <w:rsid w:val="007F7A16"/>
    <w:rsid w:val="007F7CD3"/>
    <w:rsid w:val="008013FB"/>
    <w:rsid w:val="00802564"/>
    <w:rsid w:val="00806FCE"/>
    <w:rsid w:val="008073C5"/>
    <w:rsid w:val="00811424"/>
    <w:rsid w:val="008134B4"/>
    <w:rsid w:val="0081440E"/>
    <w:rsid w:val="00815B57"/>
    <w:rsid w:val="008162BD"/>
    <w:rsid w:val="00816782"/>
    <w:rsid w:val="008170A5"/>
    <w:rsid w:val="008204EA"/>
    <w:rsid w:val="0082141D"/>
    <w:rsid w:val="008250FE"/>
    <w:rsid w:val="00825CEF"/>
    <w:rsid w:val="00827F24"/>
    <w:rsid w:val="00830905"/>
    <w:rsid w:val="00832179"/>
    <w:rsid w:val="00832819"/>
    <w:rsid w:val="008367C0"/>
    <w:rsid w:val="0083709A"/>
    <w:rsid w:val="00837486"/>
    <w:rsid w:val="00844393"/>
    <w:rsid w:val="0084560A"/>
    <w:rsid w:val="00846C95"/>
    <w:rsid w:val="0085012D"/>
    <w:rsid w:val="00850FA2"/>
    <w:rsid w:val="0085204D"/>
    <w:rsid w:val="0085298E"/>
    <w:rsid w:val="00852D85"/>
    <w:rsid w:val="008536A8"/>
    <w:rsid w:val="00855DA8"/>
    <w:rsid w:val="008572C3"/>
    <w:rsid w:val="0085744F"/>
    <w:rsid w:val="00861B44"/>
    <w:rsid w:val="00865A12"/>
    <w:rsid w:val="00867463"/>
    <w:rsid w:val="00871156"/>
    <w:rsid w:val="008718C7"/>
    <w:rsid w:val="00871950"/>
    <w:rsid w:val="00871FE8"/>
    <w:rsid w:val="00872490"/>
    <w:rsid w:val="008736DC"/>
    <w:rsid w:val="008761A8"/>
    <w:rsid w:val="00885962"/>
    <w:rsid w:val="00886399"/>
    <w:rsid w:val="00887E62"/>
    <w:rsid w:val="00892AFC"/>
    <w:rsid w:val="00893C60"/>
    <w:rsid w:val="0089514B"/>
    <w:rsid w:val="00895A7D"/>
    <w:rsid w:val="008974CA"/>
    <w:rsid w:val="008A0831"/>
    <w:rsid w:val="008A1F4E"/>
    <w:rsid w:val="008A2282"/>
    <w:rsid w:val="008A61F8"/>
    <w:rsid w:val="008A6F9E"/>
    <w:rsid w:val="008A77F6"/>
    <w:rsid w:val="008B1F34"/>
    <w:rsid w:val="008B2147"/>
    <w:rsid w:val="008B2BF9"/>
    <w:rsid w:val="008B446F"/>
    <w:rsid w:val="008B4BF0"/>
    <w:rsid w:val="008B681B"/>
    <w:rsid w:val="008C3A92"/>
    <w:rsid w:val="008C3EA6"/>
    <w:rsid w:val="008C50FB"/>
    <w:rsid w:val="008C603D"/>
    <w:rsid w:val="008D0074"/>
    <w:rsid w:val="008D17E3"/>
    <w:rsid w:val="008D1AB4"/>
    <w:rsid w:val="008D2562"/>
    <w:rsid w:val="008E04FF"/>
    <w:rsid w:val="008E1F7F"/>
    <w:rsid w:val="008E2179"/>
    <w:rsid w:val="008E2884"/>
    <w:rsid w:val="008E2924"/>
    <w:rsid w:val="008E30F3"/>
    <w:rsid w:val="008E37A2"/>
    <w:rsid w:val="008E37C0"/>
    <w:rsid w:val="008E6388"/>
    <w:rsid w:val="008E6A99"/>
    <w:rsid w:val="008F00E8"/>
    <w:rsid w:val="008F05FF"/>
    <w:rsid w:val="008F0C57"/>
    <w:rsid w:val="008F1546"/>
    <w:rsid w:val="008F2592"/>
    <w:rsid w:val="008F3BAE"/>
    <w:rsid w:val="008F4D24"/>
    <w:rsid w:val="00903259"/>
    <w:rsid w:val="00907029"/>
    <w:rsid w:val="00907830"/>
    <w:rsid w:val="00910056"/>
    <w:rsid w:val="00910ECC"/>
    <w:rsid w:val="009118DF"/>
    <w:rsid w:val="009127DB"/>
    <w:rsid w:val="00913C57"/>
    <w:rsid w:val="00915CA6"/>
    <w:rsid w:val="009210C4"/>
    <w:rsid w:val="00921593"/>
    <w:rsid w:val="0092219A"/>
    <w:rsid w:val="00922F0F"/>
    <w:rsid w:val="00923A0A"/>
    <w:rsid w:val="00924CDC"/>
    <w:rsid w:val="00926EFC"/>
    <w:rsid w:val="009272A0"/>
    <w:rsid w:val="00930C20"/>
    <w:rsid w:val="0093191C"/>
    <w:rsid w:val="00931B93"/>
    <w:rsid w:val="00933EED"/>
    <w:rsid w:val="00933F6F"/>
    <w:rsid w:val="00934C7C"/>
    <w:rsid w:val="00937124"/>
    <w:rsid w:val="00940CDE"/>
    <w:rsid w:val="00941425"/>
    <w:rsid w:val="00945936"/>
    <w:rsid w:val="009474A1"/>
    <w:rsid w:val="00951488"/>
    <w:rsid w:val="00952F7A"/>
    <w:rsid w:val="009533BA"/>
    <w:rsid w:val="00953E97"/>
    <w:rsid w:val="00955B18"/>
    <w:rsid w:val="00957647"/>
    <w:rsid w:val="009622D4"/>
    <w:rsid w:val="009623FC"/>
    <w:rsid w:val="00962C46"/>
    <w:rsid w:val="00962D89"/>
    <w:rsid w:val="00963465"/>
    <w:rsid w:val="00963FF9"/>
    <w:rsid w:val="009650C2"/>
    <w:rsid w:val="00966672"/>
    <w:rsid w:val="00967765"/>
    <w:rsid w:val="00967E00"/>
    <w:rsid w:val="00971F7E"/>
    <w:rsid w:val="00971F92"/>
    <w:rsid w:val="0097351F"/>
    <w:rsid w:val="0097742A"/>
    <w:rsid w:val="0097744F"/>
    <w:rsid w:val="00977B09"/>
    <w:rsid w:val="00980EED"/>
    <w:rsid w:val="0098123F"/>
    <w:rsid w:val="00981DA3"/>
    <w:rsid w:val="00982578"/>
    <w:rsid w:val="00983817"/>
    <w:rsid w:val="00983FF0"/>
    <w:rsid w:val="009840AD"/>
    <w:rsid w:val="00984C76"/>
    <w:rsid w:val="00985EB5"/>
    <w:rsid w:val="00986379"/>
    <w:rsid w:val="00986C64"/>
    <w:rsid w:val="00991670"/>
    <w:rsid w:val="00996C5C"/>
    <w:rsid w:val="009A04C8"/>
    <w:rsid w:val="009A0615"/>
    <w:rsid w:val="009A1602"/>
    <w:rsid w:val="009A1782"/>
    <w:rsid w:val="009A6A39"/>
    <w:rsid w:val="009A701F"/>
    <w:rsid w:val="009B2FE0"/>
    <w:rsid w:val="009B6C8C"/>
    <w:rsid w:val="009B72DB"/>
    <w:rsid w:val="009B73DB"/>
    <w:rsid w:val="009B77DD"/>
    <w:rsid w:val="009C0FCA"/>
    <w:rsid w:val="009C1AF8"/>
    <w:rsid w:val="009C2496"/>
    <w:rsid w:val="009C26BA"/>
    <w:rsid w:val="009C3963"/>
    <w:rsid w:val="009C3CDF"/>
    <w:rsid w:val="009C558D"/>
    <w:rsid w:val="009C5EF9"/>
    <w:rsid w:val="009C7184"/>
    <w:rsid w:val="009D1498"/>
    <w:rsid w:val="009D323C"/>
    <w:rsid w:val="009D333C"/>
    <w:rsid w:val="009D35A0"/>
    <w:rsid w:val="009D41DA"/>
    <w:rsid w:val="009D43E3"/>
    <w:rsid w:val="009D6A56"/>
    <w:rsid w:val="009D73F8"/>
    <w:rsid w:val="009E20DA"/>
    <w:rsid w:val="009E31F0"/>
    <w:rsid w:val="009E36C2"/>
    <w:rsid w:val="009E397B"/>
    <w:rsid w:val="009E5000"/>
    <w:rsid w:val="009E5007"/>
    <w:rsid w:val="009E5317"/>
    <w:rsid w:val="009E533D"/>
    <w:rsid w:val="009E7553"/>
    <w:rsid w:val="009E768F"/>
    <w:rsid w:val="009F063A"/>
    <w:rsid w:val="009F2C78"/>
    <w:rsid w:val="009F4610"/>
    <w:rsid w:val="00A00A63"/>
    <w:rsid w:val="00A01DE8"/>
    <w:rsid w:val="00A02F76"/>
    <w:rsid w:val="00A0465B"/>
    <w:rsid w:val="00A04A27"/>
    <w:rsid w:val="00A067D7"/>
    <w:rsid w:val="00A109C1"/>
    <w:rsid w:val="00A12311"/>
    <w:rsid w:val="00A129DF"/>
    <w:rsid w:val="00A12ECC"/>
    <w:rsid w:val="00A13B32"/>
    <w:rsid w:val="00A159D3"/>
    <w:rsid w:val="00A1648B"/>
    <w:rsid w:val="00A204EB"/>
    <w:rsid w:val="00A20F85"/>
    <w:rsid w:val="00A215C3"/>
    <w:rsid w:val="00A21E81"/>
    <w:rsid w:val="00A26F78"/>
    <w:rsid w:val="00A27860"/>
    <w:rsid w:val="00A27A78"/>
    <w:rsid w:val="00A300B7"/>
    <w:rsid w:val="00A31BAF"/>
    <w:rsid w:val="00A323BD"/>
    <w:rsid w:val="00A329BB"/>
    <w:rsid w:val="00A32B68"/>
    <w:rsid w:val="00A3447D"/>
    <w:rsid w:val="00A3498D"/>
    <w:rsid w:val="00A35824"/>
    <w:rsid w:val="00A35E2D"/>
    <w:rsid w:val="00A37BFC"/>
    <w:rsid w:val="00A40AC3"/>
    <w:rsid w:val="00A41B10"/>
    <w:rsid w:val="00A43CB4"/>
    <w:rsid w:val="00A44115"/>
    <w:rsid w:val="00A4628E"/>
    <w:rsid w:val="00A50C8A"/>
    <w:rsid w:val="00A528D9"/>
    <w:rsid w:val="00A53931"/>
    <w:rsid w:val="00A628E5"/>
    <w:rsid w:val="00A65B93"/>
    <w:rsid w:val="00A66C00"/>
    <w:rsid w:val="00A71EB0"/>
    <w:rsid w:val="00A729E9"/>
    <w:rsid w:val="00A74B8A"/>
    <w:rsid w:val="00A85F61"/>
    <w:rsid w:val="00A86198"/>
    <w:rsid w:val="00A86DB3"/>
    <w:rsid w:val="00A87A36"/>
    <w:rsid w:val="00A90E51"/>
    <w:rsid w:val="00A92E4F"/>
    <w:rsid w:val="00A931B4"/>
    <w:rsid w:val="00A937EB"/>
    <w:rsid w:val="00A94777"/>
    <w:rsid w:val="00A95058"/>
    <w:rsid w:val="00A96BCF"/>
    <w:rsid w:val="00A976BE"/>
    <w:rsid w:val="00AA09BC"/>
    <w:rsid w:val="00AA25DC"/>
    <w:rsid w:val="00AA2B97"/>
    <w:rsid w:val="00AA3DED"/>
    <w:rsid w:val="00AB7A17"/>
    <w:rsid w:val="00AC28BD"/>
    <w:rsid w:val="00AC36DD"/>
    <w:rsid w:val="00AC42DF"/>
    <w:rsid w:val="00AC5F99"/>
    <w:rsid w:val="00AC6EE8"/>
    <w:rsid w:val="00AC7025"/>
    <w:rsid w:val="00AD196F"/>
    <w:rsid w:val="00AD3CCE"/>
    <w:rsid w:val="00AD6FA5"/>
    <w:rsid w:val="00AE0CCA"/>
    <w:rsid w:val="00AE4E38"/>
    <w:rsid w:val="00AF04B4"/>
    <w:rsid w:val="00AF15B2"/>
    <w:rsid w:val="00AF3C5F"/>
    <w:rsid w:val="00AF3E62"/>
    <w:rsid w:val="00AF401C"/>
    <w:rsid w:val="00AF4252"/>
    <w:rsid w:val="00AF4932"/>
    <w:rsid w:val="00AF5E72"/>
    <w:rsid w:val="00B01795"/>
    <w:rsid w:val="00B04C90"/>
    <w:rsid w:val="00B07DCE"/>
    <w:rsid w:val="00B109B6"/>
    <w:rsid w:val="00B11FFC"/>
    <w:rsid w:val="00B123DD"/>
    <w:rsid w:val="00B1447C"/>
    <w:rsid w:val="00B15065"/>
    <w:rsid w:val="00B156DA"/>
    <w:rsid w:val="00B16ADD"/>
    <w:rsid w:val="00B17116"/>
    <w:rsid w:val="00B20018"/>
    <w:rsid w:val="00B20B84"/>
    <w:rsid w:val="00B21043"/>
    <w:rsid w:val="00B21ED6"/>
    <w:rsid w:val="00B23948"/>
    <w:rsid w:val="00B262E7"/>
    <w:rsid w:val="00B3052E"/>
    <w:rsid w:val="00B30D26"/>
    <w:rsid w:val="00B31BEA"/>
    <w:rsid w:val="00B40F96"/>
    <w:rsid w:val="00B42EA0"/>
    <w:rsid w:val="00B44CAC"/>
    <w:rsid w:val="00B47813"/>
    <w:rsid w:val="00B504BB"/>
    <w:rsid w:val="00B50C6B"/>
    <w:rsid w:val="00B51019"/>
    <w:rsid w:val="00B514D3"/>
    <w:rsid w:val="00B518B7"/>
    <w:rsid w:val="00B51A40"/>
    <w:rsid w:val="00B52BA5"/>
    <w:rsid w:val="00B5406F"/>
    <w:rsid w:val="00B573D6"/>
    <w:rsid w:val="00B57D0D"/>
    <w:rsid w:val="00B713B8"/>
    <w:rsid w:val="00B73581"/>
    <w:rsid w:val="00B73E65"/>
    <w:rsid w:val="00B75D87"/>
    <w:rsid w:val="00B76CA7"/>
    <w:rsid w:val="00B77925"/>
    <w:rsid w:val="00B80B77"/>
    <w:rsid w:val="00B81455"/>
    <w:rsid w:val="00B82F6A"/>
    <w:rsid w:val="00B84064"/>
    <w:rsid w:val="00B9034E"/>
    <w:rsid w:val="00B92730"/>
    <w:rsid w:val="00B933F5"/>
    <w:rsid w:val="00B93F3D"/>
    <w:rsid w:val="00B952E0"/>
    <w:rsid w:val="00B9627F"/>
    <w:rsid w:val="00BA2415"/>
    <w:rsid w:val="00BA2FBB"/>
    <w:rsid w:val="00BA48AB"/>
    <w:rsid w:val="00BA4F95"/>
    <w:rsid w:val="00BA7674"/>
    <w:rsid w:val="00BB33F9"/>
    <w:rsid w:val="00BB4264"/>
    <w:rsid w:val="00BB696C"/>
    <w:rsid w:val="00BB7881"/>
    <w:rsid w:val="00BC3CE6"/>
    <w:rsid w:val="00BC6B4B"/>
    <w:rsid w:val="00BC6F1A"/>
    <w:rsid w:val="00BD0F5E"/>
    <w:rsid w:val="00BD10B9"/>
    <w:rsid w:val="00BD11A3"/>
    <w:rsid w:val="00BD1657"/>
    <w:rsid w:val="00BD21B8"/>
    <w:rsid w:val="00BD2B44"/>
    <w:rsid w:val="00BD77F1"/>
    <w:rsid w:val="00BD7BFD"/>
    <w:rsid w:val="00BE06FF"/>
    <w:rsid w:val="00BE0B7D"/>
    <w:rsid w:val="00BE0DE1"/>
    <w:rsid w:val="00BE2C30"/>
    <w:rsid w:val="00BE5E41"/>
    <w:rsid w:val="00BE7ADD"/>
    <w:rsid w:val="00BF078E"/>
    <w:rsid w:val="00BF1E67"/>
    <w:rsid w:val="00BF2031"/>
    <w:rsid w:val="00BF2828"/>
    <w:rsid w:val="00BF40B2"/>
    <w:rsid w:val="00BF7761"/>
    <w:rsid w:val="00C00E05"/>
    <w:rsid w:val="00C014E4"/>
    <w:rsid w:val="00C019EE"/>
    <w:rsid w:val="00C02295"/>
    <w:rsid w:val="00C057FB"/>
    <w:rsid w:val="00C06470"/>
    <w:rsid w:val="00C076E4"/>
    <w:rsid w:val="00C07850"/>
    <w:rsid w:val="00C12AAF"/>
    <w:rsid w:val="00C1520B"/>
    <w:rsid w:val="00C16463"/>
    <w:rsid w:val="00C16BA0"/>
    <w:rsid w:val="00C1734C"/>
    <w:rsid w:val="00C1756F"/>
    <w:rsid w:val="00C2285C"/>
    <w:rsid w:val="00C24EDC"/>
    <w:rsid w:val="00C25A76"/>
    <w:rsid w:val="00C25BB8"/>
    <w:rsid w:val="00C2746C"/>
    <w:rsid w:val="00C27826"/>
    <w:rsid w:val="00C31EB3"/>
    <w:rsid w:val="00C32206"/>
    <w:rsid w:val="00C355BD"/>
    <w:rsid w:val="00C36042"/>
    <w:rsid w:val="00C37AE0"/>
    <w:rsid w:val="00C40FF9"/>
    <w:rsid w:val="00C41377"/>
    <w:rsid w:val="00C422C8"/>
    <w:rsid w:val="00C4341E"/>
    <w:rsid w:val="00C45C67"/>
    <w:rsid w:val="00C523FF"/>
    <w:rsid w:val="00C60EA1"/>
    <w:rsid w:val="00C619C6"/>
    <w:rsid w:val="00C62475"/>
    <w:rsid w:val="00C62BCA"/>
    <w:rsid w:val="00C62E55"/>
    <w:rsid w:val="00C65723"/>
    <w:rsid w:val="00C6637E"/>
    <w:rsid w:val="00C66536"/>
    <w:rsid w:val="00C67021"/>
    <w:rsid w:val="00C710AF"/>
    <w:rsid w:val="00C71341"/>
    <w:rsid w:val="00C71BDD"/>
    <w:rsid w:val="00C71C3C"/>
    <w:rsid w:val="00C72BF4"/>
    <w:rsid w:val="00C7323F"/>
    <w:rsid w:val="00C7349A"/>
    <w:rsid w:val="00C737BE"/>
    <w:rsid w:val="00C74CCB"/>
    <w:rsid w:val="00C75A4A"/>
    <w:rsid w:val="00C76998"/>
    <w:rsid w:val="00C7784B"/>
    <w:rsid w:val="00C800CB"/>
    <w:rsid w:val="00C8174F"/>
    <w:rsid w:val="00C83157"/>
    <w:rsid w:val="00C832E1"/>
    <w:rsid w:val="00C8606E"/>
    <w:rsid w:val="00C86F83"/>
    <w:rsid w:val="00C87B02"/>
    <w:rsid w:val="00C90F8E"/>
    <w:rsid w:val="00C91450"/>
    <w:rsid w:val="00C95406"/>
    <w:rsid w:val="00C95973"/>
    <w:rsid w:val="00C95F7A"/>
    <w:rsid w:val="00C966F5"/>
    <w:rsid w:val="00C96A83"/>
    <w:rsid w:val="00C96BD3"/>
    <w:rsid w:val="00C97FB3"/>
    <w:rsid w:val="00CA0889"/>
    <w:rsid w:val="00CA15C6"/>
    <w:rsid w:val="00CA2E95"/>
    <w:rsid w:val="00CA3027"/>
    <w:rsid w:val="00CA3DC5"/>
    <w:rsid w:val="00CA3DFD"/>
    <w:rsid w:val="00CA49D5"/>
    <w:rsid w:val="00CA593D"/>
    <w:rsid w:val="00CA5FBA"/>
    <w:rsid w:val="00CB0BAC"/>
    <w:rsid w:val="00CB38CF"/>
    <w:rsid w:val="00CB421B"/>
    <w:rsid w:val="00CB71E3"/>
    <w:rsid w:val="00CB7272"/>
    <w:rsid w:val="00CC5A91"/>
    <w:rsid w:val="00CC5D11"/>
    <w:rsid w:val="00CC665F"/>
    <w:rsid w:val="00CC6F02"/>
    <w:rsid w:val="00CD1053"/>
    <w:rsid w:val="00CD1610"/>
    <w:rsid w:val="00CD2E47"/>
    <w:rsid w:val="00CD336C"/>
    <w:rsid w:val="00CD34BE"/>
    <w:rsid w:val="00CD3941"/>
    <w:rsid w:val="00CD3ACE"/>
    <w:rsid w:val="00CD426A"/>
    <w:rsid w:val="00CD4EC6"/>
    <w:rsid w:val="00CD639D"/>
    <w:rsid w:val="00CD79F0"/>
    <w:rsid w:val="00CE2056"/>
    <w:rsid w:val="00CE265B"/>
    <w:rsid w:val="00CE2E2E"/>
    <w:rsid w:val="00CE3C90"/>
    <w:rsid w:val="00CF29C6"/>
    <w:rsid w:val="00CF5C3E"/>
    <w:rsid w:val="00CF682C"/>
    <w:rsid w:val="00D00500"/>
    <w:rsid w:val="00D00C1A"/>
    <w:rsid w:val="00D02A70"/>
    <w:rsid w:val="00D054D4"/>
    <w:rsid w:val="00D0580B"/>
    <w:rsid w:val="00D06B34"/>
    <w:rsid w:val="00D06DD3"/>
    <w:rsid w:val="00D102AD"/>
    <w:rsid w:val="00D1093F"/>
    <w:rsid w:val="00D10F42"/>
    <w:rsid w:val="00D13576"/>
    <w:rsid w:val="00D16B2D"/>
    <w:rsid w:val="00D21780"/>
    <w:rsid w:val="00D2187C"/>
    <w:rsid w:val="00D21CC8"/>
    <w:rsid w:val="00D23346"/>
    <w:rsid w:val="00D238C8"/>
    <w:rsid w:val="00D23E67"/>
    <w:rsid w:val="00D242A7"/>
    <w:rsid w:val="00D243B8"/>
    <w:rsid w:val="00D24870"/>
    <w:rsid w:val="00D30A3C"/>
    <w:rsid w:val="00D3111F"/>
    <w:rsid w:val="00D329D2"/>
    <w:rsid w:val="00D34794"/>
    <w:rsid w:val="00D36F8D"/>
    <w:rsid w:val="00D401EC"/>
    <w:rsid w:val="00D411A6"/>
    <w:rsid w:val="00D4224F"/>
    <w:rsid w:val="00D42797"/>
    <w:rsid w:val="00D43478"/>
    <w:rsid w:val="00D4361F"/>
    <w:rsid w:val="00D43C98"/>
    <w:rsid w:val="00D442BC"/>
    <w:rsid w:val="00D4502D"/>
    <w:rsid w:val="00D454A8"/>
    <w:rsid w:val="00D45A21"/>
    <w:rsid w:val="00D45DB9"/>
    <w:rsid w:val="00D51FED"/>
    <w:rsid w:val="00D530CE"/>
    <w:rsid w:val="00D53535"/>
    <w:rsid w:val="00D53E3C"/>
    <w:rsid w:val="00D54DFF"/>
    <w:rsid w:val="00D56F9D"/>
    <w:rsid w:val="00D62224"/>
    <w:rsid w:val="00D625BD"/>
    <w:rsid w:val="00D62D19"/>
    <w:rsid w:val="00D63DDE"/>
    <w:rsid w:val="00D660C7"/>
    <w:rsid w:val="00D66B6E"/>
    <w:rsid w:val="00D7088E"/>
    <w:rsid w:val="00D7112D"/>
    <w:rsid w:val="00D71E5A"/>
    <w:rsid w:val="00D734D3"/>
    <w:rsid w:val="00D76B78"/>
    <w:rsid w:val="00D77950"/>
    <w:rsid w:val="00D819B1"/>
    <w:rsid w:val="00D82474"/>
    <w:rsid w:val="00D8367D"/>
    <w:rsid w:val="00D8440D"/>
    <w:rsid w:val="00D853BF"/>
    <w:rsid w:val="00D86C2E"/>
    <w:rsid w:val="00D9360A"/>
    <w:rsid w:val="00D94023"/>
    <w:rsid w:val="00D94D7A"/>
    <w:rsid w:val="00D97A9D"/>
    <w:rsid w:val="00DA224F"/>
    <w:rsid w:val="00DA3297"/>
    <w:rsid w:val="00DA52E7"/>
    <w:rsid w:val="00DA5A20"/>
    <w:rsid w:val="00DA6C7B"/>
    <w:rsid w:val="00DA71F6"/>
    <w:rsid w:val="00DA7BF0"/>
    <w:rsid w:val="00DB08BD"/>
    <w:rsid w:val="00DB150D"/>
    <w:rsid w:val="00DB22A4"/>
    <w:rsid w:val="00DB4986"/>
    <w:rsid w:val="00DB5BAF"/>
    <w:rsid w:val="00DB69A2"/>
    <w:rsid w:val="00DB6DDA"/>
    <w:rsid w:val="00DC1C92"/>
    <w:rsid w:val="00DC3762"/>
    <w:rsid w:val="00DC42B5"/>
    <w:rsid w:val="00DC5868"/>
    <w:rsid w:val="00DC5C47"/>
    <w:rsid w:val="00DC5E8B"/>
    <w:rsid w:val="00DC730F"/>
    <w:rsid w:val="00DD1E1B"/>
    <w:rsid w:val="00DD616A"/>
    <w:rsid w:val="00DD6173"/>
    <w:rsid w:val="00DD6563"/>
    <w:rsid w:val="00DD720E"/>
    <w:rsid w:val="00DD7297"/>
    <w:rsid w:val="00DD72E7"/>
    <w:rsid w:val="00DE0465"/>
    <w:rsid w:val="00DE2BFC"/>
    <w:rsid w:val="00DE2E37"/>
    <w:rsid w:val="00DE3569"/>
    <w:rsid w:val="00DE4E25"/>
    <w:rsid w:val="00DE7616"/>
    <w:rsid w:val="00DF10E4"/>
    <w:rsid w:val="00DF4A7E"/>
    <w:rsid w:val="00DF5C21"/>
    <w:rsid w:val="00E046B6"/>
    <w:rsid w:val="00E048FD"/>
    <w:rsid w:val="00E049ED"/>
    <w:rsid w:val="00E05137"/>
    <w:rsid w:val="00E0617E"/>
    <w:rsid w:val="00E12767"/>
    <w:rsid w:val="00E12797"/>
    <w:rsid w:val="00E1659A"/>
    <w:rsid w:val="00E172DD"/>
    <w:rsid w:val="00E21223"/>
    <w:rsid w:val="00E23FDE"/>
    <w:rsid w:val="00E257CF"/>
    <w:rsid w:val="00E30EB0"/>
    <w:rsid w:val="00E33AAE"/>
    <w:rsid w:val="00E34E6D"/>
    <w:rsid w:val="00E37CD4"/>
    <w:rsid w:val="00E411AC"/>
    <w:rsid w:val="00E41D89"/>
    <w:rsid w:val="00E42C38"/>
    <w:rsid w:val="00E43F0B"/>
    <w:rsid w:val="00E519D3"/>
    <w:rsid w:val="00E52BC8"/>
    <w:rsid w:val="00E53976"/>
    <w:rsid w:val="00E54CE0"/>
    <w:rsid w:val="00E55C21"/>
    <w:rsid w:val="00E56057"/>
    <w:rsid w:val="00E56C6B"/>
    <w:rsid w:val="00E57425"/>
    <w:rsid w:val="00E57848"/>
    <w:rsid w:val="00E60E93"/>
    <w:rsid w:val="00E63207"/>
    <w:rsid w:val="00E723C4"/>
    <w:rsid w:val="00E750BF"/>
    <w:rsid w:val="00E75607"/>
    <w:rsid w:val="00E77E4E"/>
    <w:rsid w:val="00E77F16"/>
    <w:rsid w:val="00E81293"/>
    <w:rsid w:val="00E822EC"/>
    <w:rsid w:val="00E83397"/>
    <w:rsid w:val="00E848BF"/>
    <w:rsid w:val="00E8502D"/>
    <w:rsid w:val="00E875D9"/>
    <w:rsid w:val="00E91A25"/>
    <w:rsid w:val="00E935F6"/>
    <w:rsid w:val="00E94F36"/>
    <w:rsid w:val="00E9564E"/>
    <w:rsid w:val="00EA2983"/>
    <w:rsid w:val="00EA5603"/>
    <w:rsid w:val="00EA7E58"/>
    <w:rsid w:val="00EB490B"/>
    <w:rsid w:val="00EC0F79"/>
    <w:rsid w:val="00EC2EB0"/>
    <w:rsid w:val="00EC3D7C"/>
    <w:rsid w:val="00EC5060"/>
    <w:rsid w:val="00EC5E71"/>
    <w:rsid w:val="00EC6471"/>
    <w:rsid w:val="00EC64D1"/>
    <w:rsid w:val="00ED0483"/>
    <w:rsid w:val="00ED05D0"/>
    <w:rsid w:val="00ED1383"/>
    <w:rsid w:val="00ED21C3"/>
    <w:rsid w:val="00ED266A"/>
    <w:rsid w:val="00ED2C92"/>
    <w:rsid w:val="00ED35E1"/>
    <w:rsid w:val="00ED366A"/>
    <w:rsid w:val="00ED388C"/>
    <w:rsid w:val="00ED4395"/>
    <w:rsid w:val="00ED49CE"/>
    <w:rsid w:val="00ED58D7"/>
    <w:rsid w:val="00ED5AE4"/>
    <w:rsid w:val="00EE1DBE"/>
    <w:rsid w:val="00EE3E58"/>
    <w:rsid w:val="00EE4946"/>
    <w:rsid w:val="00EE5717"/>
    <w:rsid w:val="00EE5905"/>
    <w:rsid w:val="00EE6B6F"/>
    <w:rsid w:val="00EE779B"/>
    <w:rsid w:val="00EF02B0"/>
    <w:rsid w:val="00EF02B6"/>
    <w:rsid w:val="00EF04D4"/>
    <w:rsid w:val="00EF05DD"/>
    <w:rsid w:val="00EF13A4"/>
    <w:rsid w:val="00EF2BA5"/>
    <w:rsid w:val="00EF4B5C"/>
    <w:rsid w:val="00EF57E3"/>
    <w:rsid w:val="00EF5FDE"/>
    <w:rsid w:val="00EF6679"/>
    <w:rsid w:val="00EF6F8E"/>
    <w:rsid w:val="00F01960"/>
    <w:rsid w:val="00F01B61"/>
    <w:rsid w:val="00F022AA"/>
    <w:rsid w:val="00F02991"/>
    <w:rsid w:val="00F06261"/>
    <w:rsid w:val="00F1047C"/>
    <w:rsid w:val="00F10EDC"/>
    <w:rsid w:val="00F10FFF"/>
    <w:rsid w:val="00F11633"/>
    <w:rsid w:val="00F13000"/>
    <w:rsid w:val="00F13AE5"/>
    <w:rsid w:val="00F14010"/>
    <w:rsid w:val="00F145C5"/>
    <w:rsid w:val="00F149FD"/>
    <w:rsid w:val="00F14EDE"/>
    <w:rsid w:val="00F162DC"/>
    <w:rsid w:val="00F218C7"/>
    <w:rsid w:val="00F21BD0"/>
    <w:rsid w:val="00F22D7D"/>
    <w:rsid w:val="00F2302A"/>
    <w:rsid w:val="00F23467"/>
    <w:rsid w:val="00F240C3"/>
    <w:rsid w:val="00F25625"/>
    <w:rsid w:val="00F30B33"/>
    <w:rsid w:val="00F310BD"/>
    <w:rsid w:val="00F3249B"/>
    <w:rsid w:val="00F37607"/>
    <w:rsid w:val="00F37F63"/>
    <w:rsid w:val="00F401A7"/>
    <w:rsid w:val="00F41C6E"/>
    <w:rsid w:val="00F4262F"/>
    <w:rsid w:val="00F43835"/>
    <w:rsid w:val="00F51B98"/>
    <w:rsid w:val="00F53719"/>
    <w:rsid w:val="00F54B66"/>
    <w:rsid w:val="00F57291"/>
    <w:rsid w:val="00F63A36"/>
    <w:rsid w:val="00F63B5E"/>
    <w:rsid w:val="00F64A96"/>
    <w:rsid w:val="00F663F3"/>
    <w:rsid w:val="00F66CB0"/>
    <w:rsid w:val="00F6737D"/>
    <w:rsid w:val="00F679DC"/>
    <w:rsid w:val="00F67A83"/>
    <w:rsid w:val="00F700DC"/>
    <w:rsid w:val="00F71FE8"/>
    <w:rsid w:val="00F72BA2"/>
    <w:rsid w:val="00F7446A"/>
    <w:rsid w:val="00F74D16"/>
    <w:rsid w:val="00F76148"/>
    <w:rsid w:val="00F76C89"/>
    <w:rsid w:val="00F80647"/>
    <w:rsid w:val="00F81C50"/>
    <w:rsid w:val="00F83C1F"/>
    <w:rsid w:val="00F84978"/>
    <w:rsid w:val="00F84987"/>
    <w:rsid w:val="00F849FA"/>
    <w:rsid w:val="00F85FF8"/>
    <w:rsid w:val="00F87280"/>
    <w:rsid w:val="00F9027A"/>
    <w:rsid w:val="00F92551"/>
    <w:rsid w:val="00F92578"/>
    <w:rsid w:val="00F9619E"/>
    <w:rsid w:val="00F96AB3"/>
    <w:rsid w:val="00F96B22"/>
    <w:rsid w:val="00F9721D"/>
    <w:rsid w:val="00FA10D8"/>
    <w:rsid w:val="00FA1215"/>
    <w:rsid w:val="00FA29B8"/>
    <w:rsid w:val="00FA53E2"/>
    <w:rsid w:val="00FA7772"/>
    <w:rsid w:val="00FA77F1"/>
    <w:rsid w:val="00FB060C"/>
    <w:rsid w:val="00FB1C5A"/>
    <w:rsid w:val="00FB2C60"/>
    <w:rsid w:val="00FB4197"/>
    <w:rsid w:val="00FB43EB"/>
    <w:rsid w:val="00FB5A32"/>
    <w:rsid w:val="00FC027F"/>
    <w:rsid w:val="00FC0B36"/>
    <w:rsid w:val="00FC13AC"/>
    <w:rsid w:val="00FC27B7"/>
    <w:rsid w:val="00FC2ECA"/>
    <w:rsid w:val="00FC3245"/>
    <w:rsid w:val="00FC3722"/>
    <w:rsid w:val="00FC391E"/>
    <w:rsid w:val="00FC4398"/>
    <w:rsid w:val="00FC5842"/>
    <w:rsid w:val="00FC7CBC"/>
    <w:rsid w:val="00FD1372"/>
    <w:rsid w:val="00FD199D"/>
    <w:rsid w:val="00FD253B"/>
    <w:rsid w:val="00FD3D92"/>
    <w:rsid w:val="00FD3F2C"/>
    <w:rsid w:val="00FD41E0"/>
    <w:rsid w:val="00FD42B2"/>
    <w:rsid w:val="00FD7618"/>
    <w:rsid w:val="00FE27F4"/>
    <w:rsid w:val="00FE2CE4"/>
    <w:rsid w:val="00FE3647"/>
    <w:rsid w:val="00FE4480"/>
    <w:rsid w:val="00FE4A15"/>
    <w:rsid w:val="00FE6CE1"/>
    <w:rsid w:val="00FE6CEA"/>
    <w:rsid w:val="00FF2B07"/>
    <w:rsid w:val="00FF2CE1"/>
    <w:rsid w:val="00FF2CE8"/>
    <w:rsid w:val="00FF40D4"/>
    <w:rsid w:val="00FF56DD"/>
    <w:rsid w:val="3E3CA69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1300217"/>
  <w15:docId w15:val="{9AE5E3F6-F388-4673-B51E-E26E4157AE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A0053"/>
    <w:rPr>
      <w:rFonts w:eastAsia="Times New Roman"/>
      <w:sz w:val="24"/>
      <w:lang w:eastAsia="en-US"/>
    </w:rPr>
  </w:style>
  <w:style w:type="paragraph" w:styleId="Heading1">
    <w:name w:val="heading 1"/>
    <w:basedOn w:val="Normal"/>
    <w:next w:val="Normal"/>
    <w:link w:val="Heading1Char"/>
    <w:qFormat/>
    <w:rsid w:val="007B6904"/>
    <w:pPr>
      <w:keepNext/>
      <w:spacing w:before="60" w:after="60"/>
      <w:outlineLvl w:val="0"/>
    </w:pPr>
    <w:rPr>
      <w:rFonts w:cs="Arial"/>
      <w:b/>
      <w:iCs/>
      <w:sz w:val="28"/>
    </w:rPr>
  </w:style>
  <w:style w:type="paragraph" w:styleId="Heading2">
    <w:name w:val="heading 2"/>
    <w:basedOn w:val="Normal"/>
    <w:next w:val="Normal"/>
    <w:link w:val="Heading2Char"/>
    <w:uiPriority w:val="9"/>
    <w:unhideWhenUsed/>
    <w:qFormat/>
    <w:rsid w:val="007B6904"/>
    <w:pPr>
      <w:keepNext/>
      <w:keepLines/>
      <w:outlineLvl w:val="1"/>
    </w:pPr>
    <w:rPr>
      <w:b/>
      <w:bCs/>
      <w:szCs w:val="26"/>
    </w:rPr>
  </w:style>
  <w:style w:type="paragraph" w:styleId="Heading3">
    <w:name w:val="heading 3"/>
    <w:basedOn w:val="Normal"/>
    <w:next w:val="Normal"/>
    <w:link w:val="Heading3Char"/>
    <w:uiPriority w:val="9"/>
    <w:semiHidden/>
    <w:unhideWhenUsed/>
    <w:rsid w:val="007052B1"/>
    <w:pPr>
      <w:keepNext/>
      <w:keepLines/>
      <w:spacing w:before="200"/>
      <w:outlineLvl w:val="2"/>
    </w:pPr>
    <w:rPr>
      <w:rFonts w:ascii="Cambria" w:hAnsi="Cambria"/>
      <w:b/>
      <w:bCs/>
      <w:color w:val="4F81BD"/>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7B6904"/>
    <w:rPr>
      <w:rFonts w:ascii="Calibri" w:eastAsia="Times New Roman" w:hAnsi="Calibri" w:cs="Arial"/>
      <w:b/>
      <w:iCs/>
      <w:sz w:val="28"/>
      <w:szCs w:val="20"/>
    </w:rPr>
  </w:style>
  <w:style w:type="table" w:styleId="TableGrid">
    <w:name w:val="Table Grid"/>
    <w:basedOn w:val="TableNormal"/>
    <w:uiPriority w:val="59"/>
    <w:rsid w:val="007B6904"/>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er">
    <w:name w:val="footer"/>
    <w:basedOn w:val="Normal"/>
    <w:link w:val="FooterChar"/>
    <w:uiPriority w:val="99"/>
    <w:rsid w:val="007B6904"/>
    <w:pPr>
      <w:tabs>
        <w:tab w:val="center" w:pos="4153"/>
        <w:tab w:val="right" w:pos="8306"/>
      </w:tabs>
    </w:pPr>
  </w:style>
  <w:style w:type="character" w:customStyle="1" w:styleId="FooterChar">
    <w:name w:val="Footer Char"/>
    <w:basedOn w:val="DefaultParagraphFont"/>
    <w:link w:val="Footer"/>
    <w:uiPriority w:val="99"/>
    <w:rsid w:val="007B6904"/>
    <w:rPr>
      <w:rFonts w:ascii="Times New Roman" w:eastAsia="Times New Roman" w:hAnsi="Times New Roman" w:cs="Times New Roman"/>
      <w:sz w:val="24"/>
      <w:szCs w:val="20"/>
    </w:rPr>
  </w:style>
  <w:style w:type="character" w:styleId="PageNumber">
    <w:name w:val="page number"/>
    <w:basedOn w:val="DefaultParagraphFont"/>
    <w:uiPriority w:val="99"/>
    <w:rsid w:val="007B6904"/>
    <w:rPr>
      <w:rFonts w:cs="Times New Roman"/>
    </w:rPr>
  </w:style>
  <w:style w:type="paragraph" w:styleId="Header">
    <w:name w:val="header"/>
    <w:basedOn w:val="Normal"/>
    <w:link w:val="HeaderChar"/>
    <w:rsid w:val="007B6904"/>
    <w:pPr>
      <w:tabs>
        <w:tab w:val="center" w:pos="4153"/>
        <w:tab w:val="right" w:pos="8306"/>
      </w:tabs>
    </w:pPr>
  </w:style>
  <w:style w:type="character" w:customStyle="1" w:styleId="HeaderChar">
    <w:name w:val="Header Char"/>
    <w:basedOn w:val="DefaultParagraphFont"/>
    <w:link w:val="Header"/>
    <w:rsid w:val="007B6904"/>
    <w:rPr>
      <w:rFonts w:ascii="Times New Roman" w:eastAsia="Times New Roman" w:hAnsi="Times New Roman" w:cs="Times New Roman"/>
      <w:sz w:val="24"/>
      <w:szCs w:val="20"/>
    </w:rPr>
  </w:style>
  <w:style w:type="paragraph" w:styleId="ListParagraph">
    <w:name w:val="List Paragraph"/>
    <w:basedOn w:val="Normal"/>
    <w:link w:val="ListParagraphChar"/>
    <w:uiPriority w:val="34"/>
    <w:qFormat/>
    <w:rsid w:val="007B6904"/>
    <w:pPr>
      <w:ind w:left="720"/>
      <w:contextualSpacing/>
    </w:pPr>
  </w:style>
  <w:style w:type="paragraph" w:customStyle="1" w:styleId="Default">
    <w:name w:val="Default"/>
    <w:rsid w:val="007B6904"/>
    <w:pPr>
      <w:autoSpaceDE w:val="0"/>
      <w:autoSpaceDN w:val="0"/>
      <w:adjustRightInd w:val="0"/>
    </w:pPr>
    <w:rPr>
      <w:rFonts w:ascii="Times New Roman" w:eastAsia="Times New Roman" w:hAnsi="Times New Roman"/>
      <w:color w:val="000000"/>
      <w:sz w:val="24"/>
      <w:szCs w:val="24"/>
    </w:rPr>
  </w:style>
  <w:style w:type="character" w:styleId="Hyperlink">
    <w:name w:val="Hyperlink"/>
    <w:basedOn w:val="DefaultParagraphFont"/>
    <w:uiPriority w:val="99"/>
    <w:rsid w:val="007B6904"/>
    <w:rPr>
      <w:rFonts w:cs="Times New Roman"/>
      <w:color w:val="0000FF"/>
      <w:u w:val="single"/>
    </w:rPr>
  </w:style>
  <w:style w:type="paragraph" w:styleId="ListBullet">
    <w:name w:val="List Bullet"/>
    <w:basedOn w:val="Normal"/>
    <w:uiPriority w:val="99"/>
    <w:qFormat/>
    <w:rsid w:val="003B219B"/>
    <w:pPr>
      <w:numPr>
        <w:numId w:val="1"/>
      </w:numPr>
      <w:tabs>
        <w:tab w:val="clear" w:pos="1080"/>
      </w:tabs>
      <w:ind w:left="426" w:hanging="426"/>
    </w:pPr>
  </w:style>
  <w:style w:type="paragraph" w:customStyle="1" w:styleId="ProcedureTemplate">
    <w:name w:val="Procedure Template"/>
    <w:basedOn w:val="Heading1"/>
    <w:rsid w:val="007B6904"/>
    <w:pPr>
      <w:framePr w:hSpace="180" w:wrap="around" w:vAnchor="text" w:hAnchor="margin" w:x="108" w:y="181"/>
    </w:pPr>
    <w:rPr>
      <w:bCs/>
    </w:rPr>
  </w:style>
  <w:style w:type="paragraph" w:customStyle="1" w:styleId="ProcedureTemplateinternalheadings">
    <w:name w:val="Procedure Template internal headings"/>
    <w:basedOn w:val="Heading2"/>
    <w:rsid w:val="007B6904"/>
    <w:pPr>
      <w:framePr w:hSpace="180" w:wrap="around" w:vAnchor="text" w:hAnchor="margin" w:x="108" w:y="181"/>
      <w:spacing w:before="40" w:after="40"/>
    </w:pPr>
    <w:rPr>
      <w:rFonts w:cs="Arial"/>
      <w:szCs w:val="24"/>
    </w:rPr>
  </w:style>
  <w:style w:type="character" w:customStyle="1" w:styleId="Heading2Char">
    <w:name w:val="Heading 2 Char"/>
    <w:basedOn w:val="DefaultParagraphFont"/>
    <w:link w:val="Heading2"/>
    <w:uiPriority w:val="9"/>
    <w:rsid w:val="007B6904"/>
    <w:rPr>
      <w:rFonts w:ascii="Calibri" w:eastAsia="Times New Roman" w:hAnsi="Calibri" w:cs="Times New Roman"/>
      <w:b/>
      <w:bCs/>
      <w:sz w:val="24"/>
      <w:szCs w:val="26"/>
    </w:rPr>
  </w:style>
  <w:style w:type="character" w:styleId="FollowedHyperlink">
    <w:name w:val="FollowedHyperlink"/>
    <w:basedOn w:val="DefaultParagraphFont"/>
    <w:uiPriority w:val="99"/>
    <w:semiHidden/>
    <w:unhideWhenUsed/>
    <w:rsid w:val="007B6904"/>
    <w:rPr>
      <w:color w:val="800080"/>
      <w:u w:val="single"/>
    </w:rPr>
  </w:style>
  <w:style w:type="paragraph" w:styleId="BalloonText">
    <w:name w:val="Balloon Text"/>
    <w:basedOn w:val="Normal"/>
    <w:link w:val="BalloonTextChar"/>
    <w:uiPriority w:val="99"/>
    <w:semiHidden/>
    <w:unhideWhenUsed/>
    <w:rsid w:val="007B6904"/>
    <w:rPr>
      <w:rFonts w:ascii="Tahoma" w:hAnsi="Tahoma" w:cs="Tahoma"/>
      <w:sz w:val="16"/>
      <w:szCs w:val="16"/>
    </w:rPr>
  </w:style>
  <w:style w:type="character" w:customStyle="1" w:styleId="BalloonTextChar">
    <w:name w:val="Balloon Text Char"/>
    <w:basedOn w:val="DefaultParagraphFont"/>
    <w:link w:val="BalloonText"/>
    <w:uiPriority w:val="99"/>
    <w:semiHidden/>
    <w:rsid w:val="007B6904"/>
    <w:rPr>
      <w:rFonts w:ascii="Tahoma" w:eastAsia="Times New Roman" w:hAnsi="Tahoma" w:cs="Tahoma"/>
      <w:sz w:val="16"/>
      <w:szCs w:val="16"/>
    </w:rPr>
  </w:style>
  <w:style w:type="paragraph" w:styleId="TOC1">
    <w:name w:val="toc 1"/>
    <w:basedOn w:val="Normal"/>
    <w:next w:val="Normal"/>
    <w:autoRedefine/>
    <w:uiPriority w:val="39"/>
    <w:unhideWhenUsed/>
    <w:rsid w:val="000C0A04"/>
    <w:pPr>
      <w:tabs>
        <w:tab w:val="right" w:leader="dot" w:pos="9060"/>
      </w:tabs>
      <w:spacing w:after="100"/>
    </w:pPr>
  </w:style>
  <w:style w:type="paragraph" w:styleId="TOC2">
    <w:name w:val="toc 2"/>
    <w:basedOn w:val="Normal"/>
    <w:next w:val="Normal"/>
    <w:autoRedefine/>
    <w:uiPriority w:val="39"/>
    <w:unhideWhenUsed/>
    <w:rsid w:val="005A6935"/>
    <w:pPr>
      <w:tabs>
        <w:tab w:val="right" w:leader="dot" w:pos="9060"/>
      </w:tabs>
      <w:spacing w:after="100"/>
      <w:ind w:left="240"/>
    </w:pPr>
  </w:style>
  <w:style w:type="character" w:customStyle="1" w:styleId="Heading3Char">
    <w:name w:val="Heading 3 Char"/>
    <w:basedOn w:val="DefaultParagraphFont"/>
    <w:link w:val="Heading3"/>
    <w:uiPriority w:val="9"/>
    <w:semiHidden/>
    <w:rsid w:val="007052B1"/>
    <w:rPr>
      <w:rFonts w:ascii="Cambria" w:eastAsia="Times New Roman" w:hAnsi="Cambria" w:cs="Times New Roman"/>
      <w:b/>
      <w:bCs/>
      <w:color w:val="4F81BD"/>
      <w:sz w:val="24"/>
      <w:szCs w:val="20"/>
    </w:rPr>
  </w:style>
  <w:style w:type="character" w:styleId="CommentReference">
    <w:name w:val="annotation reference"/>
    <w:basedOn w:val="DefaultParagraphFont"/>
    <w:uiPriority w:val="99"/>
    <w:semiHidden/>
    <w:unhideWhenUsed/>
    <w:rsid w:val="00CC5D11"/>
    <w:rPr>
      <w:sz w:val="16"/>
      <w:szCs w:val="16"/>
    </w:rPr>
  </w:style>
  <w:style w:type="paragraph" w:styleId="CommentText">
    <w:name w:val="annotation text"/>
    <w:basedOn w:val="Normal"/>
    <w:link w:val="CommentTextChar"/>
    <w:uiPriority w:val="99"/>
    <w:unhideWhenUsed/>
    <w:rsid w:val="00CC5D11"/>
    <w:rPr>
      <w:sz w:val="20"/>
    </w:rPr>
  </w:style>
  <w:style w:type="character" w:customStyle="1" w:styleId="CommentTextChar">
    <w:name w:val="Comment Text Char"/>
    <w:basedOn w:val="DefaultParagraphFont"/>
    <w:link w:val="CommentText"/>
    <w:uiPriority w:val="99"/>
    <w:rsid w:val="00CC5D11"/>
    <w:rPr>
      <w:rFonts w:ascii="Calibri" w:eastAsia="Times New Roman" w:hAnsi="Calibri" w:cs="Times New Roman"/>
      <w:sz w:val="20"/>
      <w:szCs w:val="20"/>
    </w:rPr>
  </w:style>
  <w:style w:type="paragraph" w:styleId="CommentSubject">
    <w:name w:val="annotation subject"/>
    <w:basedOn w:val="CommentText"/>
    <w:next w:val="CommentText"/>
    <w:link w:val="CommentSubjectChar"/>
    <w:uiPriority w:val="99"/>
    <w:semiHidden/>
    <w:unhideWhenUsed/>
    <w:rsid w:val="00CC5D11"/>
    <w:rPr>
      <w:b/>
      <w:bCs/>
    </w:rPr>
  </w:style>
  <w:style w:type="character" w:customStyle="1" w:styleId="CommentSubjectChar">
    <w:name w:val="Comment Subject Char"/>
    <w:basedOn w:val="CommentTextChar"/>
    <w:link w:val="CommentSubject"/>
    <w:uiPriority w:val="99"/>
    <w:semiHidden/>
    <w:rsid w:val="00CC5D11"/>
    <w:rPr>
      <w:rFonts w:ascii="Calibri" w:eastAsia="Times New Roman" w:hAnsi="Calibri" w:cs="Times New Roman"/>
      <w:b/>
      <w:bCs/>
      <w:sz w:val="20"/>
      <w:szCs w:val="20"/>
    </w:rPr>
  </w:style>
  <w:style w:type="paragraph" w:styleId="BodyTextIndent2">
    <w:name w:val="Body Text Indent 2"/>
    <w:basedOn w:val="Normal"/>
    <w:link w:val="BodyTextIndent2Char"/>
    <w:uiPriority w:val="99"/>
    <w:rsid w:val="00FA10D8"/>
    <w:pPr>
      <w:tabs>
        <w:tab w:val="left" w:pos="1069"/>
      </w:tabs>
      <w:ind w:left="709" w:hanging="709"/>
    </w:pPr>
    <w:rPr>
      <w:rFonts w:ascii="Arial" w:hAnsi="Arial"/>
    </w:rPr>
  </w:style>
  <w:style w:type="character" w:customStyle="1" w:styleId="BodyTextIndent2Char">
    <w:name w:val="Body Text Indent 2 Char"/>
    <w:basedOn w:val="DefaultParagraphFont"/>
    <w:link w:val="BodyTextIndent2"/>
    <w:uiPriority w:val="99"/>
    <w:rsid w:val="00FA10D8"/>
    <w:rPr>
      <w:rFonts w:ascii="Arial" w:eastAsia="Times New Roman" w:hAnsi="Arial" w:cs="Times New Roman"/>
      <w:sz w:val="24"/>
      <w:szCs w:val="20"/>
    </w:rPr>
  </w:style>
  <w:style w:type="paragraph" w:styleId="BodyText2">
    <w:name w:val="Body Text 2"/>
    <w:basedOn w:val="Normal"/>
    <w:link w:val="BodyText2Char"/>
    <w:uiPriority w:val="99"/>
    <w:rsid w:val="00FA10D8"/>
    <w:pPr>
      <w:spacing w:after="120" w:line="480" w:lineRule="auto"/>
    </w:pPr>
    <w:rPr>
      <w:rFonts w:ascii="Times New Roman" w:hAnsi="Times New Roman"/>
    </w:rPr>
  </w:style>
  <w:style w:type="character" w:customStyle="1" w:styleId="BodyText2Char">
    <w:name w:val="Body Text 2 Char"/>
    <w:basedOn w:val="DefaultParagraphFont"/>
    <w:link w:val="BodyText2"/>
    <w:uiPriority w:val="99"/>
    <w:rsid w:val="00FA10D8"/>
    <w:rPr>
      <w:rFonts w:ascii="Times New Roman" w:eastAsia="Times New Roman" w:hAnsi="Times New Roman" w:cs="Times New Roman"/>
      <w:sz w:val="24"/>
      <w:szCs w:val="20"/>
    </w:rPr>
  </w:style>
  <w:style w:type="paragraph" w:styleId="BodyText">
    <w:name w:val="Body Text"/>
    <w:basedOn w:val="Normal"/>
    <w:link w:val="BodyTextChar"/>
    <w:uiPriority w:val="99"/>
    <w:rsid w:val="005E55BF"/>
    <w:pPr>
      <w:spacing w:after="120"/>
    </w:pPr>
    <w:rPr>
      <w:rFonts w:ascii="Times New Roman" w:hAnsi="Times New Roman"/>
    </w:rPr>
  </w:style>
  <w:style w:type="character" w:customStyle="1" w:styleId="BodyTextChar">
    <w:name w:val="Body Text Char"/>
    <w:basedOn w:val="DefaultParagraphFont"/>
    <w:link w:val="BodyText"/>
    <w:uiPriority w:val="99"/>
    <w:rsid w:val="005E55BF"/>
    <w:rPr>
      <w:rFonts w:ascii="Times New Roman" w:eastAsia="Times New Roman" w:hAnsi="Times New Roman" w:cs="Times New Roman"/>
      <w:sz w:val="24"/>
      <w:szCs w:val="20"/>
    </w:rPr>
  </w:style>
  <w:style w:type="paragraph" w:styleId="NormalWeb">
    <w:name w:val="Normal (Web)"/>
    <w:basedOn w:val="Normal"/>
    <w:uiPriority w:val="99"/>
    <w:unhideWhenUsed/>
    <w:rsid w:val="009E533D"/>
    <w:pPr>
      <w:spacing w:before="100" w:beforeAutospacing="1" w:after="100" w:afterAutospacing="1"/>
    </w:pPr>
    <w:rPr>
      <w:rFonts w:ascii="Times New Roman" w:eastAsiaTheme="minorEastAsia" w:hAnsi="Times New Roman"/>
      <w:szCs w:val="24"/>
      <w:lang w:eastAsia="en-AU"/>
    </w:rPr>
  </w:style>
  <w:style w:type="paragraph" w:customStyle="1" w:styleId="paraend">
    <w:name w:val="para end"/>
    <w:basedOn w:val="ListParagraph"/>
    <w:link w:val="paraendChar"/>
    <w:qFormat/>
    <w:rsid w:val="001B6569"/>
    <w:pPr>
      <w:numPr>
        <w:numId w:val="21"/>
      </w:numPr>
      <w:spacing w:after="240"/>
      <w:ind w:left="714" w:hanging="357"/>
      <w:contextualSpacing w:val="0"/>
    </w:pPr>
    <w:rPr>
      <w:bCs/>
      <w:szCs w:val="24"/>
    </w:rPr>
  </w:style>
  <w:style w:type="character" w:customStyle="1" w:styleId="ListParagraphChar">
    <w:name w:val="List Paragraph Char"/>
    <w:basedOn w:val="DefaultParagraphFont"/>
    <w:link w:val="ListParagraph"/>
    <w:uiPriority w:val="34"/>
    <w:rsid w:val="001B6569"/>
    <w:rPr>
      <w:rFonts w:eastAsia="Times New Roman"/>
      <w:sz w:val="24"/>
      <w:lang w:eastAsia="en-US"/>
    </w:rPr>
  </w:style>
  <w:style w:type="character" w:customStyle="1" w:styleId="paraendChar">
    <w:name w:val="para end Char"/>
    <w:basedOn w:val="ListParagraphChar"/>
    <w:link w:val="paraend"/>
    <w:rsid w:val="001B6569"/>
    <w:rPr>
      <w:rFonts w:eastAsia="Times New Roman"/>
      <w:bCs/>
      <w:sz w:val="24"/>
      <w:szCs w:val="24"/>
      <w:lang w:eastAsia="en-US"/>
    </w:rPr>
  </w:style>
  <w:style w:type="paragraph" w:styleId="Revision">
    <w:name w:val="Revision"/>
    <w:hidden/>
    <w:uiPriority w:val="99"/>
    <w:semiHidden/>
    <w:rsid w:val="00F71FE8"/>
    <w:rPr>
      <w:rFonts w:eastAsia="Times New Roman"/>
      <w:sz w:val="24"/>
      <w:lang w:eastAsia="en-US"/>
    </w:rPr>
  </w:style>
  <w:style w:type="character" w:styleId="UnresolvedMention">
    <w:name w:val="Unresolved Mention"/>
    <w:basedOn w:val="DefaultParagraphFont"/>
    <w:uiPriority w:val="99"/>
    <w:semiHidden/>
    <w:unhideWhenUsed/>
    <w:rsid w:val="0010236D"/>
    <w:rPr>
      <w:color w:val="605E5C"/>
      <w:shd w:val="clear" w:color="auto" w:fill="E1DFDD"/>
    </w:rPr>
  </w:style>
  <w:style w:type="paragraph" w:styleId="TOC9">
    <w:name w:val="toc 9"/>
    <w:basedOn w:val="Normal"/>
    <w:next w:val="Normal"/>
    <w:autoRedefine/>
    <w:uiPriority w:val="39"/>
    <w:semiHidden/>
    <w:unhideWhenUsed/>
    <w:rsid w:val="00337D5F"/>
    <w:pPr>
      <w:spacing w:after="100"/>
      <w:ind w:left="1920"/>
    </w:pPr>
  </w:style>
  <w:style w:type="paragraph" w:customStyle="1" w:styleId="pf0">
    <w:name w:val="pf0"/>
    <w:basedOn w:val="Normal"/>
    <w:rsid w:val="00CB38CF"/>
    <w:pPr>
      <w:spacing w:before="100" w:beforeAutospacing="1" w:after="100" w:afterAutospacing="1"/>
    </w:pPr>
    <w:rPr>
      <w:rFonts w:ascii="Times New Roman" w:hAnsi="Times New Roman"/>
      <w:szCs w:val="24"/>
      <w:lang w:eastAsia="en-AU"/>
    </w:rPr>
  </w:style>
  <w:style w:type="character" w:customStyle="1" w:styleId="cf01">
    <w:name w:val="cf01"/>
    <w:basedOn w:val="DefaultParagraphFont"/>
    <w:rsid w:val="00CB38CF"/>
    <w:rPr>
      <w:rFonts w:ascii="Segoe UI" w:hAnsi="Segoe UI" w:cs="Segoe UI" w:hint="default"/>
      <w:sz w:val="18"/>
      <w:szCs w:val="18"/>
    </w:rPr>
  </w:style>
  <w:style w:type="character" w:styleId="Strong">
    <w:name w:val="Strong"/>
    <w:basedOn w:val="DefaultParagraphFont"/>
    <w:uiPriority w:val="22"/>
    <w:qFormat/>
    <w:rsid w:val="0072169A"/>
    <w:rPr>
      <w:b/>
      <w:bCs/>
    </w:rPr>
  </w:style>
  <w:style w:type="character" w:customStyle="1" w:styleId="ui-provider">
    <w:name w:val="ui-provider"/>
    <w:basedOn w:val="DefaultParagraphFont"/>
    <w:rsid w:val="00C1520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36132866">
      <w:bodyDiv w:val="1"/>
      <w:marLeft w:val="0"/>
      <w:marRight w:val="0"/>
      <w:marTop w:val="0"/>
      <w:marBottom w:val="0"/>
      <w:divBdr>
        <w:top w:val="none" w:sz="0" w:space="0" w:color="auto"/>
        <w:left w:val="none" w:sz="0" w:space="0" w:color="auto"/>
        <w:bottom w:val="none" w:sz="0" w:space="0" w:color="auto"/>
        <w:right w:val="none" w:sz="0" w:space="0" w:color="auto"/>
      </w:divBdr>
    </w:div>
    <w:div w:id="271014543">
      <w:bodyDiv w:val="1"/>
      <w:marLeft w:val="0"/>
      <w:marRight w:val="0"/>
      <w:marTop w:val="0"/>
      <w:marBottom w:val="0"/>
      <w:divBdr>
        <w:top w:val="none" w:sz="0" w:space="0" w:color="auto"/>
        <w:left w:val="none" w:sz="0" w:space="0" w:color="auto"/>
        <w:bottom w:val="none" w:sz="0" w:space="0" w:color="auto"/>
        <w:right w:val="none" w:sz="0" w:space="0" w:color="auto"/>
      </w:divBdr>
      <w:divsChild>
        <w:div w:id="983855956">
          <w:marLeft w:val="0"/>
          <w:marRight w:val="0"/>
          <w:marTop w:val="0"/>
          <w:marBottom w:val="0"/>
          <w:divBdr>
            <w:top w:val="none" w:sz="0" w:space="0" w:color="auto"/>
            <w:left w:val="none" w:sz="0" w:space="0" w:color="auto"/>
            <w:bottom w:val="none" w:sz="0" w:space="0" w:color="auto"/>
            <w:right w:val="none" w:sz="0" w:space="0" w:color="auto"/>
          </w:divBdr>
          <w:divsChild>
            <w:div w:id="215701822">
              <w:marLeft w:val="0"/>
              <w:marRight w:val="0"/>
              <w:marTop w:val="0"/>
              <w:marBottom w:val="0"/>
              <w:divBdr>
                <w:top w:val="none" w:sz="0" w:space="0" w:color="auto"/>
                <w:left w:val="none" w:sz="0" w:space="0" w:color="auto"/>
                <w:bottom w:val="none" w:sz="0" w:space="0" w:color="auto"/>
                <w:right w:val="none" w:sz="0" w:space="0" w:color="auto"/>
              </w:divBdr>
              <w:divsChild>
                <w:div w:id="268782944">
                  <w:marLeft w:val="-375"/>
                  <w:marRight w:val="-375"/>
                  <w:marTop w:val="0"/>
                  <w:marBottom w:val="0"/>
                  <w:divBdr>
                    <w:top w:val="none" w:sz="0" w:space="0" w:color="auto"/>
                    <w:left w:val="none" w:sz="0" w:space="0" w:color="auto"/>
                    <w:bottom w:val="none" w:sz="0" w:space="0" w:color="auto"/>
                    <w:right w:val="none" w:sz="0" w:space="0" w:color="auto"/>
                  </w:divBdr>
                  <w:divsChild>
                    <w:div w:id="883761652">
                      <w:marLeft w:val="0"/>
                      <w:marRight w:val="0"/>
                      <w:marTop w:val="450"/>
                      <w:marBottom w:val="0"/>
                      <w:divBdr>
                        <w:top w:val="none" w:sz="0" w:space="0" w:color="auto"/>
                        <w:left w:val="none" w:sz="0" w:space="0" w:color="auto"/>
                        <w:bottom w:val="none" w:sz="0" w:space="0" w:color="auto"/>
                        <w:right w:val="none" w:sz="0" w:space="0" w:color="auto"/>
                      </w:divBdr>
                    </w:div>
                  </w:divsChild>
                </w:div>
              </w:divsChild>
            </w:div>
          </w:divsChild>
        </w:div>
      </w:divsChild>
    </w:div>
    <w:div w:id="450979735">
      <w:bodyDiv w:val="1"/>
      <w:marLeft w:val="0"/>
      <w:marRight w:val="0"/>
      <w:marTop w:val="0"/>
      <w:marBottom w:val="0"/>
      <w:divBdr>
        <w:top w:val="none" w:sz="0" w:space="0" w:color="auto"/>
        <w:left w:val="none" w:sz="0" w:space="0" w:color="auto"/>
        <w:bottom w:val="none" w:sz="0" w:space="0" w:color="auto"/>
        <w:right w:val="none" w:sz="0" w:space="0" w:color="auto"/>
      </w:divBdr>
    </w:div>
    <w:div w:id="515846095">
      <w:bodyDiv w:val="1"/>
      <w:marLeft w:val="0"/>
      <w:marRight w:val="0"/>
      <w:marTop w:val="0"/>
      <w:marBottom w:val="0"/>
      <w:divBdr>
        <w:top w:val="none" w:sz="0" w:space="0" w:color="auto"/>
        <w:left w:val="none" w:sz="0" w:space="0" w:color="auto"/>
        <w:bottom w:val="none" w:sz="0" w:space="0" w:color="auto"/>
        <w:right w:val="none" w:sz="0" w:space="0" w:color="auto"/>
      </w:divBdr>
    </w:div>
    <w:div w:id="999506125">
      <w:bodyDiv w:val="1"/>
      <w:marLeft w:val="0"/>
      <w:marRight w:val="0"/>
      <w:marTop w:val="0"/>
      <w:marBottom w:val="0"/>
      <w:divBdr>
        <w:top w:val="none" w:sz="0" w:space="0" w:color="auto"/>
        <w:left w:val="none" w:sz="0" w:space="0" w:color="auto"/>
        <w:bottom w:val="none" w:sz="0" w:space="0" w:color="auto"/>
        <w:right w:val="none" w:sz="0" w:space="0" w:color="auto"/>
      </w:divBdr>
    </w:div>
    <w:div w:id="1090084582">
      <w:bodyDiv w:val="1"/>
      <w:marLeft w:val="0"/>
      <w:marRight w:val="0"/>
      <w:marTop w:val="0"/>
      <w:marBottom w:val="0"/>
      <w:divBdr>
        <w:top w:val="none" w:sz="0" w:space="0" w:color="auto"/>
        <w:left w:val="none" w:sz="0" w:space="0" w:color="auto"/>
        <w:bottom w:val="none" w:sz="0" w:space="0" w:color="auto"/>
        <w:right w:val="none" w:sz="0" w:space="0" w:color="auto"/>
      </w:divBdr>
    </w:div>
    <w:div w:id="1106727698">
      <w:bodyDiv w:val="1"/>
      <w:marLeft w:val="0"/>
      <w:marRight w:val="0"/>
      <w:marTop w:val="0"/>
      <w:marBottom w:val="0"/>
      <w:divBdr>
        <w:top w:val="none" w:sz="0" w:space="0" w:color="auto"/>
        <w:left w:val="none" w:sz="0" w:space="0" w:color="auto"/>
        <w:bottom w:val="none" w:sz="0" w:space="0" w:color="auto"/>
        <w:right w:val="none" w:sz="0" w:space="0" w:color="auto"/>
      </w:divBdr>
    </w:div>
    <w:div w:id="19913287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styles" Target="styles.xml"/><Relationship Id="rId18" Type="http://schemas.openxmlformats.org/officeDocument/2006/relationships/hyperlink" Target="http://www.myagedcare.gov.au" TargetMode="External"/><Relationship Id="rId26" Type="http://schemas.openxmlformats.org/officeDocument/2006/relationships/image" Target="media/image3.png"/><Relationship Id="rId3" Type="http://schemas.openxmlformats.org/officeDocument/2006/relationships/customXml" Target="../customXml/item3.xml"/><Relationship Id="rId21" Type="http://schemas.openxmlformats.org/officeDocument/2006/relationships/hyperlink" Target="http://www.myagedcare.gov.au" TargetMode="External"/><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numbering" Target="numbering.xml"/><Relationship Id="rId17" Type="http://schemas.openxmlformats.org/officeDocument/2006/relationships/endnotes" Target="endnotes.xml"/><Relationship Id="rId25" Type="http://schemas.openxmlformats.org/officeDocument/2006/relationships/image" Target="media/image2.jpe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notes" Target="footnotes.xml"/><Relationship Id="rId20" Type="http://schemas.openxmlformats.org/officeDocument/2006/relationships/hyperlink" Target="https://www.act.gov.au/" TargetMode="External"/><Relationship Id="rId29" Type="http://schemas.openxmlformats.org/officeDocument/2006/relationships/hyperlink" Target="mailto:RACLN@act.gov.au"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image" Target="media/image1.jpeg"/><Relationship Id="rId32"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webSettings" Target="webSettings.xml"/><Relationship Id="rId23" Type="http://schemas.openxmlformats.org/officeDocument/2006/relationships/hyperlink" Target="http://www.legislation.act.gov.au" TargetMode="External"/><Relationship Id="rId28" Type="http://schemas.openxmlformats.org/officeDocument/2006/relationships/image" Target="media/image5.png"/><Relationship Id="rId10" Type="http://schemas.openxmlformats.org/officeDocument/2006/relationships/customXml" Target="../customXml/item10.xml"/><Relationship Id="rId19" Type="http://schemas.openxmlformats.org/officeDocument/2006/relationships/hyperlink" Target="http://www.health.gov.au" TargetMode="External"/><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ettings" Target="settings.xml"/><Relationship Id="rId22" Type="http://schemas.openxmlformats.org/officeDocument/2006/relationships/hyperlink" Target="http://legalaidact.org.au/whatwedo/cu/" TargetMode="External"/><Relationship Id="rId27" Type="http://schemas.openxmlformats.org/officeDocument/2006/relationships/image" Target="media/image4.png"/><Relationship Id="rId30" Type="http://schemas.openxmlformats.org/officeDocument/2006/relationships/hyperlink" Target="mailto:RACLN@act.gov.au" TargetMode="External"/><Relationship Id="rId8" Type="http://schemas.openxmlformats.org/officeDocument/2006/relationships/customXml" Target="../customXml/item8.xm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ct:contentTypeSchema xmlns:ct="http://schemas.microsoft.com/office/2006/metadata/contentType" xmlns:ma="http://schemas.microsoft.com/office/2006/metadata/properties/metaAttributes" ct:_="" ma:_="" ma:contentTypeName="Document" ma:contentTypeID="0x0101002046B23B19A8774893278BE755DCE152" ma:contentTypeVersion="57" ma:contentTypeDescription="Create a new document." ma:contentTypeScope="" ma:versionID="e92cdff7a5e326f8e1cd78cab442d1c9">
  <xsd:schema xmlns:xsd="http://www.w3.org/2001/XMLSchema" xmlns:xs="http://www.w3.org/2001/XMLSchema" xmlns:p="http://schemas.microsoft.com/office/2006/metadata/properties" xmlns:ns2="690b2128-8961-48af-a473-22c34a9accba" xmlns:ns3="c0239a80-7f07-4ed7-82c3-24ad7d76ada5" targetNamespace="http://schemas.microsoft.com/office/2006/metadata/properties" ma:root="true" ma:fieldsID="19fe5ee6d80ed5e664fd7ece6102a156" ns2:_="" ns3:_="">
    <xsd:import namespace="690b2128-8961-48af-a473-22c34a9accba"/>
    <xsd:import namespace="c0239a80-7f07-4ed7-82c3-24ad7d76ada5"/>
    <xsd:element name="properties">
      <xsd:complexType>
        <xsd:sequence>
          <xsd:element name="documentManagement">
            <xsd:complexType>
              <xsd:all>
                <xsd:element ref="ns2:Description0" minOccurs="0"/>
                <xsd:element ref="ns2:Key_x0020_Words" minOccurs="0"/>
                <xsd:element ref="ns2:Decision_x0020_Number"/>
                <xsd:element ref="ns2:Version_x0020_Number" minOccurs="0"/>
                <xsd:element ref="ns2:Review_x0020_Date" minOccurs="0"/>
                <xsd:element ref="ns2:Status" minOccurs="0"/>
                <xsd:element ref="ns2:New_x0020_Applies_x0020_To" minOccurs="0"/>
                <xsd:element ref="ns2:New_x0020_Owner" minOccurs="0"/>
                <xsd:element ref="ns2:Type_x0020_of_x0020_Document" minOccurs="0"/>
                <xsd:element ref="ns2:Related_x0020_Documents" minOccurs="0"/>
                <xsd:element ref="ns2:Approval_x0020_Name_x007c_Committee" minOccurs="0"/>
                <xsd:element ref="ns2:Approval_x0020_Date" minOccurs="0"/>
                <xsd:element ref="ns2:Display_x0020_on_x0020_Internet" minOccurs="0"/>
                <xsd:element ref="ns2:Notes0" minOccurs="0"/>
                <xsd:element ref="ns2:Progress" minOccurs="0"/>
                <xsd:element ref="ns2:Replaces_x003a_" minOccurs="0"/>
                <xsd:element ref="ns2:Risk_x0020_Rating" minOccurs="0"/>
                <xsd:element ref="ns3:TaxCatchAll" minOccurs="0"/>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ObjectDetectorVersions" minOccurs="0"/>
                <xsd:element ref="ns2:ISD_x0020_Submitted" minOccurs="0"/>
                <xsd:element ref="ns2:k0794e393e1f41c2810d090eedba34a0" minOccurs="0"/>
                <xsd:element ref="ns2:RelatedPolicies_x002c_ProceduresGuideline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0b2128-8961-48af-a473-22c34a9accba" elementFormDefault="qualified">
    <xsd:import namespace="http://schemas.microsoft.com/office/2006/documentManagement/types"/>
    <xsd:import namespace="http://schemas.microsoft.com/office/infopath/2007/PartnerControls"/>
    <xsd:element name="Description0" ma:index="2" nillable="true" ma:displayName="Description" ma:internalName="Description0" ma:readOnly="false">
      <xsd:simpleType>
        <xsd:restriction base="dms:Note">
          <xsd:maxLength value="255"/>
        </xsd:restriction>
      </xsd:simpleType>
    </xsd:element>
    <xsd:element name="Key_x0020_Words" ma:index="3" nillable="true" ma:displayName="Key Words" ma:indexed="true" ma:internalName="Key_x0020_Words" ma:readOnly="false">
      <xsd:simpleType>
        <xsd:restriction base="dms:Text">
          <xsd:maxLength value="255"/>
        </xsd:restriction>
      </xsd:simpleType>
    </xsd:element>
    <xsd:element name="Decision_x0020_Number" ma:index="4" ma:displayName="Decision Number" ma:internalName="Decision_x0020_Number" ma:readOnly="false">
      <xsd:simpleType>
        <xsd:restriction base="dms:Text">
          <xsd:maxLength value="15"/>
        </xsd:restriction>
      </xsd:simpleType>
    </xsd:element>
    <xsd:element name="Version_x0020_Number" ma:index="5" nillable="true" ma:displayName="Version Number" ma:internalName="Version_x0020_Number" ma:readOnly="false">
      <xsd:simpleType>
        <xsd:restriction base="dms:Text">
          <xsd:maxLength value="15"/>
        </xsd:restriction>
      </xsd:simpleType>
    </xsd:element>
    <xsd:element name="Review_x0020_Date" ma:index="6" nillable="true" ma:displayName="Review Date" ma:format="DateOnly" ma:internalName="Review_x0020_Date" ma:readOnly="false">
      <xsd:simpleType>
        <xsd:restriction base="dms:DateTime"/>
      </xsd:simpleType>
    </xsd:element>
    <xsd:element name="Status" ma:index="7" nillable="true" ma:displayName="Status" ma:format="RadioButtons" ma:internalName="Status" ma:readOnly="false">
      <xsd:simpleType>
        <xsd:union memberTypes="dms:Text">
          <xsd:simpleType>
            <xsd:restriction base="dms:Choice">
              <xsd:enumeration value="Approved"/>
              <xsd:enumeration value="Due for Review"/>
              <xsd:enumeration value="Overdue for Review"/>
              <xsd:enumeration value="Draft"/>
            </xsd:restriction>
          </xsd:simpleType>
        </xsd:union>
      </xsd:simpleType>
    </xsd:element>
    <xsd:element name="New_x0020_Applies_x0020_To" ma:index="8" nillable="true" ma:displayName="Applies To" ma:format="Dropdown" ma:internalName="New_x0020_Applies_x0020_To" ma:readOnly="false">
      <xsd:simpleType>
        <xsd:union memberTypes="dms:Text">
          <xsd:simpleType>
            <xsd:restriction base="dms:Choice">
              <xsd:enumeration value="Canberra Health Services"/>
              <xsd:enumeration value="Allied Health"/>
              <xsd:enumeration value="Allied Health - Physiotherapists"/>
              <xsd:enumeration value="Allied Health - Acute Support"/>
              <xsd:enumeration value="Allied Health - Education"/>
              <xsd:enumeration value="Allied Health - Interprofessional Learning"/>
              <xsd:enumeration value="Cancer and Ambulatory Support (CAS)"/>
              <xsd:enumeration value="Cancer and Ambulatory Support (CAS) - Advanced Care Planning"/>
              <xsd:enumeration value="Cancer and Ambulatory Support (CAS) - Ambulatory Care Support"/>
              <xsd:enumeration value="Cancer and Ambulatory Support (CAS) - Breastscreen"/>
              <xsd:enumeration value="Cancer and Ambulatory Support (CAS) - Haematology"/>
              <xsd:enumeration value="Cancer and Ambulatory Support (CAS) - Immunology"/>
              <xsd:enumeration value="Cancer and Ambulatory Support (CAS) - Medical Oncology"/>
              <xsd:enumeration value="Cancer and Ambulatory Support (CAS) - Medical Physics and Radiation Engineering"/>
              <xsd:enumeration value="Cancer and Ambulatory Support (CAS) - Palliative Care"/>
              <xsd:enumeration value="Cancer and Ambulatory Support (CAS) - Radiation Oncology"/>
              <xsd:enumeration value="Cancer and Ambulatory Support (CAS) - Walk-in Centres"/>
              <xsd:enumeration value="CEO"/>
              <xsd:enumeration value="CEO - Canberra Hospital Foundation"/>
              <xsd:enumeration value="CEO - Office of Research and Education (ORE)"/>
              <xsd:enumeration value="COO"/>
              <xsd:enumeration value="COO - DonateLife"/>
              <xsd:enumeration value="COO - Emergency Management Coordination"/>
              <xsd:enumeration value="COO - Patient Flow"/>
              <xsd:enumeration value="DCEO"/>
              <xsd:enumeration value="DCEO - Communications and Engagement"/>
              <xsd:enumeration value="DCEO - Government Relations"/>
              <xsd:enumeration value="DCEO - Strategy, Policy and Planning"/>
              <xsd:enumeration value="DCEO - Territory Wide Surgical Services"/>
              <xsd:enumeration value="Finance and Business Intelligence (FBI)"/>
              <xsd:enumeration value="Finance and Business Intelligence (FBI) - Data and Reporting"/>
              <xsd:enumeration value="Finance and Business Intelligence (FBI) - Finance and Procurement"/>
              <xsd:enumeration value="Finance and Business Intelligence (FBI) - Health Information Services"/>
              <xsd:enumeration value="Infrastructure and Health Support Services (IHSS)"/>
              <xsd:enumeration value="Infrastructure and Health Support Services (IHSS) - Accommodation and Leasing"/>
              <xsd:enumeration value="Infrastructure and Health Support Services (IHSS) - Logistics Support Services"/>
              <xsd:enumeration value="Infrastructure and Health Support Services (IHSS) - Operation Support Services"/>
              <xsd:enumeration value="Medical Services Group"/>
              <xsd:enumeration value="Medical Services Group - ACT Blood Counts"/>
              <xsd:enumeration value="Medical Services Group - GP Liaison Unit"/>
              <xsd:enumeration value="Medical Services Group - Healthcare Technology Management"/>
              <xsd:enumeration value="Medical Services Group - Library and Multimedia Services"/>
              <xsd:enumeration value="Medical Services Group - Medical Imaging"/>
              <xsd:enumeration value="Medical Services Group - MOSCETU"/>
              <xsd:enumeration value="Medical Services Group - Pharmacy"/>
              <xsd:enumeration value="Medicine"/>
              <xsd:enumeration value="Medicine - ACT Diabetes Service"/>
              <xsd:enumeration value="Medicine - Canberra Sexual Health Clinic"/>
              <xsd:enumeration value="Medicine - Cardiology"/>
              <xsd:enumeration value="Medicine - Chronic Disease"/>
              <xsd:enumeration value="Medicine - Clinical Forensic Medicine"/>
              <xsd:enumeration value="Medicine - Emergency Department"/>
              <xsd:enumeration value="Medicine - Endocrinology"/>
              <xsd:enumeration value="Medicine - Gastroenterology and Hepatology"/>
              <xsd:enumeration value="Medicine - General Medicine"/>
              <xsd:enumeration value="Medicine - HITH"/>
              <xsd:enumeration value="Medicine - Infectious Diseases"/>
              <xsd:enumeration value="Medicine - Neurology"/>
              <xsd:enumeration value="Medicine - Renal"/>
              <xsd:enumeration value="Medicine - Respiratory and Sleep Medicine"/>
              <xsd:enumeration value="Medicine - Rheumatology"/>
              <xsd:enumeration value="Mental Health, Justice Health and Alcohol and Drug Services (MHJHADS)"/>
              <xsd:enumeration value="Mental Health, Justice Health and Alcohol and Drug Services (MHJHADS) - Adult Acute Mental Health Services"/>
              <xsd:enumeration value="Mental Health, Justice Health and Alcohol and Drug Services (MHJHADS) - Adult Community Mental Health Services"/>
              <xsd:enumeration value="Mental Health, Justice Health and Alcohol and Drug Services (MHJHADS) - Alcohol and Drug Services"/>
              <xsd:enumeration value="Mental Health, Justice Health and Alcohol and Drug Services (MHJHADS) - Child and Adolescent Mental Health Service"/>
              <xsd:enumeration value="Mental Health, Justice Health and Alcohol and Drug Services (MHJHADS) - Justice Health Service"/>
              <xsd:enumeration value="Mental Health, Justice Health and Alcohol and Drug Services (MHJHADS) - Rehabilitation and Speciality Mental Health Services"/>
              <xsd:enumeration value="NMPSS"/>
              <xsd:enumeration value="NMPSS - Infection Prevention and Control"/>
              <xsd:enumeration value="NMPSS - Nursing Administration"/>
              <xsd:enumeration value="NMPSS - Nursing Clinical Support"/>
              <xsd:enumeration value="NMPSS - Spiritual Services"/>
              <xsd:enumeration value="NMPSS - Ward Support Services"/>
              <xsd:enumeration value="North Canberra Hospital"/>
              <xsd:enumeration value="Pathology"/>
              <xsd:enumeration value="People and Culture"/>
              <xsd:enumeration value="People and Culture - Work Health and Safety"/>
              <xsd:enumeration value="People and Culture - Workforce Capability"/>
              <xsd:enumeration value="People and Culture - Workforce Culture and Leadership"/>
              <xsd:enumeration value="People and Culture - Workforce Planning"/>
              <xsd:enumeration value="People and Culture - Workforce Relations"/>
              <xsd:enumeration value="Quality, Safety, Innovation and Improvement - Consumer Participation"/>
              <xsd:enumeration value="Quality, Safety, Innovation and Improvement - Incident Management"/>
              <xsd:enumeration value="Quality, Safety, Innovation and Improvement - National Standards and Accreditation"/>
              <xsd:enumeration value="Quality, Safety, Innovation and Improvement - Patient Experience"/>
              <xsd:enumeration value="Quality, Safety, Innovation and Improvement - Quality Assurance"/>
              <xsd:enumeration value="Quality, Safety, Innovation and Improvement - Quality Improvement"/>
              <xsd:enumeration value="Rehabilitation, Aged and Community Services (RACS)"/>
              <xsd:enumeration value="Rehabilitation, Aged and Community Services (RACS) - Allied Health"/>
              <xsd:enumeration value="Rehabilitation, Aged and Community Services (RACS) - Client Support Services"/>
              <xsd:enumeration value="Rehabilitation, Aged and Community Services (RACS) - Community Care"/>
              <xsd:enumeration value="Rehabilitation, Aged and Community Services (RACS) - Community Health Centres"/>
              <xsd:enumeration value="Rehabilitation, Aged and Community Services (RACS) - Oral Health Services"/>
              <xsd:enumeration value="Rehabilitation, Aged and Community Services (RACS) - Geriatric Medicine"/>
              <xsd:enumeration value="Rehabilitation, Aged and Community Services (RACS) - Rehabilitation"/>
              <xsd:enumeration value="Rehabilitation, Aged and Community Services (RACS) - Nursing"/>
              <xsd:enumeration value="Rehabilitation, Aged and Community Services (RACS) - University of Canberra Hospital"/>
              <xsd:enumeration value="Surgery"/>
              <xsd:enumeration value="Surgery - ACT Trauma Service"/>
              <xsd:enumeration value="Surgery - ICU/MET Service"/>
              <xsd:enumeration value="Surgery - Pain Management Unit"/>
              <xsd:enumeration value="Surgery - Perioperative Services/Operating Rooms"/>
              <xsd:enumeration value="Surgery - Retrieval Service"/>
              <xsd:enumeration value="Surgery - Surgical Bookings and Preadmission Clinic"/>
              <xsd:enumeration value="Women, Youth and Children (WY&amp;C)"/>
              <xsd:enumeration value="Women, Youth and Children (WY&amp;C) - Maternity"/>
              <xsd:enumeration value="Women, Youth and Children (WY&amp;C) - Child at Risk Health Unit (CARHU)"/>
              <xsd:enumeration value="Women, Youth and Children (WY&amp;C) - Community Health Program"/>
              <xsd:enumeration value="Women, Youth and Children (WY&amp;C) - Dept of Neonatology"/>
              <xsd:enumeration value="Women, Youth and Children (WY&amp;C) - Maternal and Child Health (MACH)"/>
              <xsd:enumeration value="Women, Youth and Children (WY&amp;C) - Paediatrics"/>
              <xsd:enumeration value="Women, Youth and Children (WY&amp;C) - Women's and Babies"/>
            </xsd:restriction>
          </xsd:simpleType>
        </xsd:union>
      </xsd:simpleType>
    </xsd:element>
    <xsd:element name="New_x0020_Owner" ma:index="9" nillable="true" ma:displayName="Owner" ma:format="Dropdown" ma:internalName="New_x0020_Owner" ma:readOnly="false">
      <xsd:simpleType>
        <xsd:union memberTypes="dms:Text">
          <xsd:simpleType>
            <xsd:restriction base="dms:Choice">
              <xsd:enumeration value="Allied Health"/>
              <xsd:enumeration value="Allied Health - Acute Support"/>
              <xsd:enumeration value="Allied Health - Education"/>
              <xsd:enumeration value="Allied Health - Interprofessional Learning"/>
              <xsd:enumeration value="Cancer and Ambulatory Support (CAS)"/>
              <xsd:enumeration value="Cancer and Ambulatory Support (CAS) - Advanced Care Planning"/>
              <xsd:enumeration value="Cancer and Ambulatory Support (CAS) - Ambulatory Care Support"/>
              <xsd:enumeration value="Cancer and Ambulatory Support (CAS) - Breastscreen"/>
              <xsd:enumeration value="Cancer and Ambulatory Support (CAS) - Haematology"/>
              <xsd:enumeration value="Cancer and Ambulatory Support (CAS) - Immunology"/>
              <xsd:enumeration value="Cancer and Ambulatory Support (CAS) - Medical Oncology"/>
              <xsd:enumeration value="Cancer and Ambulatory Support (CAS) - Medical Physics and Radiation Engineering"/>
              <xsd:enumeration value="Cancer and Ambulatory Support (CAS) - Palliative Care"/>
              <xsd:enumeration value="Cancer and Ambulatory Support (CAS) - Radiation Oncology"/>
              <xsd:enumeration value="Cancer and Ambulatory Support (CAS) - Walk-in Centres"/>
              <xsd:enumeration value="CEO"/>
              <xsd:enumeration value="CEO - Canberra Hospital Foundation"/>
              <xsd:enumeration value="CEO - Office of Research and Education (ORE)"/>
              <xsd:enumeration value="COO"/>
              <xsd:enumeration value="COO - DonateLife"/>
              <xsd:enumeration value="COO - Emergency Management Coordination"/>
              <xsd:enumeration value="COO - Patient Flow"/>
              <xsd:enumeration value="DCEO"/>
              <xsd:enumeration value="DCEO - Communications and Engagement"/>
              <xsd:enumeration value="DCEO - Government Relations"/>
              <xsd:enumeration value="DCEO - Strategy, Policy and Planning"/>
              <xsd:enumeration value="DCEO - Territory Wide Surgical Services"/>
              <xsd:enumeration value="Finance and Business Intelligence (FBI)"/>
              <xsd:enumeration value="Finance and Business Intelligence (FBI) - Data and Reporting"/>
              <xsd:enumeration value="Finance and Business Intelligence (FBI) - Finance and Procurement"/>
              <xsd:enumeration value="Finance and Business Intelligence (FBI) - Health Information Services"/>
              <xsd:enumeration value="Infrastructure and Health Support Services (IHSS)"/>
              <xsd:enumeration value="Infrastructure and Health Support Services (IHSS) - Accommodation and Leasing"/>
              <xsd:enumeration value="Infrastructure and Health Support Services (IHSS) - Logistics Support Services"/>
              <xsd:enumeration value="Infrastructure and Health Support Services (IHSS) - Operation Support Services"/>
              <xsd:enumeration value="Medical Services Group"/>
              <xsd:enumeration value="Medical Services Group - ACT Blood Counts"/>
              <xsd:enumeration value="Medical Services Group - GP Liaison Unit"/>
              <xsd:enumeration value="Medical Services Group - Healthcare Technology Management"/>
              <xsd:enumeration value="Medical Services Group - Library and Multimedia Services"/>
              <xsd:enumeration value="Medical Services Group - Medical Imaging"/>
              <xsd:enumeration value="Medical Services Group - MOSCETU"/>
              <xsd:enumeration value="Medical Services Group - Pharmacy"/>
              <xsd:enumeration value="Medicine"/>
              <xsd:enumeration value="Medicine - ACT Diabetes Service"/>
              <xsd:enumeration value="Medicine - Canberra Sexual Health Clinic"/>
              <xsd:enumeration value="Medicine - Cardiology"/>
              <xsd:enumeration value="Medicine - Chronic Disease"/>
              <xsd:enumeration value="Medicine - Clinical Forensic Medicine"/>
              <xsd:enumeration value="Medicine - Emergency Department"/>
              <xsd:enumeration value="Medicine - Endocrinology"/>
              <xsd:enumeration value="Medicine - Gastroenterology and Hepatology"/>
              <xsd:enumeration value="Medicine - General Medicine"/>
              <xsd:enumeration value="Medicine - HITH"/>
              <xsd:enumeration value="Medicine - Infectious Diseases"/>
              <xsd:enumeration value="Medicine - Neurology"/>
              <xsd:enumeration value="Medicine - Renal"/>
              <xsd:enumeration value="Medicine - Respiratory and Sleep Medicine"/>
              <xsd:enumeration value="Medicine - Rheumatology"/>
              <xsd:enumeration value="Mental Health, Justice Health and Alcohol and Drug Services (MHJHADS)"/>
              <xsd:enumeration value="Mental Health, Justice Health and Alcohol and Drug Services (MHJHADS) - Adult Acute Mental Health Services"/>
              <xsd:enumeration value="Mental Health, Justice Health and Alcohol and Drug Services (MHJHADS) - Adult Community Mental Health Services"/>
              <xsd:enumeration value="Mental Health, Justice Health and Alcohol and Drug Services (MHJHADS) - Alcohol and Drug Services"/>
              <xsd:enumeration value="Mental Health, Justice Health and Alcohol and Drug Services (MHJHADS) - Child and Adolescent Mental Health Service"/>
              <xsd:enumeration value="Mental Health, Justice Health and Alcohol and Drug Services (MHJHADS) - Justice Health Service"/>
              <xsd:enumeration value="Mental Health, Justice Health and Alcohol and Drug Services (MHJHADS) - Rehabilitation and Speciality Mental Health Services"/>
              <xsd:enumeration value="NMPSS"/>
              <xsd:enumeration value="NMPSS - Infection Prevention and Control"/>
              <xsd:enumeration value="NMPSS - Nursing Administration"/>
              <xsd:enumeration value="NMPSS - Nursing Clinical Support"/>
              <xsd:enumeration value="NMPSS - Spiritual Services"/>
              <xsd:enumeration value="NMPSS - Ward Support Services"/>
              <xsd:enumeration value="North Canberra Hospital (NCH)"/>
              <xsd:enumeration value="North Canberra Hospital (NCH) - Corporate &amp; Finance - Corporate"/>
              <xsd:enumeration value="North Canberra Hospital (NCH) - Corporate &amp; Finance - Finance"/>
              <xsd:enumeration value="North Canberra Hospital (NCH) - Corporate &amp; Finance - Infrastructure"/>
              <xsd:enumeration value="North Canberra Hospital (NCH) - Corporate &amp; Finance - Clinical Support Services"/>
              <xsd:enumeration value="North Canberra Hospital (NCH) - Corporate &amp; Finance - Digital Health and IT"/>
              <xsd:enumeration value="North Canberra Hospital (NCH) - Critical Care - ICU/CCU"/>
              <xsd:enumeration value="North Canberra Hospital (NCH) - Critical Care - Emergency Department"/>
              <xsd:enumeration value="North Canberra Hospital (NCH) - People &amp; Culture - HR"/>
              <xsd:enumeration value="North Canberra Hospital (NCH) - People &amp; Culture - WHS"/>
              <xsd:enumeration value="North Canberra Hospital (NCH) - People &amp; Culture - L&amp;D"/>
              <xsd:enumeration value="North Canberra Hospital (NCH) - People &amp; Culture - Payroll"/>
              <xsd:enumeration value="North Canberra Hospital (NCH) - People &amp; Culture - Volunteer Services"/>
              <xsd:enumeration value="North Canberra Hospital (NCH) - People &amp; Culture - Security"/>
              <xsd:enumeration value="North Canberra Hospital (NCH) - People &amp; Culture - Injury Management"/>
              <xsd:enumeration value="North Canberra Hospital (NCH) - Nursing &amp; Midwifery - IPC"/>
              <xsd:enumeration value="North Canberra Hospital (NCH) - Nursing &amp; Midwifery - Patient Flow"/>
              <xsd:enumeration value="North Canberra Hospital (NCH) - Nursing &amp; Midwifery - Quality &amp; Safety"/>
              <xsd:enumeration value="North Canberra Hospital (NCH) - Nursing &amp; Midwifery - Professional Functions"/>
              <xsd:enumeration value="North Canberra Hospital (NCH) - Nursing &amp; Midwifery - Clinical L&amp;D"/>
              <xsd:enumeration value="North Canberra Hospital (NCH) - Women &amp; Children"/>
              <xsd:enumeration value="North Canberra Hospital (NCH) - Allied Health &amp; Palliative Care - Allied Health"/>
              <xsd:enumeration value="North Canberra Hospital (NCH) - Allied Health &amp; Palliative Care - Pharmacy"/>
              <xsd:enumeration value="North Canberra Hospital (NCH) - Allied Health &amp; Palliative Care - Palliative Care"/>
              <xsd:enumeration value="North Canberra Hospital (NCH) - Allied Health &amp; Palliative Care - Aboriginal &amp; Torres Strait Islander Liaison Service"/>
              <xsd:enumeration value="North Canberra Hospital (NCH) - Allied Health &amp; Palliative Care - Medical Imaging"/>
              <xsd:enumeration value="North Canberra Hospital (NCH) - Allied Health &amp; Palliative Care - Pastoral Care"/>
              <xsd:enumeration value="North Canberra Hospital (NCH) - Medical &amp; Mental Health - Medical"/>
              <xsd:enumeration value="North Canberra Hospital (NCH) - Medical &amp; Mental Health - Mental Health"/>
              <xsd:enumeration value="North Canberra Hospital (NCH) - Medical Services - Ambulatory Care"/>
              <xsd:enumeration value="North Canberra Hospital (NCH) - Medical Services - Medical Administration"/>
              <xsd:enumeration value="North Canberra Hospital (NCH) - Medical Services - Clinical Governance"/>
              <xsd:enumeration value="North Canberra Hospital (NCH) - Medical Services - Credentialling &amp; Scope of Practice"/>
              <xsd:enumeration value="North Canberra Hospital (NCH) - Medical Services - Research &amp; Innovation"/>
              <xsd:enumeration value="North Canberra Hospital (NCH) - Medical Services - Medical Education &amp; Training"/>
              <xsd:enumeration value="North Canberra Hospital (NCH) - Surgical Division - Perioperative Suite"/>
              <xsd:enumeration value="North Canberra Hospital (NCH) - Surgical Division - Surgical Inpatient"/>
              <xsd:enumeration value="North Canberra Hospital (NCH) - Surgical Division - ICU/CCU"/>
              <xsd:enumeration value="North Canberra Hospital (NCH) - Surgical Division - Preadmission"/>
              <xsd:enumeration value="North Canberra Hospital (NCH) - Surgical Division - Anaesthetics/Acute Pain Service"/>
              <xsd:enumeration value="Pathology"/>
              <xsd:enumeration value="People and Culture"/>
              <xsd:enumeration value="People and Culture - Work Health and Safety"/>
              <xsd:enumeration value="People and Culture - Workforce Capability"/>
              <xsd:enumeration value="People and Culture - Workforce Culture and Leadership"/>
              <xsd:enumeration value="People and Culture - Workforce Planning"/>
              <xsd:enumeration value="People and Culture - Workforce Relations"/>
              <xsd:enumeration value="Quality, Safety, Innovation and Improvement - Consumer Participation"/>
              <xsd:enumeration value="Quality, Safety, Innovation and Improvement - Incident Management"/>
              <xsd:enumeration value="Quality, Safety, Innovation and Improvement - National Standards and Accreditation"/>
              <xsd:enumeration value="Quality, Safety, Innovation and Improvement - Patient Experience"/>
              <xsd:enumeration value="Quality, Safety, Innovation and Improvement - Quality Assurance"/>
              <xsd:enumeration value="Quality, Safety, Innovation and Improvement - Quality Improvement"/>
              <xsd:enumeration value="Rehabilitation, Aged and Community Services (RACS)"/>
              <xsd:enumeration value="Rehabilitation, Aged and Community Services (RACS) - Allied Health"/>
              <xsd:enumeration value="Rehabilitation, Aged and Community Services (RACS) - Client Support Services"/>
              <xsd:enumeration value="Rehabilitation, Aged and Community Services (RACS) - Community Care"/>
              <xsd:enumeration value="Rehabilitation, Aged and Community Services (RACS) - Community Health Centres"/>
              <xsd:enumeration value="Rehabilitation, Aged and Community Services (RACS) - Oral Health Services"/>
              <xsd:enumeration value="Rehabilitation, Aged and Community Services (RACS) - Geriatric Medicine"/>
              <xsd:enumeration value="Rehabilitation, Aged and Community Services (RACS) - Rehabilitation"/>
              <xsd:enumeration value="Rehabilitation, Aged and Community Services (RACS) - Nursing"/>
              <xsd:enumeration value="Rehabilitation, Aged and Community Services (RACS) - University of Canberra Hospital"/>
              <xsd:enumeration value="Surgery"/>
              <xsd:enumeration value="Surgery - ACT Trauma Service"/>
              <xsd:enumeration value="Surgery - ICU/MET Service"/>
              <xsd:enumeration value="Surgery - Pain Management Unit"/>
              <xsd:enumeration value="Surgery - Perioperative Services/Operating Rooms"/>
              <xsd:enumeration value="Surgery - Retrieval Service"/>
              <xsd:enumeration value="Surgery - Surgical Bookings and Preadmission Clinic"/>
              <xsd:enumeration value="Women, Youth and Children (WY&amp;C)"/>
              <xsd:enumeration value="Women, Youth and Children (WY&amp;C) - Child at Risk Health Unit (CARHU)"/>
              <xsd:enumeration value="Women, Youth and Children (WY&amp;C) - Community Health Program"/>
              <xsd:enumeration value="Women, Youth and Children (WY&amp;C) - Dept of Neonatology"/>
              <xsd:enumeration value="Women, Youth and Children (WY&amp;C) - Maternal and Child Health (MACH)"/>
              <xsd:enumeration value="Women, Youth and Children (WY&amp;C) - Paediatrics"/>
              <xsd:enumeration value="Women, Youth and Children (WY&amp;C) - Women's and Babies"/>
            </xsd:restriction>
          </xsd:simpleType>
        </xsd:union>
      </xsd:simpleType>
    </xsd:element>
    <xsd:element name="Type_x0020_of_x0020_Document" ma:index="10" nillable="true" ma:displayName="Type of Document" ma:format="Dropdown" ma:internalName="Type_x0020_of_x0020_Document" ma:readOnly="false">
      <xsd:simpleType>
        <xsd:union memberTypes="dms:Text">
          <xsd:simpleType>
            <xsd:restriction base="dms:Choice">
              <xsd:enumeration value="ACT Government"/>
              <xsd:enumeration value="Health Information Sheet"/>
              <xsd:enumeration value="Framework"/>
              <xsd:enumeration value="Guideline"/>
              <xsd:enumeration value="Manual"/>
              <xsd:enumeration value="Medication Guideline"/>
              <xsd:enumeration value="Medication Standing Order (MSO)"/>
              <xsd:enumeration value="Placeholder"/>
              <xsd:enumeration value="Plan"/>
              <xsd:enumeration value="Policy"/>
              <xsd:enumeration value="Procedure"/>
              <xsd:enumeration value="Strategy"/>
            </xsd:restriction>
          </xsd:simpleType>
        </xsd:union>
      </xsd:simpleType>
    </xsd:element>
    <xsd:element name="Related_x0020_Documents" ma:index="11" nillable="true" ma:displayName="Related Documents" ma:list="{690b2128-8961-48af-a473-22c34a9accba}" ma:internalName="Related_x0020_Documents" ma:readOnly="false" ma:showField="Title">
      <xsd:complexType>
        <xsd:complexContent>
          <xsd:extension base="dms:MultiChoiceLookup">
            <xsd:sequence>
              <xsd:element name="Value" type="dms:Lookup" maxOccurs="unbounded" minOccurs="0" nillable="true"/>
            </xsd:sequence>
          </xsd:extension>
        </xsd:complexContent>
      </xsd:complexType>
    </xsd:element>
    <xsd:element name="Approval_x0020_Name_x007c_Committee" ma:index="12" nillable="true" ma:displayName="Approval Name|Committee" ma:internalName="Approval_x0020_Name_x007c_Committee" ma:readOnly="false">
      <xsd:simpleType>
        <xsd:restriction base="dms:Text">
          <xsd:maxLength value="255"/>
        </xsd:restriction>
      </xsd:simpleType>
    </xsd:element>
    <xsd:element name="Approval_x0020_Date" ma:index="13" nillable="true" ma:displayName="Approval Date" ma:format="DateOnly" ma:internalName="Approval_x0020_Date" ma:readOnly="false">
      <xsd:simpleType>
        <xsd:restriction base="dms:DateTime"/>
      </xsd:simpleType>
    </xsd:element>
    <xsd:element name="Display_x0020_on_x0020_Internet" ma:index="14" nillable="true" ma:displayName="Display on Internet" ma:default="0" ma:indexed="true" ma:internalName="Display_x0020_on_x0020_Internet" ma:readOnly="false">
      <xsd:simpleType>
        <xsd:restriction base="dms:Boolean"/>
      </xsd:simpleType>
    </xsd:element>
    <xsd:element name="Notes0" ma:index="15" nillable="true" ma:displayName="Notes" ma:internalName="Notes0" ma:readOnly="false">
      <xsd:simpleType>
        <xsd:restriction base="dms:Note">
          <xsd:maxLength value="255"/>
        </xsd:restriction>
      </xsd:simpleType>
    </xsd:element>
    <xsd:element name="Progress" ma:index="16" nillable="true" ma:displayName="Progress" ma:internalName="Progress" ma:readOnly="false">
      <xsd:simpleType>
        <xsd:restriction base="dms:Note"/>
      </xsd:simpleType>
    </xsd:element>
    <xsd:element name="Replaces_x003a_" ma:index="20" nillable="true" ma:displayName="Replaces:" ma:internalName="Replaces_x003a_" ma:readOnly="false">
      <xsd:simpleType>
        <xsd:restriction base="dms:Note"/>
      </xsd:simpleType>
    </xsd:element>
    <xsd:element name="Risk_x0020_Rating" ma:index="21" nillable="true" ma:displayName="Risk Rating" ma:format="Dropdown" ma:internalName="Risk_x0020_Rating" ma:readOnly="false">
      <xsd:simpleType>
        <xsd:restriction base="dms:Choice">
          <xsd:enumeration value="Low"/>
          <xsd:enumeration value="Medium"/>
          <xsd:enumeration value="High"/>
          <xsd:enumeration value="Extreme"/>
          <xsd:enumeration value="Major"/>
          <xsd:enumeration value="Minor"/>
          <xsd:enumeration value="Insignificant"/>
        </xsd:restriction>
      </xsd:simpleType>
    </xsd:element>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AutoKeyPoints" ma:index="26" nillable="true" ma:displayName="MediaServiceAutoKeyPoints" ma:hidden="true" ma:internalName="MediaServiceAutoKeyPoints" ma:readOnly="true">
      <xsd:simpleType>
        <xsd:restriction base="dms:Note"/>
      </xsd:simpleType>
    </xsd:element>
    <xsd:element name="MediaServiceKeyPoints" ma:index="27" nillable="true" ma:displayName="KeyPoints" ma:internalName="MediaServiceKeyPoints" ma:readOnly="true">
      <xsd:simpleType>
        <xsd:restriction base="dms:Note">
          <xsd:maxLength value="255"/>
        </xsd:restriction>
      </xsd:simpleType>
    </xsd:element>
    <xsd:element name="MediaServiceAutoTags" ma:index="33" nillable="true" ma:displayName="Tags" ma:internalName="MediaServiceAutoTags"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ObjectDetectorVersions" ma:index="37" nillable="true" ma:displayName="MediaServiceObjectDetectorVersions" ma:hidden="true" ma:indexed="true" ma:internalName="MediaServiceObjectDetectorVersions" ma:readOnly="true">
      <xsd:simpleType>
        <xsd:restriction base="dms:Text"/>
      </xsd:simpleType>
    </xsd:element>
    <xsd:element name="ISD_x0020_Submitted" ma:index="38" nillable="true" ma:displayName="ISD Submitted" ma:default="Yes" ma:format="Dropdown" ma:internalName="ISD_x0020_Submitted">
      <xsd:simpleType>
        <xsd:restriction base="dms:Choice">
          <xsd:enumeration value="Yes"/>
          <xsd:enumeration value="Not Required"/>
        </xsd:restriction>
      </xsd:simpleType>
    </xsd:element>
    <xsd:element name="k0794e393e1f41c2810d090eedba34a0" ma:index="40" nillable="true" ma:taxonomy="true" ma:internalName="k0794e393e1f41c2810d090eedba34a0" ma:taxonomyFieldName="Related_x0020_Legislation_x0020__x0026__x0020_Guidelines" ma:displayName="Related Legislation" ma:default="" ma:fieldId="{40794e39-3e1f-41c2-810d-090eedba34a0}" ma:taxonomyMulti="true" ma:sspId="a32ba9fb-117d-4a5c-9dda-ba27611682cc" ma:termSetId="49344749-ac97-47db-a832-94a6952cd0d1" ma:anchorId="00000000-0000-0000-0000-000000000000" ma:open="false" ma:isKeyword="false">
      <xsd:complexType>
        <xsd:sequence>
          <xsd:element ref="pc:Terms" minOccurs="0" maxOccurs="1"/>
        </xsd:sequence>
      </xsd:complexType>
    </xsd:element>
    <xsd:element name="RelatedPolicies_x002c_ProceduresGuidelines" ma:index="41" nillable="true" ma:displayName="Related Policies, Procedures, Guidelines and Industry Standards" ma:format="Dropdown" ma:list="690b2128-8961-48af-a473-22c34a9accba" ma:internalName="RelatedPolicies_x002c_ProceduresGuidelines" ma:showField="Title">
      <xsd:complexType>
        <xsd:complexContent>
          <xsd:extension base="dms:MultiChoiceLookup">
            <xsd:sequence>
              <xsd:element name="Value" type="dms:Lookup" maxOccurs="unbounded" minOccurs="0" nillable="true"/>
            </xsd:sequence>
          </xsd:extension>
        </xsd:complexContent>
      </xsd:complexType>
    </xsd:element>
    <xsd:element name="MediaServiceSearchProperties" ma:index="4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0239a80-7f07-4ed7-82c3-24ad7d76ada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e3d9c0df-42c0-4395-97bb-7bb7077d361a}" ma:internalName="TaxCatchAll" ma:showField="CatchAllData" ma:web="c0239a80-7f07-4ed7-82c3-24ad7d76ada5">
      <xsd:complexType>
        <xsd:complexContent>
          <xsd:extension base="dms:MultiChoiceLookup">
            <xsd:sequence>
              <xsd:element name="Value" type="dms:Lookup" maxOccurs="unbounded" minOccurs="0" nillable="true"/>
            </xsd:sequence>
          </xsd:extension>
        </xsd:complexContent>
      </xsd:complex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8" ma:displayName="Content Type"/>
        <xsd:element ref="dc:title" minOccurs="0" maxOccurs="1" ma:index="1" ma:displayName="Title"/>
        <xsd:element ref="dc:subject" minOccurs="0" maxOccurs="1" ma:index="19" ma:displayName="Subjects"/>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Progress xmlns="690b2128-8961-48af-a473-22c34a9accba" xsi:nil="true"/>
    <Approval_x0020_Date xmlns="690b2128-8961-48af-a473-22c34a9accba">2024-06-25T14:00:00+00:00</Approval_x0020_Date>
    <Review_x0020_Date xmlns="690b2128-8961-48af-a473-22c34a9accba">2027-05-31T14:00:00+00:00</Review_x0020_Date>
    <TaxCatchAll xmlns="c0239a80-7f07-4ed7-82c3-24ad7d76ada5">
      <Value>487</Value>
      <Value>808</Value>
      <Value>416</Value>
      <Value>448</Value>
    </TaxCatchAll>
    <Version_x0020_Number xmlns="690b2128-8961-48af-a473-22c34a9accba">2</Version_x0020_Number>
    <Notes0 xmlns="690b2128-8961-48af-a473-22c34a9accba">Ensure consultation with  HCCA, Carers ACT and MHCN on review</Notes0>
    <Key_x0020_Words xmlns="690b2128-8961-48af-a473-22c34a9accba">Discharge, Transfer, Residential Aged Care, Long stay, Residential Aged Care Facility, Nursing Home, Substitute Decision Maker, Placement</Key_x0020_Words>
    <Type_x0020_of_x0020_Document xmlns="690b2128-8961-48af-a473-22c34a9accba">Procedure</Type_x0020_of_x0020_Document>
    <Approval_x0020_Name_x007c_Committee xmlns="690b2128-8961-48af-a473-22c34a9accba">Policy Document Review Panel</Approval_x0020_Name_x007c_Committee>
    <Status xmlns="690b2128-8961-48af-a473-22c34a9accba">Approved</Status>
    <New_x0020_Applies_x0020_To xmlns="690b2128-8961-48af-a473-22c34a9accba">Canberra Health Services</New_x0020_Applies_x0020_To>
    <Replaces_x003a_ xmlns="690b2128-8961-48af-a473-22c34a9accba">CHHS16/080 Residential Aged Care Facility Placement
CHS20/141- Residential Aged Care Facility Placement</Replaces_x003a_>
    <ISD_x0020_Submitted xmlns="690b2128-8961-48af-a473-22c34a9accba">Yes</ISD_x0020_Submitted>
    <Risk_x0020_Rating xmlns="690b2128-8961-48af-a473-22c34a9accba">High</Risk_x0020_Rating>
    <Description0 xmlns="690b2128-8961-48af-a473-22c34a9accba">The purpose of this procedure is to ensure that a standardised approach is adopted across CHS when dealing with inpatients requiring placement in a Residential Aged Care Facility (RACF).</Description0>
    <Display_x0020_on_x0020_Internet xmlns="690b2128-8961-48af-a473-22c34a9accba">true</Display_x0020_on_x0020_Internet>
    <Related_x0020_Documents xmlns="690b2128-8961-48af-a473-22c34a9accba" xsi:nil="true"/>
    <Decision_x0020_Number xmlns="690b2128-8961-48af-a473-22c34a9accba">CHS24/357</Decision_x0020_Number>
    <RelatedPolicies_x002c_ProceduresGuidelines xmlns="690b2128-8961-48af-a473-22c34a9accba">
      <Value>13456</Value>
    </RelatedPolicies_x002c_ProceduresGuidelines>
    <k0794e393e1f41c2810d090eedba34a0 xmlns="690b2128-8961-48af-a473-22c34a9accba">
      <Terms xmlns="http://schemas.microsoft.com/office/infopath/2007/PartnerControls">
        <TermInfo xmlns="http://schemas.microsoft.com/office/infopath/2007/PartnerControls">
          <TermName xmlns="http://schemas.microsoft.com/office/infopath/2007/PartnerControls">Human Rights Act 2004 (Territory)</TermName>
          <TermId xmlns="http://schemas.microsoft.com/office/infopath/2007/PartnerControls">bbb6fb4a-2117-4ff9-8364-021a762deae2</TermId>
        </TermInfo>
        <TermInfo xmlns="http://schemas.microsoft.com/office/infopath/2007/PartnerControls">
          <TermName xmlns="http://schemas.microsoft.com/office/infopath/2007/PartnerControls">Aged Care Quality and Safety Commission Act 2018 (Cth)</TermName>
          <TermId xmlns="http://schemas.microsoft.com/office/infopath/2007/PartnerControls">6e3dc4f1-a40e-4e8d-8430-0f6d161ea584</TermId>
        </TermInfo>
        <TermInfo xmlns="http://schemas.microsoft.com/office/infopath/2007/PartnerControls">
          <TermName xmlns="http://schemas.microsoft.com/office/infopath/2007/PartnerControls">Health Insurance Act 1973 (Cth)</TermName>
          <TermId xmlns="http://schemas.microsoft.com/office/infopath/2007/PartnerControls">b40a4f64-10aa-4b6f-87b4-4d03b56db420</TermId>
        </TermInfo>
        <TermInfo xmlns="http://schemas.microsoft.com/office/infopath/2007/PartnerControls">
          <TermName xmlns="http://schemas.microsoft.com/office/infopath/2007/PartnerControls">Health Act 1993 (Territory)</TermName>
          <TermId xmlns="http://schemas.microsoft.com/office/infopath/2007/PartnerControls">6acc9136-72a0-4c53-82df-02c904fa25ae</TermId>
        </TermInfo>
      </Terms>
    </k0794e393e1f41c2810d090eedba34a0>
    <New_x0020_Owner xmlns="690b2128-8961-48af-a473-22c34a9accba">Rehabilitation, Aged and Community Services (RACS)</New_x0020_Owner>
  </documentManagement>
</p:properties>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b:Sources xmlns:b="http://schemas.openxmlformats.org/officeDocument/2006/bibliography" xmlns="http://schemas.openxmlformats.org/officeDocument/2006/bibliography" SelectedStyle="\APA.XSL" StyleName="APA Fifth Edition"/>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70613E-C55E-4C6A-9347-65AC2DFE2C17}">
  <ds:schemaRefs>
    <ds:schemaRef ds:uri="http://schemas.openxmlformats.org/officeDocument/2006/bibliography"/>
  </ds:schemaRefs>
</ds:datastoreItem>
</file>

<file path=customXml/itemProps2.xml><?xml version="1.0" encoding="utf-8"?>
<ds:datastoreItem xmlns:ds="http://schemas.openxmlformats.org/officeDocument/2006/customXml" ds:itemID="{B5FE25BF-5C30-45A0-B29B-E8ACED79E80E}">
  <ds:schemaRefs>
    <ds:schemaRef ds:uri="http://schemas.openxmlformats.org/officeDocument/2006/bibliography"/>
  </ds:schemaRefs>
</ds:datastoreItem>
</file>

<file path=customXml/itemProps3.xml><?xml version="1.0" encoding="utf-8"?>
<ds:datastoreItem xmlns:ds="http://schemas.openxmlformats.org/officeDocument/2006/customXml" ds:itemID="{EAB21EDC-AC0F-490F-8DB2-BFEEC95F9D44}">
  <ds:schemaRefs>
    <ds:schemaRef ds:uri="http://schemas.openxmlformats.org/officeDocument/2006/bibliography"/>
  </ds:schemaRefs>
</ds:datastoreItem>
</file>

<file path=customXml/itemProps4.xml><?xml version="1.0" encoding="utf-8"?>
<ds:datastoreItem xmlns:ds="http://schemas.openxmlformats.org/officeDocument/2006/customXml" ds:itemID="{5062EE10-59CB-4B26-A177-14EFAB6B4AC8}">
  <ds:schemaRefs>
    <ds:schemaRef ds:uri="http://schemas.openxmlformats.org/officeDocument/2006/bibliography"/>
  </ds:schemaRefs>
</ds:datastoreItem>
</file>

<file path=customXml/itemProps5.xml><?xml version="1.0" encoding="utf-8"?>
<ds:datastoreItem xmlns:ds="http://schemas.openxmlformats.org/officeDocument/2006/customXml" ds:itemID="{8C6F3A12-5344-42C5-8417-C309CBA7EF03}">
  <ds:schemaRefs>
    <ds:schemaRef ds:uri="http://schemas.openxmlformats.org/officeDocument/2006/bibliography"/>
  </ds:schemaRefs>
</ds:datastoreItem>
</file>

<file path=customXml/itemProps6.xml><?xml version="1.0" encoding="utf-8"?>
<ds:datastoreItem xmlns:ds="http://schemas.openxmlformats.org/officeDocument/2006/customXml" ds:itemID="{254BBB22-0376-46B6-B783-77B168ED1BFC}"/>
</file>

<file path=customXml/itemProps7.xml><?xml version="1.0" encoding="utf-8"?>
<ds:datastoreItem xmlns:ds="http://schemas.openxmlformats.org/officeDocument/2006/customXml" ds:itemID="{D2A07D26-EF7A-42E3-A605-1BBC20857DD9}">
  <ds:schemaRefs>
    <ds:schemaRef ds:uri="http://schemas.microsoft.com/office/2006/metadata/properties"/>
    <ds:schemaRef ds:uri="http://schemas.microsoft.com/office/infopath/2007/PartnerControls"/>
    <ds:schemaRef ds:uri="0c8e588b-9c83-49d3-a6c8-a54de8f95e6a"/>
  </ds:schemaRefs>
</ds:datastoreItem>
</file>

<file path=customXml/itemProps8.xml><?xml version="1.0" encoding="utf-8"?>
<ds:datastoreItem xmlns:ds="http://schemas.openxmlformats.org/officeDocument/2006/customXml" ds:itemID="{DC3F0D11-3599-4461-8156-37D104755E0C}">
  <ds:schemaRefs>
    <ds:schemaRef ds:uri="http://schemas.openxmlformats.org/officeDocument/2006/bibliography"/>
  </ds:schemaRefs>
</ds:datastoreItem>
</file>

<file path=customXml/itemProps9.xml><?xml version="1.0" encoding="utf-8"?>
<ds:datastoreItem xmlns:ds="http://schemas.openxmlformats.org/officeDocument/2006/customXml" ds:itemID="{0E197742-84EC-4977-B78C-9593C4E7E868}">
  <ds:schemaRefs>
    <ds:schemaRef ds:uri="http://schemas.openxmlformats.org/officeDocument/2006/bibliography"/>
  </ds:schemaRefs>
</ds:datastoreItem>
</file>

<file path=customXml/itemProps10.xml><?xml version="1.0" encoding="utf-8"?>
<ds:datastoreItem xmlns:ds="http://schemas.openxmlformats.org/officeDocument/2006/customXml" ds:itemID="{97E96FBA-18B7-41DA-8AC8-8E59C4E5AA45}">
  <ds:schemaRefs>
    <ds:schemaRef ds:uri="http://schemas.openxmlformats.org/officeDocument/2006/bibliography"/>
  </ds:schemaRefs>
</ds:datastoreItem>
</file>

<file path=customXml/itemProps11.xml><?xml version="1.0" encoding="utf-8"?>
<ds:datastoreItem xmlns:ds="http://schemas.openxmlformats.org/officeDocument/2006/customXml" ds:itemID="{0DA4D85D-37FD-4A82-B786-2D707BCAEE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61</TotalTime>
  <Pages>22</Pages>
  <Words>5237</Words>
  <Characters>29853</Characters>
  <Application>Microsoft Office Word</Application>
  <DocSecurity>0</DocSecurity>
  <Lines>248</Lines>
  <Paragraphs>70</Paragraphs>
  <ScaleCrop>false</ScaleCrop>
  <HeadingPairs>
    <vt:vector size="2" baseType="variant">
      <vt:variant>
        <vt:lpstr>Title</vt:lpstr>
      </vt:variant>
      <vt:variant>
        <vt:i4>1</vt:i4>
      </vt:variant>
    </vt:vector>
  </HeadingPairs>
  <TitlesOfParts>
    <vt:vector size="1" baseType="lpstr">
      <vt:lpstr>Residential Aged Care Facility Placement Operational Procedure</vt:lpstr>
    </vt:vector>
  </TitlesOfParts>
  <Company>ACT Government</Company>
  <LinksUpToDate>false</LinksUpToDate>
  <CharactersWithSpaces>35020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Residential Aged Care Facility Placement from Hospital Procedure</dc:title>
  <dc:subject>4;#;#9;#;#14;#</dc:subject>
  <dc:creator>Kerryn Hunter</dc:creator>
  <cp:keywords/>
  <cp:lastModifiedBy>Lind, Lauren</cp:lastModifiedBy>
  <cp:revision>6</cp:revision>
  <cp:lastPrinted>2023-11-26T22:03:00Z</cp:lastPrinted>
  <dcterms:created xsi:type="dcterms:W3CDTF">2024-07-15T22:19:00Z</dcterms:created>
  <dcterms:modified xsi:type="dcterms:W3CDTF">2024-07-16T07:47:00Z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0x0101002046B23B19A8774893278BE755DCE152</vt:lpwstr>
  </property>
  <property fmtid="{D5CDD505-2E9C-101B-9397-08002B2CF9AE}" pid="3" name="TaxKeyword">
    <vt:lpwstr/>
  </property>
  <property fmtid="{D5CDD505-2E9C-101B-9397-08002B2CF9AE}" pid="4" name="_ExtendedDescription">
    <vt:lpwstr/>
  </property>
  <property fmtid="{D5CDD505-2E9C-101B-9397-08002B2CF9AE}" pid="5" name="Rank">
    <vt:lpwstr>AND</vt:lpwstr>
  </property>
  <property fmtid="{D5CDD505-2E9C-101B-9397-08002B2CF9AE}" pid="6" name="Manager Contact">
    <vt:lpwstr/>
  </property>
  <property fmtid="{D5CDD505-2E9C-101B-9397-08002B2CF9AE}" pid="7" name="Type of Document">
    <vt:lpwstr>Procedure</vt:lpwstr>
  </property>
  <property fmtid="{D5CDD505-2E9C-101B-9397-08002B2CF9AE}" pid="8" name="Version Number">
    <vt:lpwstr>1</vt:lpwstr>
  </property>
  <property fmtid="{D5CDD505-2E9C-101B-9397-08002B2CF9AE}" pid="9" name="Approval Date">
    <vt:filetime>2020-03-17T13:00:00Z</vt:filetime>
  </property>
  <property fmtid="{D5CDD505-2E9C-101B-9397-08002B2CF9AE}" pid="10" name="Description0">
    <vt:lpwstr>The purpose of this procedure is to ensure that a standardised approach is adopted across CHS when dealing with inpatients requiring placement in a Residential Aged Care Facility (RACF).</vt:lpwstr>
  </property>
  <property fmtid="{D5CDD505-2E9C-101B-9397-08002B2CF9AE}" pid="11" name="Review Date">
    <vt:filetime>2023-03-31T13:00:00Z</vt:filetime>
  </property>
  <property fmtid="{D5CDD505-2E9C-101B-9397-08002B2CF9AE}" pid="12" name="Notes0">
    <vt:lpwstr>Ensure consultation with  HCCA, Carers ACT and MHCN on review</vt:lpwstr>
  </property>
  <property fmtid="{D5CDD505-2E9C-101B-9397-08002B2CF9AE}" pid="13" name="Decision Number">
    <vt:lpwstr>CHS20/141</vt:lpwstr>
  </property>
  <property fmtid="{D5CDD505-2E9C-101B-9397-08002B2CF9AE}" pid="14" name="Replaces:">
    <vt:lpwstr>CHHS16/080 Residential Aged Care Facility Placement</vt:lpwstr>
  </property>
  <property fmtid="{D5CDD505-2E9C-101B-9397-08002B2CF9AE}" pid="15" name="Display on Internet">
    <vt:bool>true</vt:bool>
  </property>
  <property fmtid="{D5CDD505-2E9C-101B-9397-08002B2CF9AE}" pid="16" name="Risk Rating">
    <vt:lpwstr>Medium</vt:lpwstr>
  </property>
  <property fmtid="{D5CDD505-2E9C-101B-9397-08002B2CF9AE}" pid="17" name="Approval Name|Committee">
    <vt:lpwstr>CHS Policy Committee</vt:lpwstr>
  </property>
  <property fmtid="{D5CDD505-2E9C-101B-9397-08002B2CF9AE}" pid="18" name="Key Words">
    <vt:lpwstr>Discharge, Transfer, Residential Aged Care, Long stay, Residential Aged Care Facility, Nursing Home, Substitute Decision Maker, Placement</vt:lpwstr>
  </property>
  <property fmtid="{D5CDD505-2E9C-101B-9397-08002B2CF9AE}" pid="19" name="New Applies To">
    <vt:lpwstr>Canberra Health Services</vt:lpwstr>
  </property>
  <property fmtid="{D5CDD505-2E9C-101B-9397-08002B2CF9AE}" pid="20" name="New Owner">
    <vt:lpwstr>Rehabilitation, Aged and Community Services (RACS)</vt:lpwstr>
  </property>
  <property fmtid="{D5CDD505-2E9C-101B-9397-08002B2CF9AE}" pid="21" name="Status">
    <vt:lpwstr>Approved</vt:lpwstr>
  </property>
  <property fmtid="{D5CDD505-2E9C-101B-9397-08002B2CF9AE}" pid="22" name="MSIP_Label_69af8531-eb46-4968-8cb3-105d2f5ea87e_Enabled">
    <vt:lpwstr>true</vt:lpwstr>
  </property>
  <property fmtid="{D5CDD505-2E9C-101B-9397-08002B2CF9AE}" pid="23" name="MSIP_Label_69af8531-eb46-4968-8cb3-105d2f5ea87e_SetDate">
    <vt:lpwstr>2024-04-18T00:28:26Z</vt:lpwstr>
  </property>
  <property fmtid="{D5CDD505-2E9C-101B-9397-08002B2CF9AE}" pid="24" name="MSIP_Label_69af8531-eb46-4968-8cb3-105d2f5ea87e_Method">
    <vt:lpwstr>Standard</vt:lpwstr>
  </property>
  <property fmtid="{D5CDD505-2E9C-101B-9397-08002B2CF9AE}" pid="25" name="MSIP_Label_69af8531-eb46-4968-8cb3-105d2f5ea87e_Name">
    <vt:lpwstr>Official - No Marking</vt:lpwstr>
  </property>
  <property fmtid="{D5CDD505-2E9C-101B-9397-08002B2CF9AE}" pid="26" name="MSIP_Label_69af8531-eb46-4968-8cb3-105d2f5ea87e_SiteId">
    <vt:lpwstr>b46c1908-0334-4236-b978-585ee88e4199</vt:lpwstr>
  </property>
  <property fmtid="{D5CDD505-2E9C-101B-9397-08002B2CF9AE}" pid="27" name="MSIP_Label_69af8531-eb46-4968-8cb3-105d2f5ea87e_ActionId">
    <vt:lpwstr>b2460ec4-0b81-496f-a9e9-7711a64accde</vt:lpwstr>
  </property>
  <property fmtid="{D5CDD505-2E9C-101B-9397-08002B2CF9AE}" pid="28" name="MSIP_Label_69af8531-eb46-4968-8cb3-105d2f5ea87e_ContentBits">
    <vt:lpwstr>0</vt:lpwstr>
  </property>
  <property fmtid="{D5CDD505-2E9C-101B-9397-08002B2CF9AE}" pid="29" name="Related Legislation &amp; Guidelines">
    <vt:lpwstr>416;#Human Rights Act 2004 (Territory)|bbb6fb4a-2117-4ff9-8364-021a762deae2;#808;#Aged Care Quality and Safety Commission Act 2018 (Cth)|6e3dc4f1-a40e-4e8d-8430-0f6d161ea584;#487;#Health Insurance Act 1973 (Cth)|b40a4f64-10aa-4b6f-87b4-4d03b56db420;#448;#Health Act 1993 (Territory)|6acc9136-72a0-4c53-82df-02c904fa25ae</vt:lpwstr>
  </property>
</Properties>
</file>