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2F51A84E" w14:textId="267635CF" w:rsidR="00EF02B0" w:rsidRPr="00EF02B0" w:rsidRDefault="00EF02B0" w:rsidP="00EF02B0">
      <w:pPr>
        <w:outlineLvl w:val="0"/>
        <w:rPr>
          <w:rFonts w:cs="Arial"/>
          <w:b/>
          <w:sz w:val="44"/>
          <w:szCs w:val="44"/>
        </w:rPr>
      </w:pPr>
      <w:bookmarkStart w:id="0" w:name="_Toc389131241"/>
      <w:bookmarkStart w:id="1" w:name="_Toc389473036"/>
      <w:bookmarkStart w:id="2" w:name="_Toc389473185"/>
      <w:bookmarkStart w:id="3" w:name="_Toc389473272"/>
      <w:bookmarkStart w:id="4" w:name="_Toc392770343"/>
      <w:r w:rsidRPr="00EF02B0">
        <w:rPr>
          <w:rFonts w:cs="Arial"/>
          <w:b/>
          <w:sz w:val="44"/>
          <w:szCs w:val="44"/>
        </w:rPr>
        <w:t>Canberra Health Services</w:t>
      </w:r>
    </w:p>
    <w:bookmarkEnd w:id="0"/>
    <w:bookmarkEnd w:id="1"/>
    <w:bookmarkEnd w:id="2"/>
    <w:bookmarkEnd w:id="3"/>
    <w:bookmarkEnd w:id="4"/>
    <w:p w14:paraId="0E0AEB6D" w14:textId="283D2684" w:rsidR="00F0028C" w:rsidRDefault="00F0028C" w:rsidP="006A3770">
      <w:pPr>
        <w:rPr>
          <w:rFonts w:cs="Arial"/>
          <w:b/>
          <w:sz w:val="44"/>
          <w:szCs w:val="44"/>
        </w:rPr>
      </w:pPr>
      <w:r w:rsidRPr="00EF02B0">
        <w:rPr>
          <w:rFonts w:cs="Arial"/>
          <w:b/>
          <w:sz w:val="44"/>
          <w:szCs w:val="44"/>
        </w:rPr>
        <w:t>Procedure</w:t>
      </w:r>
      <w:r w:rsidRPr="004F2EDF">
        <w:rPr>
          <w:rFonts w:cs="Arial"/>
          <w:b/>
          <w:sz w:val="44"/>
          <w:szCs w:val="44"/>
        </w:rPr>
        <w:t xml:space="preserve"> </w:t>
      </w:r>
    </w:p>
    <w:p w14:paraId="2F51A850" w14:textId="1FC6ED88" w:rsidR="007B6904" w:rsidRPr="00F0028C" w:rsidRDefault="00895F1C" w:rsidP="006A3770">
      <w:pPr>
        <w:rPr>
          <w:rFonts w:cs="Arial"/>
          <w:b/>
          <w:i/>
          <w:sz w:val="32"/>
          <w:szCs w:val="32"/>
        </w:rPr>
      </w:pPr>
      <w:r w:rsidRPr="00F0028C">
        <w:rPr>
          <w:rFonts w:cs="Arial"/>
          <w:b/>
          <w:sz w:val="40"/>
          <w:szCs w:val="40"/>
        </w:rPr>
        <w:t>Inpatient Revenue Collection, Admission</w:t>
      </w:r>
      <w:r w:rsidR="003E193D">
        <w:rPr>
          <w:rFonts w:cs="Arial"/>
          <w:b/>
          <w:sz w:val="40"/>
          <w:szCs w:val="40"/>
        </w:rPr>
        <w:t xml:space="preserve"> </w:t>
      </w:r>
      <w:r w:rsidRPr="00F0028C">
        <w:rPr>
          <w:rFonts w:cs="Arial"/>
          <w:b/>
          <w:sz w:val="40"/>
          <w:szCs w:val="40"/>
        </w:rPr>
        <w:t>&amp; Billing Log</w:t>
      </w:r>
      <w:r w:rsidR="003E193D">
        <w:rPr>
          <w:rFonts w:cs="Arial"/>
          <w:b/>
          <w:sz w:val="40"/>
          <w:szCs w:val="40"/>
        </w:rPr>
        <w:t>s</w:t>
      </w:r>
      <w:r w:rsidR="004F2EDF" w:rsidRPr="00F0028C">
        <w:rPr>
          <w:rFonts w:cs="Arial"/>
          <w:b/>
          <w:sz w:val="40"/>
          <w:szCs w:val="40"/>
        </w:rPr>
        <w:t xml:space="preserve"> </w:t>
      </w:r>
    </w:p>
    <w:tbl>
      <w:tblPr>
        <w:tblpPr w:leftFromText="180" w:rightFromText="180" w:vertAnchor="text" w:horzAnchor="margin" w:tblpY="181"/>
        <w:tblW w:w="9158" w:type="dxa"/>
        <w:tblLook w:val="0000" w:firstRow="0" w:lastRow="0" w:firstColumn="0" w:lastColumn="0" w:noHBand="0" w:noVBand="0"/>
      </w:tblPr>
      <w:tblGrid>
        <w:gridCol w:w="9158"/>
      </w:tblGrid>
      <w:tr w:rsidR="007B6904" w:rsidRPr="00CD1C0E" w14:paraId="2F51A852" w14:textId="77777777" w:rsidTr="0074223E">
        <w:trPr>
          <w:cantSplit/>
          <w:trHeight w:val="285"/>
        </w:trPr>
        <w:tc>
          <w:tcPr>
            <w:tcW w:w="9158" w:type="dxa"/>
            <w:shd w:val="clear" w:color="auto" w:fill="A6A6A6" w:themeFill="background1" w:themeFillShade="A6"/>
          </w:tcPr>
          <w:p w14:paraId="2F51A851" w14:textId="77777777" w:rsidR="007B6904" w:rsidRPr="00CD1C0E" w:rsidRDefault="007B6904" w:rsidP="004213C3">
            <w:pPr>
              <w:pStyle w:val="Heading1"/>
            </w:pPr>
            <w:bookmarkStart w:id="5" w:name="_Toc389473273"/>
            <w:bookmarkStart w:id="6" w:name="Contents"/>
            <w:bookmarkStart w:id="7" w:name="_Toc46154397"/>
            <w:r w:rsidRPr="00CD1C0E">
              <w:t>Contents</w:t>
            </w:r>
            <w:bookmarkEnd w:id="5"/>
            <w:bookmarkEnd w:id="6"/>
            <w:bookmarkEnd w:id="7"/>
          </w:p>
        </w:tc>
      </w:tr>
    </w:tbl>
    <w:p w14:paraId="2F51A853" w14:textId="77777777" w:rsidR="007B6904" w:rsidRDefault="007B6904" w:rsidP="007B6904"/>
    <w:p w14:paraId="3CEDEE45" w14:textId="0E441B21" w:rsidR="00447D8E" w:rsidRDefault="00B6799D">
      <w:pPr>
        <w:pStyle w:val="TOC1"/>
        <w:tabs>
          <w:tab w:val="right" w:leader="dot" w:pos="9060"/>
        </w:tabs>
        <w:rPr>
          <w:rFonts w:eastAsiaTheme="minorEastAsia" w:cstheme="minorBidi"/>
          <w:noProof/>
          <w:sz w:val="22"/>
          <w:szCs w:val="22"/>
          <w:lang w:eastAsia="en-AU"/>
        </w:rPr>
      </w:pPr>
      <w:r>
        <w:fldChar w:fldCharType="begin"/>
      </w:r>
      <w:r>
        <w:instrText xml:space="preserve"> TOC \h \z \t "Heading 1,1,Heading 2,2" </w:instrText>
      </w:r>
      <w:r>
        <w:fldChar w:fldCharType="separate"/>
      </w:r>
      <w:hyperlink w:anchor="_Toc46154397" w:history="1">
        <w:r w:rsidR="00447D8E" w:rsidRPr="007A767E">
          <w:rPr>
            <w:rStyle w:val="Hyperlink"/>
            <w:noProof/>
          </w:rPr>
          <w:t>Contents</w:t>
        </w:r>
        <w:r w:rsidR="00447D8E">
          <w:rPr>
            <w:noProof/>
            <w:webHidden/>
          </w:rPr>
          <w:tab/>
        </w:r>
        <w:r w:rsidR="00447D8E">
          <w:rPr>
            <w:noProof/>
            <w:webHidden/>
          </w:rPr>
          <w:fldChar w:fldCharType="begin"/>
        </w:r>
        <w:r w:rsidR="00447D8E">
          <w:rPr>
            <w:noProof/>
            <w:webHidden/>
          </w:rPr>
          <w:instrText xml:space="preserve"> PAGEREF _Toc46154397 \h </w:instrText>
        </w:r>
        <w:r w:rsidR="00447D8E">
          <w:rPr>
            <w:noProof/>
            <w:webHidden/>
          </w:rPr>
        </w:r>
        <w:r w:rsidR="00447D8E">
          <w:rPr>
            <w:noProof/>
            <w:webHidden/>
          </w:rPr>
          <w:fldChar w:fldCharType="separate"/>
        </w:r>
        <w:r w:rsidR="00447D8E">
          <w:rPr>
            <w:noProof/>
            <w:webHidden/>
          </w:rPr>
          <w:t>1</w:t>
        </w:r>
        <w:r w:rsidR="00447D8E">
          <w:rPr>
            <w:noProof/>
            <w:webHidden/>
          </w:rPr>
          <w:fldChar w:fldCharType="end"/>
        </w:r>
      </w:hyperlink>
    </w:p>
    <w:p w14:paraId="0EDAA2DD" w14:textId="5A1383CB" w:rsidR="00447D8E" w:rsidRDefault="00447D8E">
      <w:pPr>
        <w:pStyle w:val="TOC1"/>
        <w:tabs>
          <w:tab w:val="right" w:leader="dot" w:pos="9060"/>
        </w:tabs>
        <w:rPr>
          <w:rFonts w:eastAsiaTheme="minorEastAsia" w:cstheme="minorBidi"/>
          <w:noProof/>
          <w:sz w:val="22"/>
          <w:szCs w:val="22"/>
          <w:lang w:eastAsia="en-AU"/>
        </w:rPr>
      </w:pPr>
      <w:hyperlink w:anchor="_Toc46154398" w:history="1">
        <w:r w:rsidRPr="007A767E">
          <w:rPr>
            <w:rStyle w:val="Hyperlink"/>
            <w:noProof/>
          </w:rPr>
          <w:t>Purpose</w:t>
        </w:r>
        <w:r>
          <w:rPr>
            <w:noProof/>
            <w:webHidden/>
          </w:rPr>
          <w:tab/>
        </w:r>
        <w:r>
          <w:rPr>
            <w:noProof/>
            <w:webHidden/>
          </w:rPr>
          <w:fldChar w:fldCharType="begin"/>
        </w:r>
        <w:r>
          <w:rPr>
            <w:noProof/>
            <w:webHidden/>
          </w:rPr>
          <w:instrText xml:space="preserve"> PAGEREF _Toc46154398 \h </w:instrText>
        </w:r>
        <w:r>
          <w:rPr>
            <w:noProof/>
            <w:webHidden/>
          </w:rPr>
        </w:r>
        <w:r>
          <w:rPr>
            <w:noProof/>
            <w:webHidden/>
          </w:rPr>
          <w:fldChar w:fldCharType="separate"/>
        </w:r>
        <w:r>
          <w:rPr>
            <w:noProof/>
            <w:webHidden/>
          </w:rPr>
          <w:t>3</w:t>
        </w:r>
        <w:r>
          <w:rPr>
            <w:noProof/>
            <w:webHidden/>
          </w:rPr>
          <w:fldChar w:fldCharType="end"/>
        </w:r>
      </w:hyperlink>
    </w:p>
    <w:p w14:paraId="74A6AAEF" w14:textId="2754B070" w:rsidR="00447D8E" w:rsidRDefault="00447D8E">
      <w:pPr>
        <w:pStyle w:val="TOC1"/>
        <w:tabs>
          <w:tab w:val="right" w:leader="dot" w:pos="9060"/>
        </w:tabs>
        <w:rPr>
          <w:rFonts w:eastAsiaTheme="minorEastAsia" w:cstheme="minorBidi"/>
          <w:noProof/>
          <w:sz w:val="22"/>
          <w:szCs w:val="22"/>
          <w:lang w:eastAsia="en-AU"/>
        </w:rPr>
      </w:pPr>
      <w:hyperlink w:anchor="_Toc46154399" w:history="1">
        <w:r w:rsidRPr="007A767E">
          <w:rPr>
            <w:rStyle w:val="Hyperlink"/>
            <w:noProof/>
          </w:rPr>
          <w:t>Scope</w:t>
        </w:r>
        <w:r>
          <w:rPr>
            <w:noProof/>
            <w:webHidden/>
          </w:rPr>
          <w:tab/>
        </w:r>
        <w:r>
          <w:rPr>
            <w:noProof/>
            <w:webHidden/>
          </w:rPr>
          <w:fldChar w:fldCharType="begin"/>
        </w:r>
        <w:r>
          <w:rPr>
            <w:noProof/>
            <w:webHidden/>
          </w:rPr>
          <w:instrText xml:space="preserve"> PAGEREF _Toc46154399 \h </w:instrText>
        </w:r>
        <w:r>
          <w:rPr>
            <w:noProof/>
            <w:webHidden/>
          </w:rPr>
        </w:r>
        <w:r>
          <w:rPr>
            <w:noProof/>
            <w:webHidden/>
          </w:rPr>
          <w:fldChar w:fldCharType="separate"/>
        </w:r>
        <w:r>
          <w:rPr>
            <w:noProof/>
            <w:webHidden/>
          </w:rPr>
          <w:t>3</w:t>
        </w:r>
        <w:r>
          <w:rPr>
            <w:noProof/>
            <w:webHidden/>
          </w:rPr>
          <w:fldChar w:fldCharType="end"/>
        </w:r>
      </w:hyperlink>
    </w:p>
    <w:p w14:paraId="38F88AEF" w14:textId="3B9167CE" w:rsidR="00447D8E" w:rsidRDefault="00447D8E">
      <w:pPr>
        <w:pStyle w:val="TOC1"/>
        <w:tabs>
          <w:tab w:val="right" w:leader="dot" w:pos="9060"/>
        </w:tabs>
        <w:rPr>
          <w:rFonts w:eastAsiaTheme="minorEastAsia" w:cstheme="minorBidi"/>
          <w:noProof/>
          <w:sz w:val="22"/>
          <w:szCs w:val="22"/>
          <w:lang w:eastAsia="en-AU"/>
        </w:rPr>
      </w:pPr>
      <w:hyperlink w:anchor="_Toc46154400" w:history="1">
        <w:r w:rsidRPr="007A767E">
          <w:rPr>
            <w:rStyle w:val="Hyperlink"/>
            <w:noProof/>
          </w:rPr>
          <w:t>Background</w:t>
        </w:r>
        <w:r>
          <w:rPr>
            <w:noProof/>
            <w:webHidden/>
          </w:rPr>
          <w:tab/>
        </w:r>
        <w:r>
          <w:rPr>
            <w:noProof/>
            <w:webHidden/>
          </w:rPr>
          <w:fldChar w:fldCharType="begin"/>
        </w:r>
        <w:r>
          <w:rPr>
            <w:noProof/>
            <w:webHidden/>
          </w:rPr>
          <w:instrText xml:space="preserve"> PAGEREF _Toc46154400 \h </w:instrText>
        </w:r>
        <w:r>
          <w:rPr>
            <w:noProof/>
            <w:webHidden/>
          </w:rPr>
        </w:r>
        <w:r>
          <w:rPr>
            <w:noProof/>
            <w:webHidden/>
          </w:rPr>
          <w:fldChar w:fldCharType="separate"/>
        </w:r>
        <w:r>
          <w:rPr>
            <w:noProof/>
            <w:webHidden/>
          </w:rPr>
          <w:t>3</w:t>
        </w:r>
        <w:r>
          <w:rPr>
            <w:noProof/>
            <w:webHidden/>
          </w:rPr>
          <w:fldChar w:fldCharType="end"/>
        </w:r>
      </w:hyperlink>
    </w:p>
    <w:p w14:paraId="31F6D342" w14:textId="5BD40601" w:rsidR="00447D8E" w:rsidRDefault="00447D8E">
      <w:pPr>
        <w:pStyle w:val="TOC1"/>
        <w:tabs>
          <w:tab w:val="right" w:leader="dot" w:pos="9060"/>
        </w:tabs>
        <w:rPr>
          <w:rFonts w:eastAsiaTheme="minorEastAsia" w:cstheme="minorBidi"/>
          <w:noProof/>
          <w:sz w:val="22"/>
          <w:szCs w:val="22"/>
          <w:lang w:eastAsia="en-AU"/>
        </w:rPr>
      </w:pPr>
      <w:hyperlink w:anchor="_Toc46154401" w:history="1">
        <w:r w:rsidRPr="007A767E">
          <w:rPr>
            <w:rStyle w:val="Hyperlink"/>
            <w:noProof/>
          </w:rPr>
          <w:t>Roles and Responsibilities</w:t>
        </w:r>
        <w:r>
          <w:rPr>
            <w:noProof/>
            <w:webHidden/>
          </w:rPr>
          <w:tab/>
        </w:r>
        <w:r>
          <w:rPr>
            <w:noProof/>
            <w:webHidden/>
          </w:rPr>
          <w:fldChar w:fldCharType="begin"/>
        </w:r>
        <w:r>
          <w:rPr>
            <w:noProof/>
            <w:webHidden/>
          </w:rPr>
          <w:instrText xml:space="preserve"> PAGEREF _Toc46154401 \h </w:instrText>
        </w:r>
        <w:r>
          <w:rPr>
            <w:noProof/>
            <w:webHidden/>
          </w:rPr>
        </w:r>
        <w:r>
          <w:rPr>
            <w:noProof/>
            <w:webHidden/>
          </w:rPr>
          <w:fldChar w:fldCharType="separate"/>
        </w:r>
        <w:r>
          <w:rPr>
            <w:noProof/>
            <w:webHidden/>
          </w:rPr>
          <w:t>4</w:t>
        </w:r>
        <w:r>
          <w:rPr>
            <w:noProof/>
            <w:webHidden/>
          </w:rPr>
          <w:fldChar w:fldCharType="end"/>
        </w:r>
      </w:hyperlink>
    </w:p>
    <w:p w14:paraId="65135C0C" w14:textId="2A5DD8BE" w:rsidR="00447D8E" w:rsidRDefault="00447D8E">
      <w:pPr>
        <w:pStyle w:val="TOC2"/>
        <w:tabs>
          <w:tab w:val="right" w:leader="dot" w:pos="9060"/>
        </w:tabs>
        <w:rPr>
          <w:rFonts w:eastAsiaTheme="minorEastAsia" w:cstheme="minorBidi"/>
          <w:noProof/>
          <w:sz w:val="22"/>
          <w:szCs w:val="22"/>
          <w:lang w:eastAsia="en-AU"/>
        </w:rPr>
      </w:pPr>
      <w:hyperlink w:anchor="_Toc46154402" w:history="1">
        <w:r w:rsidRPr="007A767E">
          <w:rPr>
            <w:rStyle w:val="Hyperlink"/>
            <w:noProof/>
          </w:rPr>
          <w:t>Administrative Staff</w:t>
        </w:r>
        <w:r>
          <w:rPr>
            <w:noProof/>
            <w:webHidden/>
          </w:rPr>
          <w:tab/>
        </w:r>
        <w:r>
          <w:rPr>
            <w:noProof/>
            <w:webHidden/>
          </w:rPr>
          <w:fldChar w:fldCharType="begin"/>
        </w:r>
        <w:r>
          <w:rPr>
            <w:noProof/>
            <w:webHidden/>
          </w:rPr>
          <w:instrText xml:space="preserve"> PAGEREF _Toc46154402 \h </w:instrText>
        </w:r>
        <w:r>
          <w:rPr>
            <w:noProof/>
            <w:webHidden/>
          </w:rPr>
        </w:r>
        <w:r>
          <w:rPr>
            <w:noProof/>
            <w:webHidden/>
          </w:rPr>
          <w:fldChar w:fldCharType="separate"/>
        </w:r>
        <w:r>
          <w:rPr>
            <w:noProof/>
            <w:webHidden/>
          </w:rPr>
          <w:t>4</w:t>
        </w:r>
        <w:r>
          <w:rPr>
            <w:noProof/>
            <w:webHidden/>
          </w:rPr>
          <w:fldChar w:fldCharType="end"/>
        </w:r>
      </w:hyperlink>
    </w:p>
    <w:p w14:paraId="32BF26BB" w14:textId="1C76ECEF" w:rsidR="00447D8E" w:rsidRDefault="00447D8E">
      <w:pPr>
        <w:pStyle w:val="TOC2"/>
        <w:tabs>
          <w:tab w:val="right" w:leader="dot" w:pos="9060"/>
        </w:tabs>
        <w:rPr>
          <w:rFonts w:eastAsiaTheme="minorEastAsia" w:cstheme="minorBidi"/>
          <w:noProof/>
          <w:sz w:val="22"/>
          <w:szCs w:val="22"/>
          <w:lang w:eastAsia="en-AU"/>
        </w:rPr>
      </w:pPr>
      <w:hyperlink w:anchor="_Toc46154403" w:history="1">
        <w:r w:rsidRPr="007A767E">
          <w:rPr>
            <w:rStyle w:val="Hyperlink"/>
            <w:noProof/>
          </w:rPr>
          <w:t>Patient Liaison and Admissions Team, Ward Services Administration and other Administrative Officers in areas involved in private patient election</w:t>
        </w:r>
        <w:r>
          <w:rPr>
            <w:noProof/>
            <w:webHidden/>
          </w:rPr>
          <w:tab/>
        </w:r>
        <w:r>
          <w:rPr>
            <w:noProof/>
            <w:webHidden/>
          </w:rPr>
          <w:fldChar w:fldCharType="begin"/>
        </w:r>
        <w:r>
          <w:rPr>
            <w:noProof/>
            <w:webHidden/>
          </w:rPr>
          <w:instrText xml:space="preserve"> PAGEREF _Toc46154403 \h </w:instrText>
        </w:r>
        <w:r>
          <w:rPr>
            <w:noProof/>
            <w:webHidden/>
          </w:rPr>
        </w:r>
        <w:r>
          <w:rPr>
            <w:noProof/>
            <w:webHidden/>
          </w:rPr>
          <w:fldChar w:fldCharType="separate"/>
        </w:r>
        <w:r>
          <w:rPr>
            <w:noProof/>
            <w:webHidden/>
          </w:rPr>
          <w:t>4</w:t>
        </w:r>
        <w:r>
          <w:rPr>
            <w:noProof/>
            <w:webHidden/>
          </w:rPr>
          <w:fldChar w:fldCharType="end"/>
        </w:r>
      </w:hyperlink>
    </w:p>
    <w:p w14:paraId="6A3D9CC3" w14:textId="4F73B89B" w:rsidR="00447D8E" w:rsidRDefault="00447D8E">
      <w:pPr>
        <w:pStyle w:val="TOC2"/>
        <w:tabs>
          <w:tab w:val="right" w:leader="dot" w:pos="9060"/>
        </w:tabs>
        <w:rPr>
          <w:rFonts w:eastAsiaTheme="minorEastAsia" w:cstheme="minorBidi"/>
          <w:noProof/>
          <w:sz w:val="22"/>
          <w:szCs w:val="22"/>
          <w:lang w:eastAsia="en-AU"/>
        </w:rPr>
      </w:pPr>
      <w:hyperlink w:anchor="_Toc46154404" w:history="1">
        <w:r w:rsidRPr="007A767E">
          <w:rPr>
            <w:rStyle w:val="Hyperlink"/>
            <w:noProof/>
          </w:rPr>
          <w:t>Patient Liaison and Admissions Team</w:t>
        </w:r>
        <w:r>
          <w:rPr>
            <w:noProof/>
            <w:webHidden/>
          </w:rPr>
          <w:tab/>
        </w:r>
        <w:r>
          <w:rPr>
            <w:noProof/>
            <w:webHidden/>
          </w:rPr>
          <w:fldChar w:fldCharType="begin"/>
        </w:r>
        <w:r>
          <w:rPr>
            <w:noProof/>
            <w:webHidden/>
          </w:rPr>
          <w:instrText xml:space="preserve"> PAGEREF _Toc46154404 \h </w:instrText>
        </w:r>
        <w:r>
          <w:rPr>
            <w:noProof/>
            <w:webHidden/>
          </w:rPr>
        </w:r>
        <w:r>
          <w:rPr>
            <w:noProof/>
            <w:webHidden/>
          </w:rPr>
          <w:fldChar w:fldCharType="separate"/>
        </w:r>
        <w:r>
          <w:rPr>
            <w:noProof/>
            <w:webHidden/>
          </w:rPr>
          <w:t>5</w:t>
        </w:r>
        <w:r>
          <w:rPr>
            <w:noProof/>
            <w:webHidden/>
          </w:rPr>
          <w:fldChar w:fldCharType="end"/>
        </w:r>
      </w:hyperlink>
    </w:p>
    <w:p w14:paraId="58B3D3F5" w14:textId="2C17FDC6" w:rsidR="00447D8E" w:rsidRDefault="00447D8E">
      <w:pPr>
        <w:pStyle w:val="TOC2"/>
        <w:tabs>
          <w:tab w:val="right" w:leader="dot" w:pos="9060"/>
        </w:tabs>
        <w:rPr>
          <w:rFonts w:eastAsiaTheme="minorEastAsia" w:cstheme="minorBidi"/>
          <w:noProof/>
          <w:sz w:val="22"/>
          <w:szCs w:val="22"/>
          <w:lang w:eastAsia="en-AU"/>
        </w:rPr>
      </w:pPr>
      <w:hyperlink w:anchor="_Toc46154405" w:history="1">
        <w:r w:rsidRPr="007A767E">
          <w:rPr>
            <w:rStyle w:val="Hyperlink"/>
            <w:noProof/>
          </w:rPr>
          <w:t>Revenue Data, Patient Billing and Debt Recovery Team</w:t>
        </w:r>
        <w:r>
          <w:rPr>
            <w:noProof/>
            <w:webHidden/>
          </w:rPr>
          <w:tab/>
        </w:r>
        <w:r>
          <w:rPr>
            <w:noProof/>
            <w:webHidden/>
          </w:rPr>
          <w:fldChar w:fldCharType="begin"/>
        </w:r>
        <w:r>
          <w:rPr>
            <w:noProof/>
            <w:webHidden/>
          </w:rPr>
          <w:instrText xml:space="preserve"> PAGEREF _Toc46154405 \h </w:instrText>
        </w:r>
        <w:r>
          <w:rPr>
            <w:noProof/>
            <w:webHidden/>
          </w:rPr>
        </w:r>
        <w:r>
          <w:rPr>
            <w:noProof/>
            <w:webHidden/>
          </w:rPr>
          <w:fldChar w:fldCharType="separate"/>
        </w:r>
        <w:r>
          <w:rPr>
            <w:noProof/>
            <w:webHidden/>
          </w:rPr>
          <w:t>5</w:t>
        </w:r>
        <w:r>
          <w:rPr>
            <w:noProof/>
            <w:webHidden/>
          </w:rPr>
          <w:fldChar w:fldCharType="end"/>
        </w:r>
      </w:hyperlink>
    </w:p>
    <w:p w14:paraId="05D74628" w14:textId="15F5B792" w:rsidR="00447D8E" w:rsidRDefault="00447D8E">
      <w:pPr>
        <w:pStyle w:val="TOC2"/>
        <w:tabs>
          <w:tab w:val="right" w:leader="dot" w:pos="9060"/>
        </w:tabs>
        <w:rPr>
          <w:rFonts w:eastAsiaTheme="minorEastAsia" w:cstheme="minorBidi"/>
          <w:noProof/>
          <w:sz w:val="22"/>
          <w:szCs w:val="22"/>
          <w:lang w:eastAsia="en-AU"/>
        </w:rPr>
      </w:pPr>
      <w:hyperlink w:anchor="_Toc46154406" w:history="1">
        <w:r w:rsidRPr="007A767E">
          <w:rPr>
            <w:rStyle w:val="Hyperlink"/>
            <w:noProof/>
          </w:rPr>
          <w:t>Staff Specialists</w:t>
        </w:r>
        <w:r>
          <w:rPr>
            <w:noProof/>
            <w:webHidden/>
          </w:rPr>
          <w:tab/>
        </w:r>
        <w:r>
          <w:rPr>
            <w:noProof/>
            <w:webHidden/>
          </w:rPr>
          <w:fldChar w:fldCharType="begin"/>
        </w:r>
        <w:r>
          <w:rPr>
            <w:noProof/>
            <w:webHidden/>
          </w:rPr>
          <w:instrText xml:space="preserve"> PAGEREF _Toc46154406 \h </w:instrText>
        </w:r>
        <w:r>
          <w:rPr>
            <w:noProof/>
            <w:webHidden/>
          </w:rPr>
        </w:r>
        <w:r>
          <w:rPr>
            <w:noProof/>
            <w:webHidden/>
          </w:rPr>
          <w:fldChar w:fldCharType="separate"/>
        </w:r>
        <w:r>
          <w:rPr>
            <w:noProof/>
            <w:webHidden/>
          </w:rPr>
          <w:t>5</w:t>
        </w:r>
        <w:r>
          <w:rPr>
            <w:noProof/>
            <w:webHidden/>
          </w:rPr>
          <w:fldChar w:fldCharType="end"/>
        </w:r>
      </w:hyperlink>
    </w:p>
    <w:p w14:paraId="2EAB3271" w14:textId="451836AF" w:rsidR="00447D8E" w:rsidRDefault="00447D8E">
      <w:pPr>
        <w:pStyle w:val="TOC1"/>
        <w:tabs>
          <w:tab w:val="right" w:leader="dot" w:pos="9060"/>
        </w:tabs>
        <w:rPr>
          <w:rFonts w:eastAsiaTheme="minorEastAsia" w:cstheme="minorBidi"/>
          <w:noProof/>
          <w:sz w:val="22"/>
          <w:szCs w:val="22"/>
          <w:lang w:eastAsia="en-AU"/>
        </w:rPr>
      </w:pPr>
      <w:hyperlink w:anchor="_Toc46154407" w:history="1">
        <w:r w:rsidRPr="007A767E">
          <w:rPr>
            <w:rStyle w:val="Hyperlink"/>
            <w:noProof/>
          </w:rPr>
          <w:t>Section 1 – Patient Classifications</w:t>
        </w:r>
        <w:r>
          <w:rPr>
            <w:noProof/>
            <w:webHidden/>
          </w:rPr>
          <w:tab/>
        </w:r>
        <w:r>
          <w:rPr>
            <w:noProof/>
            <w:webHidden/>
          </w:rPr>
          <w:fldChar w:fldCharType="begin"/>
        </w:r>
        <w:r>
          <w:rPr>
            <w:noProof/>
            <w:webHidden/>
          </w:rPr>
          <w:instrText xml:space="preserve"> PAGEREF _Toc46154407 \h </w:instrText>
        </w:r>
        <w:r>
          <w:rPr>
            <w:noProof/>
            <w:webHidden/>
          </w:rPr>
        </w:r>
        <w:r>
          <w:rPr>
            <w:noProof/>
            <w:webHidden/>
          </w:rPr>
          <w:fldChar w:fldCharType="separate"/>
        </w:r>
        <w:r>
          <w:rPr>
            <w:noProof/>
            <w:webHidden/>
          </w:rPr>
          <w:t>6</w:t>
        </w:r>
        <w:r>
          <w:rPr>
            <w:noProof/>
            <w:webHidden/>
          </w:rPr>
          <w:fldChar w:fldCharType="end"/>
        </w:r>
      </w:hyperlink>
    </w:p>
    <w:p w14:paraId="78BADE95" w14:textId="22B1BC88" w:rsidR="00447D8E" w:rsidRDefault="00447D8E">
      <w:pPr>
        <w:pStyle w:val="TOC1"/>
        <w:tabs>
          <w:tab w:val="right" w:leader="dot" w:pos="9060"/>
        </w:tabs>
        <w:rPr>
          <w:rFonts w:eastAsiaTheme="minorEastAsia" w:cstheme="minorBidi"/>
          <w:noProof/>
          <w:sz w:val="22"/>
          <w:szCs w:val="22"/>
          <w:lang w:eastAsia="en-AU"/>
        </w:rPr>
      </w:pPr>
      <w:hyperlink w:anchor="_Toc46154408" w:history="1">
        <w:r w:rsidRPr="007A767E">
          <w:rPr>
            <w:rStyle w:val="Hyperlink"/>
            <w:noProof/>
          </w:rPr>
          <w:t>What items and services are billed?</w:t>
        </w:r>
        <w:r>
          <w:rPr>
            <w:noProof/>
            <w:webHidden/>
          </w:rPr>
          <w:tab/>
        </w:r>
        <w:r>
          <w:rPr>
            <w:noProof/>
            <w:webHidden/>
          </w:rPr>
          <w:fldChar w:fldCharType="begin"/>
        </w:r>
        <w:r>
          <w:rPr>
            <w:noProof/>
            <w:webHidden/>
          </w:rPr>
          <w:instrText xml:space="preserve"> PAGEREF _Toc46154408 \h </w:instrText>
        </w:r>
        <w:r>
          <w:rPr>
            <w:noProof/>
            <w:webHidden/>
          </w:rPr>
        </w:r>
        <w:r>
          <w:rPr>
            <w:noProof/>
            <w:webHidden/>
          </w:rPr>
          <w:fldChar w:fldCharType="separate"/>
        </w:r>
        <w:r>
          <w:rPr>
            <w:noProof/>
            <w:webHidden/>
          </w:rPr>
          <w:t>7</w:t>
        </w:r>
        <w:r>
          <w:rPr>
            <w:noProof/>
            <w:webHidden/>
          </w:rPr>
          <w:fldChar w:fldCharType="end"/>
        </w:r>
      </w:hyperlink>
    </w:p>
    <w:p w14:paraId="33F9E98C" w14:textId="7D4FEB83" w:rsidR="00447D8E" w:rsidRDefault="00447D8E">
      <w:pPr>
        <w:pStyle w:val="TOC1"/>
        <w:tabs>
          <w:tab w:val="right" w:leader="dot" w:pos="9060"/>
        </w:tabs>
        <w:rPr>
          <w:rFonts w:eastAsiaTheme="minorEastAsia" w:cstheme="minorBidi"/>
          <w:noProof/>
          <w:sz w:val="22"/>
          <w:szCs w:val="22"/>
          <w:lang w:eastAsia="en-AU"/>
        </w:rPr>
      </w:pPr>
      <w:hyperlink w:anchor="_Toc46154409" w:history="1">
        <w:r w:rsidRPr="007A767E">
          <w:rPr>
            <w:rStyle w:val="Hyperlink"/>
            <w:noProof/>
          </w:rPr>
          <w:t>Section 2 – Admission Process</w:t>
        </w:r>
        <w:r>
          <w:rPr>
            <w:noProof/>
            <w:webHidden/>
          </w:rPr>
          <w:tab/>
        </w:r>
        <w:r>
          <w:rPr>
            <w:noProof/>
            <w:webHidden/>
          </w:rPr>
          <w:fldChar w:fldCharType="begin"/>
        </w:r>
        <w:r>
          <w:rPr>
            <w:noProof/>
            <w:webHidden/>
          </w:rPr>
          <w:instrText xml:space="preserve"> PAGEREF _Toc46154409 \h </w:instrText>
        </w:r>
        <w:r>
          <w:rPr>
            <w:noProof/>
            <w:webHidden/>
          </w:rPr>
        </w:r>
        <w:r>
          <w:rPr>
            <w:noProof/>
            <w:webHidden/>
          </w:rPr>
          <w:fldChar w:fldCharType="separate"/>
        </w:r>
        <w:r>
          <w:rPr>
            <w:noProof/>
            <w:webHidden/>
          </w:rPr>
          <w:t>7</w:t>
        </w:r>
        <w:r>
          <w:rPr>
            <w:noProof/>
            <w:webHidden/>
          </w:rPr>
          <w:fldChar w:fldCharType="end"/>
        </w:r>
      </w:hyperlink>
    </w:p>
    <w:p w14:paraId="15817D99" w14:textId="0AEC402B" w:rsidR="00447D8E" w:rsidRDefault="00447D8E">
      <w:pPr>
        <w:pStyle w:val="TOC2"/>
        <w:tabs>
          <w:tab w:val="right" w:leader="dot" w:pos="9060"/>
        </w:tabs>
        <w:rPr>
          <w:rFonts w:eastAsiaTheme="minorEastAsia" w:cstheme="minorBidi"/>
          <w:noProof/>
          <w:sz w:val="22"/>
          <w:szCs w:val="22"/>
          <w:lang w:eastAsia="en-AU"/>
        </w:rPr>
      </w:pPr>
      <w:hyperlink w:anchor="_Toc46154410" w:history="1">
        <w:r w:rsidRPr="007A767E">
          <w:rPr>
            <w:rStyle w:val="Hyperlink"/>
            <w:noProof/>
          </w:rPr>
          <w:t>Demographic Entry/Updates</w:t>
        </w:r>
        <w:r>
          <w:rPr>
            <w:noProof/>
            <w:webHidden/>
          </w:rPr>
          <w:tab/>
        </w:r>
        <w:r>
          <w:rPr>
            <w:noProof/>
            <w:webHidden/>
          </w:rPr>
          <w:fldChar w:fldCharType="begin"/>
        </w:r>
        <w:r>
          <w:rPr>
            <w:noProof/>
            <w:webHidden/>
          </w:rPr>
          <w:instrText xml:space="preserve"> PAGEREF _Toc46154410 \h </w:instrText>
        </w:r>
        <w:r>
          <w:rPr>
            <w:noProof/>
            <w:webHidden/>
          </w:rPr>
        </w:r>
        <w:r>
          <w:rPr>
            <w:noProof/>
            <w:webHidden/>
          </w:rPr>
          <w:fldChar w:fldCharType="separate"/>
        </w:r>
        <w:r>
          <w:rPr>
            <w:noProof/>
            <w:webHidden/>
          </w:rPr>
          <w:t>8</w:t>
        </w:r>
        <w:r>
          <w:rPr>
            <w:noProof/>
            <w:webHidden/>
          </w:rPr>
          <w:fldChar w:fldCharType="end"/>
        </w:r>
      </w:hyperlink>
    </w:p>
    <w:p w14:paraId="23BC12FA" w14:textId="1449EB1A" w:rsidR="00447D8E" w:rsidRDefault="00447D8E">
      <w:pPr>
        <w:pStyle w:val="TOC2"/>
        <w:tabs>
          <w:tab w:val="right" w:leader="dot" w:pos="9060"/>
        </w:tabs>
        <w:rPr>
          <w:rFonts w:eastAsiaTheme="minorEastAsia" w:cstheme="minorBidi"/>
          <w:noProof/>
          <w:sz w:val="22"/>
          <w:szCs w:val="22"/>
          <w:lang w:eastAsia="en-AU"/>
        </w:rPr>
      </w:pPr>
      <w:hyperlink w:anchor="_Toc46154411" w:history="1">
        <w:r w:rsidRPr="007A767E">
          <w:rPr>
            <w:rStyle w:val="Hyperlink"/>
            <w:noProof/>
          </w:rPr>
          <w:t>Admitting Staff Responsibilities</w:t>
        </w:r>
        <w:r>
          <w:rPr>
            <w:noProof/>
            <w:webHidden/>
          </w:rPr>
          <w:tab/>
        </w:r>
        <w:r>
          <w:rPr>
            <w:noProof/>
            <w:webHidden/>
          </w:rPr>
          <w:fldChar w:fldCharType="begin"/>
        </w:r>
        <w:r>
          <w:rPr>
            <w:noProof/>
            <w:webHidden/>
          </w:rPr>
          <w:instrText xml:space="preserve"> PAGEREF _Toc46154411 \h </w:instrText>
        </w:r>
        <w:r>
          <w:rPr>
            <w:noProof/>
            <w:webHidden/>
          </w:rPr>
        </w:r>
        <w:r>
          <w:rPr>
            <w:noProof/>
            <w:webHidden/>
          </w:rPr>
          <w:fldChar w:fldCharType="separate"/>
        </w:r>
        <w:r>
          <w:rPr>
            <w:noProof/>
            <w:webHidden/>
          </w:rPr>
          <w:t>8</w:t>
        </w:r>
        <w:r>
          <w:rPr>
            <w:noProof/>
            <w:webHidden/>
          </w:rPr>
          <w:fldChar w:fldCharType="end"/>
        </w:r>
      </w:hyperlink>
    </w:p>
    <w:p w14:paraId="0130C3BC" w14:textId="2F3430C8" w:rsidR="00447D8E" w:rsidRDefault="00447D8E">
      <w:pPr>
        <w:pStyle w:val="TOC2"/>
        <w:tabs>
          <w:tab w:val="right" w:leader="dot" w:pos="9060"/>
        </w:tabs>
        <w:rPr>
          <w:rFonts w:eastAsiaTheme="minorEastAsia" w:cstheme="minorBidi"/>
          <w:noProof/>
          <w:sz w:val="22"/>
          <w:szCs w:val="22"/>
          <w:lang w:eastAsia="en-AU"/>
        </w:rPr>
      </w:pPr>
      <w:hyperlink w:anchor="_Toc46154412" w:history="1">
        <w:r w:rsidRPr="007A767E">
          <w:rPr>
            <w:rStyle w:val="Hyperlink"/>
            <w:noProof/>
          </w:rPr>
          <w:t>Deferred patient elections (including post anaesthetic elections)</w:t>
        </w:r>
        <w:r>
          <w:rPr>
            <w:noProof/>
            <w:webHidden/>
          </w:rPr>
          <w:tab/>
        </w:r>
        <w:r>
          <w:rPr>
            <w:noProof/>
            <w:webHidden/>
          </w:rPr>
          <w:fldChar w:fldCharType="begin"/>
        </w:r>
        <w:r>
          <w:rPr>
            <w:noProof/>
            <w:webHidden/>
          </w:rPr>
          <w:instrText xml:space="preserve"> PAGEREF _Toc46154412 \h </w:instrText>
        </w:r>
        <w:r>
          <w:rPr>
            <w:noProof/>
            <w:webHidden/>
          </w:rPr>
        </w:r>
        <w:r>
          <w:rPr>
            <w:noProof/>
            <w:webHidden/>
          </w:rPr>
          <w:fldChar w:fldCharType="separate"/>
        </w:r>
        <w:r>
          <w:rPr>
            <w:noProof/>
            <w:webHidden/>
          </w:rPr>
          <w:t>8</w:t>
        </w:r>
        <w:r>
          <w:rPr>
            <w:noProof/>
            <w:webHidden/>
          </w:rPr>
          <w:fldChar w:fldCharType="end"/>
        </w:r>
      </w:hyperlink>
    </w:p>
    <w:p w14:paraId="46D1BEA4" w14:textId="07EF63B6" w:rsidR="00447D8E" w:rsidRDefault="00447D8E">
      <w:pPr>
        <w:pStyle w:val="TOC2"/>
        <w:tabs>
          <w:tab w:val="right" w:leader="dot" w:pos="9060"/>
        </w:tabs>
        <w:rPr>
          <w:rFonts w:eastAsiaTheme="minorEastAsia" w:cstheme="minorBidi"/>
          <w:noProof/>
          <w:sz w:val="22"/>
          <w:szCs w:val="22"/>
          <w:lang w:eastAsia="en-AU"/>
        </w:rPr>
      </w:pPr>
      <w:hyperlink w:anchor="_Toc46154413" w:history="1">
        <w:r w:rsidRPr="007A767E">
          <w:rPr>
            <w:rStyle w:val="Hyperlink"/>
            <w:noProof/>
          </w:rPr>
          <w:t>Data Validation Reports</w:t>
        </w:r>
        <w:r>
          <w:rPr>
            <w:noProof/>
            <w:webHidden/>
          </w:rPr>
          <w:tab/>
        </w:r>
        <w:r>
          <w:rPr>
            <w:noProof/>
            <w:webHidden/>
          </w:rPr>
          <w:fldChar w:fldCharType="begin"/>
        </w:r>
        <w:r>
          <w:rPr>
            <w:noProof/>
            <w:webHidden/>
          </w:rPr>
          <w:instrText xml:space="preserve"> PAGEREF _Toc46154413 \h </w:instrText>
        </w:r>
        <w:r>
          <w:rPr>
            <w:noProof/>
            <w:webHidden/>
          </w:rPr>
        </w:r>
        <w:r>
          <w:rPr>
            <w:noProof/>
            <w:webHidden/>
          </w:rPr>
          <w:fldChar w:fldCharType="separate"/>
        </w:r>
        <w:r>
          <w:rPr>
            <w:noProof/>
            <w:webHidden/>
          </w:rPr>
          <w:t>9</w:t>
        </w:r>
        <w:r>
          <w:rPr>
            <w:noProof/>
            <w:webHidden/>
          </w:rPr>
          <w:fldChar w:fldCharType="end"/>
        </w:r>
      </w:hyperlink>
    </w:p>
    <w:p w14:paraId="778B6E05" w14:textId="12F453F8" w:rsidR="00447D8E" w:rsidRDefault="00447D8E">
      <w:pPr>
        <w:pStyle w:val="TOC1"/>
        <w:tabs>
          <w:tab w:val="right" w:leader="dot" w:pos="9060"/>
        </w:tabs>
        <w:rPr>
          <w:rFonts w:eastAsiaTheme="minorEastAsia" w:cstheme="minorBidi"/>
          <w:noProof/>
          <w:sz w:val="22"/>
          <w:szCs w:val="22"/>
          <w:lang w:eastAsia="en-AU"/>
        </w:rPr>
      </w:pPr>
      <w:hyperlink w:anchor="_Toc46154414" w:history="1">
        <w:r w:rsidRPr="007A767E">
          <w:rPr>
            <w:rStyle w:val="Hyperlink"/>
            <w:noProof/>
          </w:rPr>
          <w:t>Section 3 – Medicare Eligible Patient Criteria</w:t>
        </w:r>
        <w:r>
          <w:rPr>
            <w:noProof/>
            <w:webHidden/>
          </w:rPr>
          <w:tab/>
        </w:r>
        <w:r>
          <w:rPr>
            <w:noProof/>
            <w:webHidden/>
          </w:rPr>
          <w:fldChar w:fldCharType="begin"/>
        </w:r>
        <w:r>
          <w:rPr>
            <w:noProof/>
            <w:webHidden/>
          </w:rPr>
          <w:instrText xml:space="preserve"> PAGEREF _Toc46154414 \h </w:instrText>
        </w:r>
        <w:r>
          <w:rPr>
            <w:noProof/>
            <w:webHidden/>
          </w:rPr>
        </w:r>
        <w:r>
          <w:rPr>
            <w:noProof/>
            <w:webHidden/>
          </w:rPr>
          <w:fldChar w:fldCharType="separate"/>
        </w:r>
        <w:r>
          <w:rPr>
            <w:noProof/>
            <w:webHidden/>
          </w:rPr>
          <w:t>10</w:t>
        </w:r>
        <w:r>
          <w:rPr>
            <w:noProof/>
            <w:webHidden/>
          </w:rPr>
          <w:fldChar w:fldCharType="end"/>
        </w:r>
      </w:hyperlink>
    </w:p>
    <w:p w14:paraId="3B08B652" w14:textId="224D0DAF" w:rsidR="00447D8E" w:rsidRDefault="00447D8E">
      <w:pPr>
        <w:pStyle w:val="TOC2"/>
        <w:tabs>
          <w:tab w:val="right" w:leader="dot" w:pos="9060"/>
        </w:tabs>
        <w:rPr>
          <w:rFonts w:eastAsiaTheme="minorEastAsia" w:cstheme="minorBidi"/>
          <w:noProof/>
          <w:sz w:val="22"/>
          <w:szCs w:val="22"/>
          <w:lang w:eastAsia="en-AU"/>
        </w:rPr>
      </w:pPr>
      <w:hyperlink w:anchor="_Toc46154415" w:history="1">
        <w:r w:rsidRPr="007A767E">
          <w:rPr>
            <w:rStyle w:val="Hyperlink"/>
            <w:noProof/>
          </w:rPr>
          <w:t>Eligibility</w:t>
        </w:r>
        <w:r>
          <w:rPr>
            <w:noProof/>
            <w:webHidden/>
          </w:rPr>
          <w:tab/>
        </w:r>
        <w:r>
          <w:rPr>
            <w:noProof/>
            <w:webHidden/>
          </w:rPr>
          <w:fldChar w:fldCharType="begin"/>
        </w:r>
        <w:r>
          <w:rPr>
            <w:noProof/>
            <w:webHidden/>
          </w:rPr>
          <w:instrText xml:space="preserve"> PAGEREF _Toc46154415 \h </w:instrText>
        </w:r>
        <w:r>
          <w:rPr>
            <w:noProof/>
            <w:webHidden/>
          </w:rPr>
        </w:r>
        <w:r>
          <w:rPr>
            <w:noProof/>
            <w:webHidden/>
          </w:rPr>
          <w:fldChar w:fldCharType="separate"/>
        </w:r>
        <w:r>
          <w:rPr>
            <w:noProof/>
            <w:webHidden/>
          </w:rPr>
          <w:t>10</w:t>
        </w:r>
        <w:r>
          <w:rPr>
            <w:noProof/>
            <w:webHidden/>
          </w:rPr>
          <w:fldChar w:fldCharType="end"/>
        </w:r>
      </w:hyperlink>
    </w:p>
    <w:p w14:paraId="58472F0B" w14:textId="1AEA9E3B" w:rsidR="00447D8E" w:rsidRDefault="00447D8E">
      <w:pPr>
        <w:pStyle w:val="TOC2"/>
        <w:tabs>
          <w:tab w:val="right" w:leader="dot" w:pos="9060"/>
        </w:tabs>
        <w:rPr>
          <w:rFonts w:eastAsiaTheme="minorEastAsia" w:cstheme="minorBidi"/>
          <w:noProof/>
          <w:sz w:val="22"/>
          <w:szCs w:val="22"/>
          <w:lang w:eastAsia="en-AU"/>
        </w:rPr>
      </w:pPr>
      <w:hyperlink w:anchor="_Toc46154416" w:history="1">
        <w:r w:rsidRPr="007A767E">
          <w:rPr>
            <w:rStyle w:val="Hyperlink"/>
            <w:rFonts w:eastAsiaTheme="minorHAnsi"/>
            <w:noProof/>
          </w:rPr>
          <w:t>Medicare Cards</w:t>
        </w:r>
        <w:r>
          <w:rPr>
            <w:noProof/>
            <w:webHidden/>
          </w:rPr>
          <w:tab/>
        </w:r>
        <w:r>
          <w:rPr>
            <w:noProof/>
            <w:webHidden/>
          </w:rPr>
          <w:fldChar w:fldCharType="begin"/>
        </w:r>
        <w:r>
          <w:rPr>
            <w:noProof/>
            <w:webHidden/>
          </w:rPr>
          <w:instrText xml:space="preserve"> PAGEREF _Toc46154416 \h </w:instrText>
        </w:r>
        <w:r>
          <w:rPr>
            <w:noProof/>
            <w:webHidden/>
          </w:rPr>
        </w:r>
        <w:r>
          <w:rPr>
            <w:noProof/>
            <w:webHidden/>
          </w:rPr>
          <w:fldChar w:fldCharType="separate"/>
        </w:r>
        <w:r>
          <w:rPr>
            <w:noProof/>
            <w:webHidden/>
          </w:rPr>
          <w:t>10</w:t>
        </w:r>
        <w:r>
          <w:rPr>
            <w:noProof/>
            <w:webHidden/>
          </w:rPr>
          <w:fldChar w:fldCharType="end"/>
        </w:r>
      </w:hyperlink>
    </w:p>
    <w:p w14:paraId="3DE4AF3C" w14:textId="28FB7F59" w:rsidR="00447D8E" w:rsidRDefault="00447D8E">
      <w:pPr>
        <w:pStyle w:val="TOC2"/>
        <w:tabs>
          <w:tab w:val="right" w:leader="dot" w:pos="9060"/>
        </w:tabs>
        <w:rPr>
          <w:rFonts w:eastAsiaTheme="minorEastAsia" w:cstheme="minorBidi"/>
          <w:noProof/>
          <w:sz w:val="22"/>
          <w:szCs w:val="22"/>
          <w:lang w:eastAsia="en-AU"/>
        </w:rPr>
      </w:pPr>
      <w:hyperlink w:anchor="_Toc46154417" w:history="1">
        <w:r w:rsidRPr="007A767E">
          <w:rPr>
            <w:rStyle w:val="Hyperlink"/>
            <w:noProof/>
          </w:rPr>
          <w:t>Reciprocal Health Care Agreements</w:t>
        </w:r>
        <w:r>
          <w:rPr>
            <w:noProof/>
            <w:webHidden/>
          </w:rPr>
          <w:tab/>
        </w:r>
        <w:r>
          <w:rPr>
            <w:noProof/>
            <w:webHidden/>
          </w:rPr>
          <w:fldChar w:fldCharType="begin"/>
        </w:r>
        <w:r>
          <w:rPr>
            <w:noProof/>
            <w:webHidden/>
          </w:rPr>
          <w:instrText xml:space="preserve"> PAGEREF _Toc46154417 \h </w:instrText>
        </w:r>
        <w:r>
          <w:rPr>
            <w:noProof/>
            <w:webHidden/>
          </w:rPr>
        </w:r>
        <w:r>
          <w:rPr>
            <w:noProof/>
            <w:webHidden/>
          </w:rPr>
          <w:fldChar w:fldCharType="separate"/>
        </w:r>
        <w:r>
          <w:rPr>
            <w:noProof/>
            <w:webHidden/>
          </w:rPr>
          <w:t>11</w:t>
        </w:r>
        <w:r>
          <w:rPr>
            <w:noProof/>
            <w:webHidden/>
          </w:rPr>
          <w:fldChar w:fldCharType="end"/>
        </w:r>
      </w:hyperlink>
    </w:p>
    <w:p w14:paraId="09235C67" w14:textId="4125B353" w:rsidR="00447D8E" w:rsidRDefault="00447D8E">
      <w:pPr>
        <w:pStyle w:val="TOC2"/>
        <w:tabs>
          <w:tab w:val="right" w:leader="dot" w:pos="9060"/>
        </w:tabs>
        <w:rPr>
          <w:rFonts w:eastAsiaTheme="minorEastAsia" w:cstheme="minorBidi"/>
          <w:noProof/>
          <w:sz w:val="22"/>
          <w:szCs w:val="22"/>
          <w:lang w:eastAsia="en-AU"/>
        </w:rPr>
      </w:pPr>
      <w:hyperlink w:anchor="_Toc46154418" w:history="1">
        <w:r w:rsidRPr="007A767E">
          <w:rPr>
            <w:rStyle w:val="Hyperlink"/>
            <w:noProof/>
          </w:rPr>
          <w:t>Period of cover</w:t>
        </w:r>
        <w:r>
          <w:rPr>
            <w:noProof/>
            <w:webHidden/>
          </w:rPr>
          <w:tab/>
        </w:r>
        <w:r>
          <w:rPr>
            <w:noProof/>
            <w:webHidden/>
          </w:rPr>
          <w:fldChar w:fldCharType="begin"/>
        </w:r>
        <w:r>
          <w:rPr>
            <w:noProof/>
            <w:webHidden/>
          </w:rPr>
          <w:instrText xml:space="preserve"> PAGEREF _Toc46154418 \h </w:instrText>
        </w:r>
        <w:r>
          <w:rPr>
            <w:noProof/>
            <w:webHidden/>
          </w:rPr>
        </w:r>
        <w:r>
          <w:rPr>
            <w:noProof/>
            <w:webHidden/>
          </w:rPr>
          <w:fldChar w:fldCharType="separate"/>
        </w:r>
        <w:r>
          <w:rPr>
            <w:noProof/>
            <w:webHidden/>
          </w:rPr>
          <w:t>11</w:t>
        </w:r>
        <w:r>
          <w:rPr>
            <w:noProof/>
            <w:webHidden/>
          </w:rPr>
          <w:fldChar w:fldCharType="end"/>
        </w:r>
      </w:hyperlink>
    </w:p>
    <w:p w14:paraId="2C9C9976" w14:textId="43EDD0EC" w:rsidR="00447D8E" w:rsidRDefault="00447D8E">
      <w:pPr>
        <w:pStyle w:val="TOC2"/>
        <w:tabs>
          <w:tab w:val="right" w:leader="dot" w:pos="9060"/>
        </w:tabs>
        <w:rPr>
          <w:rFonts w:eastAsiaTheme="minorEastAsia" w:cstheme="minorBidi"/>
          <w:noProof/>
          <w:sz w:val="22"/>
          <w:szCs w:val="22"/>
          <w:lang w:eastAsia="en-AU"/>
        </w:rPr>
      </w:pPr>
      <w:hyperlink w:anchor="_Toc46154419" w:history="1">
        <w:r w:rsidRPr="007A767E">
          <w:rPr>
            <w:rStyle w:val="Hyperlink"/>
            <w:noProof/>
          </w:rPr>
          <w:t>Students</w:t>
        </w:r>
        <w:r>
          <w:rPr>
            <w:noProof/>
            <w:webHidden/>
          </w:rPr>
          <w:tab/>
        </w:r>
        <w:r>
          <w:rPr>
            <w:noProof/>
            <w:webHidden/>
          </w:rPr>
          <w:fldChar w:fldCharType="begin"/>
        </w:r>
        <w:r>
          <w:rPr>
            <w:noProof/>
            <w:webHidden/>
          </w:rPr>
          <w:instrText xml:space="preserve"> PAGEREF _Toc46154419 \h </w:instrText>
        </w:r>
        <w:r>
          <w:rPr>
            <w:noProof/>
            <w:webHidden/>
          </w:rPr>
        </w:r>
        <w:r>
          <w:rPr>
            <w:noProof/>
            <w:webHidden/>
          </w:rPr>
          <w:fldChar w:fldCharType="separate"/>
        </w:r>
        <w:r>
          <w:rPr>
            <w:noProof/>
            <w:webHidden/>
          </w:rPr>
          <w:t>11</w:t>
        </w:r>
        <w:r>
          <w:rPr>
            <w:noProof/>
            <w:webHidden/>
          </w:rPr>
          <w:fldChar w:fldCharType="end"/>
        </w:r>
      </w:hyperlink>
    </w:p>
    <w:p w14:paraId="0EB806A2" w14:textId="4DCADC1C" w:rsidR="00447D8E" w:rsidRDefault="00447D8E">
      <w:pPr>
        <w:pStyle w:val="TOC2"/>
        <w:tabs>
          <w:tab w:val="right" w:leader="dot" w:pos="9060"/>
        </w:tabs>
        <w:rPr>
          <w:rFonts w:eastAsiaTheme="minorEastAsia" w:cstheme="minorBidi"/>
          <w:noProof/>
          <w:sz w:val="22"/>
          <w:szCs w:val="22"/>
          <w:lang w:eastAsia="en-AU"/>
        </w:rPr>
      </w:pPr>
      <w:hyperlink w:anchor="_Toc46154420" w:history="1">
        <w:r w:rsidRPr="007A767E">
          <w:rPr>
            <w:rStyle w:val="Hyperlink"/>
            <w:noProof/>
          </w:rPr>
          <w:t>Entitlements</w:t>
        </w:r>
        <w:r>
          <w:rPr>
            <w:noProof/>
            <w:webHidden/>
          </w:rPr>
          <w:tab/>
        </w:r>
        <w:r>
          <w:rPr>
            <w:noProof/>
            <w:webHidden/>
          </w:rPr>
          <w:fldChar w:fldCharType="begin"/>
        </w:r>
        <w:r>
          <w:rPr>
            <w:noProof/>
            <w:webHidden/>
          </w:rPr>
          <w:instrText xml:space="preserve"> PAGEREF _Toc46154420 \h </w:instrText>
        </w:r>
        <w:r>
          <w:rPr>
            <w:noProof/>
            <w:webHidden/>
          </w:rPr>
        </w:r>
        <w:r>
          <w:rPr>
            <w:noProof/>
            <w:webHidden/>
          </w:rPr>
          <w:fldChar w:fldCharType="separate"/>
        </w:r>
        <w:r>
          <w:rPr>
            <w:noProof/>
            <w:webHidden/>
          </w:rPr>
          <w:t>11</w:t>
        </w:r>
        <w:r>
          <w:rPr>
            <w:noProof/>
            <w:webHidden/>
          </w:rPr>
          <w:fldChar w:fldCharType="end"/>
        </w:r>
      </w:hyperlink>
    </w:p>
    <w:p w14:paraId="44E32242" w14:textId="6974E5FE" w:rsidR="00447D8E" w:rsidRDefault="00447D8E">
      <w:pPr>
        <w:pStyle w:val="TOC2"/>
        <w:tabs>
          <w:tab w:val="right" w:leader="dot" w:pos="9060"/>
        </w:tabs>
        <w:rPr>
          <w:rFonts w:eastAsiaTheme="minorEastAsia" w:cstheme="minorBidi"/>
          <w:noProof/>
          <w:sz w:val="22"/>
          <w:szCs w:val="22"/>
          <w:lang w:eastAsia="en-AU"/>
        </w:rPr>
      </w:pPr>
      <w:hyperlink w:anchor="_Toc46154421" w:history="1">
        <w:r w:rsidRPr="007A767E">
          <w:rPr>
            <w:rStyle w:val="Hyperlink"/>
            <w:noProof/>
          </w:rPr>
          <w:t>RHCA entitlement for holders of Retirement Visas class 405 or 410</w:t>
        </w:r>
        <w:r>
          <w:rPr>
            <w:noProof/>
            <w:webHidden/>
          </w:rPr>
          <w:tab/>
        </w:r>
        <w:r>
          <w:rPr>
            <w:noProof/>
            <w:webHidden/>
          </w:rPr>
          <w:fldChar w:fldCharType="begin"/>
        </w:r>
        <w:r>
          <w:rPr>
            <w:noProof/>
            <w:webHidden/>
          </w:rPr>
          <w:instrText xml:space="preserve"> PAGEREF _Toc46154421 \h </w:instrText>
        </w:r>
        <w:r>
          <w:rPr>
            <w:noProof/>
            <w:webHidden/>
          </w:rPr>
        </w:r>
        <w:r>
          <w:rPr>
            <w:noProof/>
            <w:webHidden/>
          </w:rPr>
          <w:fldChar w:fldCharType="separate"/>
        </w:r>
        <w:r>
          <w:rPr>
            <w:noProof/>
            <w:webHidden/>
          </w:rPr>
          <w:t>12</w:t>
        </w:r>
        <w:r>
          <w:rPr>
            <w:noProof/>
            <w:webHidden/>
          </w:rPr>
          <w:fldChar w:fldCharType="end"/>
        </w:r>
      </w:hyperlink>
    </w:p>
    <w:p w14:paraId="58A61AA9" w14:textId="75709C3A" w:rsidR="00447D8E" w:rsidRDefault="00447D8E">
      <w:pPr>
        <w:pStyle w:val="TOC2"/>
        <w:tabs>
          <w:tab w:val="right" w:leader="dot" w:pos="9060"/>
        </w:tabs>
        <w:rPr>
          <w:rFonts w:eastAsiaTheme="minorEastAsia" w:cstheme="minorBidi"/>
          <w:noProof/>
          <w:sz w:val="22"/>
          <w:szCs w:val="22"/>
          <w:lang w:eastAsia="en-AU"/>
        </w:rPr>
      </w:pPr>
      <w:hyperlink w:anchor="_Toc46154422" w:history="1">
        <w:r w:rsidRPr="007A767E">
          <w:rPr>
            <w:rStyle w:val="Hyperlink"/>
            <w:noProof/>
          </w:rPr>
          <w:t>What services are NOT covered under RHCAs?</w:t>
        </w:r>
        <w:r>
          <w:rPr>
            <w:noProof/>
            <w:webHidden/>
          </w:rPr>
          <w:tab/>
        </w:r>
        <w:r>
          <w:rPr>
            <w:noProof/>
            <w:webHidden/>
          </w:rPr>
          <w:fldChar w:fldCharType="begin"/>
        </w:r>
        <w:r>
          <w:rPr>
            <w:noProof/>
            <w:webHidden/>
          </w:rPr>
          <w:instrText xml:space="preserve"> PAGEREF _Toc46154422 \h </w:instrText>
        </w:r>
        <w:r>
          <w:rPr>
            <w:noProof/>
            <w:webHidden/>
          </w:rPr>
        </w:r>
        <w:r>
          <w:rPr>
            <w:noProof/>
            <w:webHidden/>
          </w:rPr>
          <w:fldChar w:fldCharType="separate"/>
        </w:r>
        <w:r>
          <w:rPr>
            <w:noProof/>
            <w:webHidden/>
          </w:rPr>
          <w:t>12</w:t>
        </w:r>
        <w:r>
          <w:rPr>
            <w:noProof/>
            <w:webHidden/>
          </w:rPr>
          <w:fldChar w:fldCharType="end"/>
        </w:r>
      </w:hyperlink>
    </w:p>
    <w:p w14:paraId="7759B9AE" w14:textId="75565871" w:rsidR="00447D8E" w:rsidRDefault="00447D8E">
      <w:pPr>
        <w:pStyle w:val="TOC2"/>
        <w:tabs>
          <w:tab w:val="right" w:leader="dot" w:pos="9060"/>
        </w:tabs>
        <w:rPr>
          <w:rFonts w:eastAsiaTheme="minorEastAsia" w:cstheme="minorBidi"/>
          <w:noProof/>
          <w:sz w:val="22"/>
          <w:szCs w:val="22"/>
          <w:lang w:eastAsia="en-AU"/>
        </w:rPr>
      </w:pPr>
      <w:hyperlink w:anchor="_Toc46154423" w:history="1">
        <w:r w:rsidRPr="007A767E">
          <w:rPr>
            <w:rStyle w:val="Hyperlink"/>
            <w:noProof/>
          </w:rPr>
          <w:t>Use of Medicare’s Health Professional Online Search (PKI)</w:t>
        </w:r>
        <w:r>
          <w:rPr>
            <w:noProof/>
            <w:webHidden/>
          </w:rPr>
          <w:tab/>
        </w:r>
        <w:r>
          <w:rPr>
            <w:noProof/>
            <w:webHidden/>
          </w:rPr>
          <w:fldChar w:fldCharType="begin"/>
        </w:r>
        <w:r>
          <w:rPr>
            <w:noProof/>
            <w:webHidden/>
          </w:rPr>
          <w:instrText xml:space="preserve"> PAGEREF _Toc46154423 \h </w:instrText>
        </w:r>
        <w:r>
          <w:rPr>
            <w:noProof/>
            <w:webHidden/>
          </w:rPr>
        </w:r>
        <w:r>
          <w:rPr>
            <w:noProof/>
            <w:webHidden/>
          </w:rPr>
          <w:fldChar w:fldCharType="separate"/>
        </w:r>
        <w:r>
          <w:rPr>
            <w:noProof/>
            <w:webHidden/>
          </w:rPr>
          <w:t>13</w:t>
        </w:r>
        <w:r>
          <w:rPr>
            <w:noProof/>
            <w:webHidden/>
          </w:rPr>
          <w:fldChar w:fldCharType="end"/>
        </w:r>
      </w:hyperlink>
    </w:p>
    <w:p w14:paraId="483544D1" w14:textId="6499BED2" w:rsidR="00447D8E" w:rsidRDefault="00447D8E">
      <w:pPr>
        <w:pStyle w:val="TOC1"/>
        <w:tabs>
          <w:tab w:val="right" w:leader="dot" w:pos="9060"/>
        </w:tabs>
        <w:rPr>
          <w:rFonts w:eastAsiaTheme="minorEastAsia" w:cstheme="minorBidi"/>
          <w:noProof/>
          <w:sz w:val="22"/>
          <w:szCs w:val="22"/>
          <w:lang w:eastAsia="en-AU"/>
        </w:rPr>
      </w:pPr>
      <w:hyperlink w:anchor="_Toc46154424" w:history="1">
        <w:r w:rsidRPr="007A767E">
          <w:rPr>
            <w:rStyle w:val="Hyperlink"/>
            <w:noProof/>
          </w:rPr>
          <w:t>Section 4 – Admission Requirements per Classification</w:t>
        </w:r>
        <w:r>
          <w:rPr>
            <w:noProof/>
            <w:webHidden/>
          </w:rPr>
          <w:tab/>
        </w:r>
        <w:r>
          <w:rPr>
            <w:noProof/>
            <w:webHidden/>
          </w:rPr>
          <w:fldChar w:fldCharType="begin"/>
        </w:r>
        <w:r>
          <w:rPr>
            <w:noProof/>
            <w:webHidden/>
          </w:rPr>
          <w:instrText xml:space="preserve"> PAGEREF _Toc46154424 \h </w:instrText>
        </w:r>
        <w:r>
          <w:rPr>
            <w:noProof/>
            <w:webHidden/>
          </w:rPr>
        </w:r>
        <w:r>
          <w:rPr>
            <w:noProof/>
            <w:webHidden/>
          </w:rPr>
          <w:fldChar w:fldCharType="separate"/>
        </w:r>
        <w:r>
          <w:rPr>
            <w:noProof/>
            <w:webHidden/>
          </w:rPr>
          <w:t>13</w:t>
        </w:r>
        <w:r>
          <w:rPr>
            <w:noProof/>
            <w:webHidden/>
          </w:rPr>
          <w:fldChar w:fldCharType="end"/>
        </w:r>
      </w:hyperlink>
    </w:p>
    <w:p w14:paraId="3E9DE276" w14:textId="7525B269" w:rsidR="00447D8E" w:rsidRDefault="00447D8E">
      <w:pPr>
        <w:pStyle w:val="TOC2"/>
        <w:tabs>
          <w:tab w:val="right" w:leader="dot" w:pos="9060"/>
        </w:tabs>
        <w:rPr>
          <w:rFonts w:eastAsiaTheme="minorEastAsia" w:cstheme="minorBidi"/>
          <w:noProof/>
          <w:sz w:val="22"/>
          <w:szCs w:val="22"/>
          <w:lang w:eastAsia="en-AU"/>
        </w:rPr>
      </w:pPr>
      <w:hyperlink w:anchor="_Toc46154425" w:history="1">
        <w:r w:rsidRPr="007A767E">
          <w:rPr>
            <w:rStyle w:val="Hyperlink"/>
            <w:noProof/>
          </w:rPr>
          <w:t>Public Admissions</w:t>
        </w:r>
        <w:r>
          <w:rPr>
            <w:noProof/>
            <w:webHidden/>
          </w:rPr>
          <w:tab/>
        </w:r>
        <w:r>
          <w:rPr>
            <w:noProof/>
            <w:webHidden/>
          </w:rPr>
          <w:fldChar w:fldCharType="begin"/>
        </w:r>
        <w:r>
          <w:rPr>
            <w:noProof/>
            <w:webHidden/>
          </w:rPr>
          <w:instrText xml:space="preserve"> PAGEREF _Toc46154425 \h </w:instrText>
        </w:r>
        <w:r>
          <w:rPr>
            <w:noProof/>
            <w:webHidden/>
          </w:rPr>
        </w:r>
        <w:r>
          <w:rPr>
            <w:noProof/>
            <w:webHidden/>
          </w:rPr>
          <w:fldChar w:fldCharType="separate"/>
        </w:r>
        <w:r>
          <w:rPr>
            <w:noProof/>
            <w:webHidden/>
          </w:rPr>
          <w:t>13</w:t>
        </w:r>
        <w:r>
          <w:rPr>
            <w:noProof/>
            <w:webHidden/>
          </w:rPr>
          <w:fldChar w:fldCharType="end"/>
        </w:r>
      </w:hyperlink>
    </w:p>
    <w:p w14:paraId="4A05AF38" w14:textId="5D777E94" w:rsidR="00447D8E" w:rsidRDefault="00447D8E">
      <w:pPr>
        <w:pStyle w:val="TOC2"/>
        <w:tabs>
          <w:tab w:val="right" w:leader="dot" w:pos="9060"/>
        </w:tabs>
        <w:rPr>
          <w:rFonts w:eastAsiaTheme="minorEastAsia" w:cstheme="minorBidi"/>
          <w:noProof/>
          <w:sz w:val="22"/>
          <w:szCs w:val="22"/>
          <w:lang w:eastAsia="en-AU"/>
        </w:rPr>
      </w:pPr>
      <w:hyperlink w:anchor="_Toc46154426" w:history="1">
        <w:r w:rsidRPr="007A767E">
          <w:rPr>
            <w:rStyle w:val="Hyperlink"/>
            <w:noProof/>
          </w:rPr>
          <w:t>Private Admissions</w:t>
        </w:r>
        <w:r>
          <w:rPr>
            <w:noProof/>
            <w:webHidden/>
          </w:rPr>
          <w:tab/>
        </w:r>
        <w:r>
          <w:rPr>
            <w:noProof/>
            <w:webHidden/>
          </w:rPr>
          <w:fldChar w:fldCharType="begin"/>
        </w:r>
        <w:r>
          <w:rPr>
            <w:noProof/>
            <w:webHidden/>
          </w:rPr>
          <w:instrText xml:space="preserve"> PAGEREF _Toc46154426 \h </w:instrText>
        </w:r>
        <w:r>
          <w:rPr>
            <w:noProof/>
            <w:webHidden/>
          </w:rPr>
        </w:r>
        <w:r>
          <w:rPr>
            <w:noProof/>
            <w:webHidden/>
          </w:rPr>
          <w:fldChar w:fldCharType="separate"/>
        </w:r>
        <w:r>
          <w:rPr>
            <w:noProof/>
            <w:webHidden/>
          </w:rPr>
          <w:t>14</w:t>
        </w:r>
        <w:r>
          <w:rPr>
            <w:noProof/>
            <w:webHidden/>
          </w:rPr>
          <w:fldChar w:fldCharType="end"/>
        </w:r>
      </w:hyperlink>
    </w:p>
    <w:p w14:paraId="571FD5D4" w14:textId="27B8A02A" w:rsidR="00447D8E" w:rsidRDefault="00447D8E">
      <w:pPr>
        <w:pStyle w:val="TOC2"/>
        <w:tabs>
          <w:tab w:val="right" w:leader="dot" w:pos="9060"/>
        </w:tabs>
        <w:rPr>
          <w:rFonts w:eastAsiaTheme="minorEastAsia" w:cstheme="minorBidi"/>
          <w:noProof/>
          <w:sz w:val="22"/>
          <w:szCs w:val="22"/>
          <w:lang w:eastAsia="en-AU"/>
        </w:rPr>
      </w:pPr>
      <w:hyperlink w:anchor="_Toc46154427" w:history="1">
        <w:r w:rsidRPr="007A767E">
          <w:rPr>
            <w:rStyle w:val="Hyperlink"/>
            <w:noProof/>
          </w:rPr>
          <w:t>Reciprocal Health Care Agreement Admissions</w:t>
        </w:r>
        <w:r>
          <w:rPr>
            <w:noProof/>
            <w:webHidden/>
          </w:rPr>
          <w:tab/>
        </w:r>
        <w:r>
          <w:rPr>
            <w:noProof/>
            <w:webHidden/>
          </w:rPr>
          <w:fldChar w:fldCharType="begin"/>
        </w:r>
        <w:r>
          <w:rPr>
            <w:noProof/>
            <w:webHidden/>
          </w:rPr>
          <w:instrText xml:space="preserve"> PAGEREF _Toc46154427 \h </w:instrText>
        </w:r>
        <w:r>
          <w:rPr>
            <w:noProof/>
            <w:webHidden/>
          </w:rPr>
        </w:r>
        <w:r>
          <w:rPr>
            <w:noProof/>
            <w:webHidden/>
          </w:rPr>
          <w:fldChar w:fldCharType="separate"/>
        </w:r>
        <w:r>
          <w:rPr>
            <w:noProof/>
            <w:webHidden/>
          </w:rPr>
          <w:t>15</w:t>
        </w:r>
        <w:r>
          <w:rPr>
            <w:noProof/>
            <w:webHidden/>
          </w:rPr>
          <w:fldChar w:fldCharType="end"/>
        </w:r>
      </w:hyperlink>
    </w:p>
    <w:p w14:paraId="7B5B01B9" w14:textId="1B0564DC" w:rsidR="00447D8E" w:rsidRDefault="00447D8E">
      <w:pPr>
        <w:pStyle w:val="TOC2"/>
        <w:tabs>
          <w:tab w:val="right" w:leader="dot" w:pos="9060"/>
        </w:tabs>
        <w:rPr>
          <w:rFonts w:eastAsiaTheme="minorEastAsia" w:cstheme="minorBidi"/>
          <w:noProof/>
          <w:sz w:val="22"/>
          <w:szCs w:val="22"/>
          <w:lang w:eastAsia="en-AU"/>
        </w:rPr>
      </w:pPr>
      <w:hyperlink w:anchor="_Toc46154428" w:history="1">
        <w:r w:rsidRPr="007A767E">
          <w:rPr>
            <w:rStyle w:val="Hyperlink"/>
            <w:noProof/>
          </w:rPr>
          <w:t>Veterans Affairs or DVA Admissions</w:t>
        </w:r>
        <w:r>
          <w:rPr>
            <w:noProof/>
            <w:webHidden/>
          </w:rPr>
          <w:tab/>
        </w:r>
        <w:r>
          <w:rPr>
            <w:noProof/>
            <w:webHidden/>
          </w:rPr>
          <w:fldChar w:fldCharType="begin"/>
        </w:r>
        <w:r>
          <w:rPr>
            <w:noProof/>
            <w:webHidden/>
          </w:rPr>
          <w:instrText xml:space="preserve"> PAGEREF _Toc46154428 \h </w:instrText>
        </w:r>
        <w:r>
          <w:rPr>
            <w:noProof/>
            <w:webHidden/>
          </w:rPr>
        </w:r>
        <w:r>
          <w:rPr>
            <w:noProof/>
            <w:webHidden/>
          </w:rPr>
          <w:fldChar w:fldCharType="separate"/>
        </w:r>
        <w:r>
          <w:rPr>
            <w:noProof/>
            <w:webHidden/>
          </w:rPr>
          <w:t>15</w:t>
        </w:r>
        <w:r>
          <w:rPr>
            <w:noProof/>
            <w:webHidden/>
          </w:rPr>
          <w:fldChar w:fldCharType="end"/>
        </w:r>
      </w:hyperlink>
    </w:p>
    <w:p w14:paraId="6D5E22FF" w14:textId="7CE84D60" w:rsidR="00447D8E" w:rsidRDefault="00447D8E">
      <w:pPr>
        <w:pStyle w:val="TOC2"/>
        <w:tabs>
          <w:tab w:val="right" w:leader="dot" w:pos="9060"/>
        </w:tabs>
        <w:rPr>
          <w:rFonts w:eastAsiaTheme="minorEastAsia" w:cstheme="minorBidi"/>
          <w:noProof/>
          <w:sz w:val="22"/>
          <w:szCs w:val="22"/>
          <w:lang w:eastAsia="en-AU"/>
        </w:rPr>
      </w:pPr>
      <w:hyperlink w:anchor="_Toc46154429" w:history="1">
        <w:r w:rsidRPr="007A767E">
          <w:rPr>
            <w:rStyle w:val="Hyperlink"/>
            <w:noProof/>
          </w:rPr>
          <w:t>Non-Eligible Admissions</w:t>
        </w:r>
        <w:r>
          <w:rPr>
            <w:noProof/>
            <w:webHidden/>
          </w:rPr>
          <w:tab/>
        </w:r>
        <w:r>
          <w:rPr>
            <w:noProof/>
            <w:webHidden/>
          </w:rPr>
          <w:fldChar w:fldCharType="begin"/>
        </w:r>
        <w:r>
          <w:rPr>
            <w:noProof/>
            <w:webHidden/>
          </w:rPr>
          <w:instrText xml:space="preserve"> PAGEREF _Toc46154429 \h </w:instrText>
        </w:r>
        <w:r>
          <w:rPr>
            <w:noProof/>
            <w:webHidden/>
          </w:rPr>
        </w:r>
        <w:r>
          <w:rPr>
            <w:noProof/>
            <w:webHidden/>
          </w:rPr>
          <w:fldChar w:fldCharType="separate"/>
        </w:r>
        <w:r>
          <w:rPr>
            <w:noProof/>
            <w:webHidden/>
          </w:rPr>
          <w:t>16</w:t>
        </w:r>
        <w:r>
          <w:rPr>
            <w:noProof/>
            <w:webHidden/>
          </w:rPr>
          <w:fldChar w:fldCharType="end"/>
        </w:r>
      </w:hyperlink>
    </w:p>
    <w:p w14:paraId="4F71762A" w14:textId="4301EC1D" w:rsidR="00447D8E" w:rsidRDefault="00447D8E">
      <w:pPr>
        <w:pStyle w:val="TOC2"/>
        <w:tabs>
          <w:tab w:val="right" w:leader="dot" w:pos="9060"/>
        </w:tabs>
        <w:rPr>
          <w:rFonts w:eastAsiaTheme="minorEastAsia" w:cstheme="minorBidi"/>
          <w:noProof/>
          <w:sz w:val="22"/>
          <w:szCs w:val="22"/>
          <w:lang w:eastAsia="en-AU"/>
        </w:rPr>
      </w:pPr>
      <w:hyperlink w:anchor="_Toc46154430" w:history="1">
        <w:r w:rsidRPr="007A767E">
          <w:rPr>
            <w:rStyle w:val="Hyperlink"/>
            <w:noProof/>
          </w:rPr>
          <w:t>Defence Force Admissions</w:t>
        </w:r>
        <w:r>
          <w:rPr>
            <w:noProof/>
            <w:webHidden/>
          </w:rPr>
          <w:tab/>
        </w:r>
        <w:r>
          <w:rPr>
            <w:noProof/>
            <w:webHidden/>
          </w:rPr>
          <w:fldChar w:fldCharType="begin"/>
        </w:r>
        <w:r>
          <w:rPr>
            <w:noProof/>
            <w:webHidden/>
          </w:rPr>
          <w:instrText xml:space="preserve"> PAGEREF _Toc46154430 \h </w:instrText>
        </w:r>
        <w:r>
          <w:rPr>
            <w:noProof/>
            <w:webHidden/>
          </w:rPr>
        </w:r>
        <w:r>
          <w:rPr>
            <w:noProof/>
            <w:webHidden/>
          </w:rPr>
          <w:fldChar w:fldCharType="separate"/>
        </w:r>
        <w:r>
          <w:rPr>
            <w:noProof/>
            <w:webHidden/>
          </w:rPr>
          <w:t>17</w:t>
        </w:r>
        <w:r>
          <w:rPr>
            <w:noProof/>
            <w:webHidden/>
          </w:rPr>
          <w:fldChar w:fldCharType="end"/>
        </w:r>
      </w:hyperlink>
    </w:p>
    <w:p w14:paraId="4ECF07E4" w14:textId="54B8AC9D" w:rsidR="00447D8E" w:rsidRDefault="00447D8E">
      <w:pPr>
        <w:pStyle w:val="TOC2"/>
        <w:tabs>
          <w:tab w:val="right" w:leader="dot" w:pos="9060"/>
        </w:tabs>
        <w:rPr>
          <w:rFonts w:eastAsiaTheme="minorEastAsia" w:cstheme="minorBidi"/>
          <w:noProof/>
          <w:sz w:val="22"/>
          <w:szCs w:val="22"/>
          <w:lang w:eastAsia="en-AU"/>
        </w:rPr>
      </w:pPr>
      <w:hyperlink w:anchor="_Toc46154431" w:history="1">
        <w:r w:rsidRPr="007A767E">
          <w:rPr>
            <w:rStyle w:val="Hyperlink"/>
            <w:noProof/>
          </w:rPr>
          <w:t>Correctional Facility Admissions</w:t>
        </w:r>
        <w:r>
          <w:rPr>
            <w:noProof/>
            <w:webHidden/>
          </w:rPr>
          <w:tab/>
        </w:r>
        <w:r>
          <w:rPr>
            <w:noProof/>
            <w:webHidden/>
          </w:rPr>
          <w:fldChar w:fldCharType="begin"/>
        </w:r>
        <w:r>
          <w:rPr>
            <w:noProof/>
            <w:webHidden/>
          </w:rPr>
          <w:instrText xml:space="preserve"> PAGEREF _Toc46154431 \h </w:instrText>
        </w:r>
        <w:r>
          <w:rPr>
            <w:noProof/>
            <w:webHidden/>
          </w:rPr>
        </w:r>
        <w:r>
          <w:rPr>
            <w:noProof/>
            <w:webHidden/>
          </w:rPr>
          <w:fldChar w:fldCharType="separate"/>
        </w:r>
        <w:r>
          <w:rPr>
            <w:noProof/>
            <w:webHidden/>
          </w:rPr>
          <w:t>18</w:t>
        </w:r>
        <w:r>
          <w:rPr>
            <w:noProof/>
            <w:webHidden/>
          </w:rPr>
          <w:fldChar w:fldCharType="end"/>
        </w:r>
      </w:hyperlink>
    </w:p>
    <w:p w14:paraId="776E9F79" w14:textId="1531C2CF" w:rsidR="00447D8E" w:rsidRDefault="00447D8E">
      <w:pPr>
        <w:pStyle w:val="TOC2"/>
        <w:tabs>
          <w:tab w:val="right" w:leader="dot" w:pos="9060"/>
        </w:tabs>
        <w:rPr>
          <w:rFonts w:eastAsiaTheme="minorEastAsia" w:cstheme="minorBidi"/>
          <w:noProof/>
          <w:sz w:val="22"/>
          <w:szCs w:val="22"/>
          <w:lang w:eastAsia="en-AU"/>
        </w:rPr>
      </w:pPr>
      <w:hyperlink w:anchor="_Toc46154432" w:history="1">
        <w:r w:rsidRPr="007A767E">
          <w:rPr>
            <w:rStyle w:val="Hyperlink"/>
            <w:noProof/>
          </w:rPr>
          <w:t>Compensable Admission</w:t>
        </w:r>
        <w:r>
          <w:rPr>
            <w:noProof/>
            <w:webHidden/>
          </w:rPr>
          <w:tab/>
        </w:r>
        <w:r>
          <w:rPr>
            <w:noProof/>
            <w:webHidden/>
          </w:rPr>
          <w:fldChar w:fldCharType="begin"/>
        </w:r>
        <w:r>
          <w:rPr>
            <w:noProof/>
            <w:webHidden/>
          </w:rPr>
          <w:instrText xml:space="preserve"> PAGEREF _Toc46154432 \h </w:instrText>
        </w:r>
        <w:r>
          <w:rPr>
            <w:noProof/>
            <w:webHidden/>
          </w:rPr>
        </w:r>
        <w:r>
          <w:rPr>
            <w:noProof/>
            <w:webHidden/>
          </w:rPr>
          <w:fldChar w:fldCharType="separate"/>
        </w:r>
        <w:r>
          <w:rPr>
            <w:noProof/>
            <w:webHidden/>
          </w:rPr>
          <w:t>18</w:t>
        </w:r>
        <w:r>
          <w:rPr>
            <w:noProof/>
            <w:webHidden/>
          </w:rPr>
          <w:fldChar w:fldCharType="end"/>
        </w:r>
      </w:hyperlink>
    </w:p>
    <w:p w14:paraId="69E8E981" w14:textId="047DC7CF" w:rsidR="00447D8E" w:rsidRDefault="00447D8E">
      <w:pPr>
        <w:pStyle w:val="TOC2"/>
        <w:tabs>
          <w:tab w:val="right" w:leader="dot" w:pos="9060"/>
        </w:tabs>
        <w:rPr>
          <w:rFonts w:eastAsiaTheme="minorEastAsia" w:cstheme="minorBidi"/>
          <w:noProof/>
          <w:sz w:val="22"/>
          <w:szCs w:val="22"/>
          <w:lang w:eastAsia="en-AU"/>
        </w:rPr>
      </w:pPr>
      <w:hyperlink w:anchor="_Toc46154433" w:history="1">
        <w:r w:rsidRPr="007A767E">
          <w:rPr>
            <w:rStyle w:val="Hyperlink"/>
            <w:noProof/>
          </w:rPr>
          <w:t>Asylum Seeker with ACT Access Card Admissions</w:t>
        </w:r>
        <w:r>
          <w:rPr>
            <w:noProof/>
            <w:webHidden/>
          </w:rPr>
          <w:tab/>
        </w:r>
        <w:r>
          <w:rPr>
            <w:noProof/>
            <w:webHidden/>
          </w:rPr>
          <w:fldChar w:fldCharType="begin"/>
        </w:r>
        <w:r>
          <w:rPr>
            <w:noProof/>
            <w:webHidden/>
          </w:rPr>
          <w:instrText xml:space="preserve"> PAGEREF _Toc46154433 \h </w:instrText>
        </w:r>
        <w:r>
          <w:rPr>
            <w:noProof/>
            <w:webHidden/>
          </w:rPr>
        </w:r>
        <w:r>
          <w:rPr>
            <w:noProof/>
            <w:webHidden/>
          </w:rPr>
          <w:fldChar w:fldCharType="separate"/>
        </w:r>
        <w:r>
          <w:rPr>
            <w:noProof/>
            <w:webHidden/>
          </w:rPr>
          <w:t>18</w:t>
        </w:r>
        <w:r>
          <w:rPr>
            <w:noProof/>
            <w:webHidden/>
          </w:rPr>
          <w:fldChar w:fldCharType="end"/>
        </w:r>
      </w:hyperlink>
    </w:p>
    <w:p w14:paraId="2752E024" w14:textId="3255807E" w:rsidR="00447D8E" w:rsidRDefault="00447D8E">
      <w:pPr>
        <w:pStyle w:val="TOC2"/>
        <w:tabs>
          <w:tab w:val="right" w:leader="dot" w:pos="9060"/>
        </w:tabs>
        <w:rPr>
          <w:rFonts w:eastAsiaTheme="minorEastAsia" w:cstheme="minorBidi"/>
          <w:noProof/>
          <w:sz w:val="22"/>
          <w:szCs w:val="22"/>
          <w:lang w:eastAsia="en-AU"/>
        </w:rPr>
      </w:pPr>
      <w:hyperlink w:anchor="_Toc46154434" w:history="1">
        <w:r w:rsidRPr="007A767E">
          <w:rPr>
            <w:rStyle w:val="Hyperlink"/>
            <w:noProof/>
          </w:rPr>
          <w:t>Asylum Seeker in Community Detention Admissions</w:t>
        </w:r>
        <w:r>
          <w:rPr>
            <w:noProof/>
            <w:webHidden/>
          </w:rPr>
          <w:tab/>
        </w:r>
        <w:r>
          <w:rPr>
            <w:noProof/>
            <w:webHidden/>
          </w:rPr>
          <w:fldChar w:fldCharType="begin"/>
        </w:r>
        <w:r>
          <w:rPr>
            <w:noProof/>
            <w:webHidden/>
          </w:rPr>
          <w:instrText xml:space="preserve"> PAGEREF _Toc46154434 \h </w:instrText>
        </w:r>
        <w:r>
          <w:rPr>
            <w:noProof/>
            <w:webHidden/>
          </w:rPr>
        </w:r>
        <w:r>
          <w:rPr>
            <w:noProof/>
            <w:webHidden/>
          </w:rPr>
          <w:fldChar w:fldCharType="separate"/>
        </w:r>
        <w:r>
          <w:rPr>
            <w:noProof/>
            <w:webHidden/>
          </w:rPr>
          <w:t>19</w:t>
        </w:r>
        <w:r>
          <w:rPr>
            <w:noProof/>
            <w:webHidden/>
          </w:rPr>
          <w:fldChar w:fldCharType="end"/>
        </w:r>
      </w:hyperlink>
    </w:p>
    <w:p w14:paraId="316D9C98" w14:textId="2E4A2D59" w:rsidR="00447D8E" w:rsidRDefault="00447D8E">
      <w:pPr>
        <w:pStyle w:val="TOC2"/>
        <w:tabs>
          <w:tab w:val="right" w:leader="dot" w:pos="9060"/>
        </w:tabs>
        <w:rPr>
          <w:rFonts w:eastAsiaTheme="minorEastAsia" w:cstheme="minorBidi"/>
          <w:noProof/>
          <w:sz w:val="22"/>
          <w:szCs w:val="22"/>
          <w:lang w:eastAsia="en-AU"/>
        </w:rPr>
      </w:pPr>
      <w:hyperlink w:anchor="_Toc46154435" w:history="1">
        <w:r w:rsidRPr="007A767E">
          <w:rPr>
            <w:rStyle w:val="Hyperlink"/>
            <w:noProof/>
          </w:rPr>
          <w:t>Nursing Home Type Patients</w:t>
        </w:r>
        <w:r>
          <w:rPr>
            <w:noProof/>
            <w:webHidden/>
          </w:rPr>
          <w:tab/>
        </w:r>
        <w:r>
          <w:rPr>
            <w:noProof/>
            <w:webHidden/>
          </w:rPr>
          <w:fldChar w:fldCharType="begin"/>
        </w:r>
        <w:r>
          <w:rPr>
            <w:noProof/>
            <w:webHidden/>
          </w:rPr>
          <w:instrText xml:space="preserve"> PAGEREF _Toc46154435 \h </w:instrText>
        </w:r>
        <w:r>
          <w:rPr>
            <w:noProof/>
            <w:webHidden/>
          </w:rPr>
        </w:r>
        <w:r>
          <w:rPr>
            <w:noProof/>
            <w:webHidden/>
          </w:rPr>
          <w:fldChar w:fldCharType="separate"/>
        </w:r>
        <w:r>
          <w:rPr>
            <w:noProof/>
            <w:webHidden/>
          </w:rPr>
          <w:t>19</w:t>
        </w:r>
        <w:r>
          <w:rPr>
            <w:noProof/>
            <w:webHidden/>
          </w:rPr>
          <w:fldChar w:fldCharType="end"/>
        </w:r>
      </w:hyperlink>
    </w:p>
    <w:p w14:paraId="551D530D" w14:textId="0DE7679B" w:rsidR="00447D8E" w:rsidRDefault="00447D8E">
      <w:pPr>
        <w:pStyle w:val="TOC1"/>
        <w:tabs>
          <w:tab w:val="right" w:leader="dot" w:pos="9060"/>
        </w:tabs>
        <w:rPr>
          <w:rFonts w:eastAsiaTheme="minorEastAsia" w:cstheme="minorBidi"/>
          <w:noProof/>
          <w:sz w:val="22"/>
          <w:szCs w:val="22"/>
          <w:lang w:eastAsia="en-AU"/>
        </w:rPr>
      </w:pPr>
      <w:hyperlink w:anchor="_Toc46154436" w:history="1">
        <w:r w:rsidRPr="007A767E">
          <w:rPr>
            <w:rStyle w:val="Hyperlink"/>
            <w:noProof/>
          </w:rPr>
          <w:t>Section 5 – What to do when a patient transfers between NOOPEX and non NOOPEX specialists</w:t>
        </w:r>
        <w:r>
          <w:rPr>
            <w:noProof/>
            <w:webHidden/>
          </w:rPr>
          <w:tab/>
        </w:r>
        <w:r>
          <w:rPr>
            <w:noProof/>
            <w:webHidden/>
          </w:rPr>
          <w:fldChar w:fldCharType="begin"/>
        </w:r>
        <w:r>
          <w:rPr>
            <w:noProof/>
            <w:webHidden/>
          </w:rPr>
          <w:instrText xml:space="preserve"> PAGEREF _Toc46154436 \h </w:instrText>
        </w:r>
        <w:r>
          <w:rPr>
            <w:noProof/>
            <w:webHidden/>
          </w:rPr>
        </w:r>
        <w:r>
          <w:rPr>
            <w:noProof/>
            <w:webHidden/>
          </w:rPr>
          <w:fldChar w:fldCharType="separate"/>
        </w:r>
        <w:r>
          <w:rPr>
            <w:noProof/>
            <w:webHidden/>
          </w:rPr>
          <w:t>20</w:t>
        </w:r>
        <w:r>
          <w:rPr>
            <w:noProof/>
            <w:webHidden/>
          </w:rPr>
          <w:fldChar w:fldCharType="end"/>
        </w:r>
      </w:hyperlink>
    </w:p>
    <w:p w14:paraId="6107FFC6" w14:textId="7639C347" w:rsidR="00447D8E" w:rsidRDefault="00447D8E">
      <w:pPr>
        <w:pStyle w:val="TOC1"/>
        <w:tabs>
          <w:tab w:val="right" w:leader="dot" w:pos="9060"/>
        </w:tabs>
        <w:rPr>
          <w:rFonts w:eastAsiaTheme="minorEastAsia" w:cstheme="minorBidi"/>
          <w:noProof/>
          <w:sz w:val="22"/>
          <w:szCs w:val="22"/>
          <w:lang w:eastAsia="en-AU"/>
        </w:rPr>
      </w:pPr>
      <w:hyperlink w:anchor="_Toc46154437" w:history="1">
        <w:r w:rsidRPr="007A767E">
          <w:rPr>
            <w:rStyle w:val="Hyperlink"/>
            <w:noProof/>
          </w:rPr>
          <w:t>Section 6 – Contacting patients substitute decision maker</w:t>
        </w:r>
        <w:r>
          <w:rPr>
            <w:noProof/>
            <w:webHidden/>
          </w:rPr>
          <w:tab/>
        </w:r>
        <w:r>
          <w:rPr>
            <w:noProof/>
            <w:webHidden/>
          </w:rPr>
          <w:fldChar w:fldCharType="begin"/>
        </w:r>
        <w:r>
          <w:rPr>
            <w:noProof/>
            <w:webHidden/>
          </w:rPr>
          <w:instrText xml:space="preserve"> PAGEREF _Toc46154437 \h </w:instrText>
        </w:r>
        <w:r>
          <w:rPr>
            <w:noProof/>
            <w:webHidden/>
          </w:rPr>
        </w:r>
        <w:r>
          <w:rPr>
            <w:noProof/>
            <w:webHidden/>
          </w:rPr>
          <w:fldChar w:fldCharType="separate"/>
        </w:r>
        <w:r>
          <w:rPr>
            <w:noProof/>
            <w:webHidden/>
          </w:rPr>
          <w:t>20</w:t>
        </w:r>
        <w:r>
          <w:rPr>
            <w:noProof/>
            <w:webHidden/>
          </w:rPr>
          <w:fldChar w:fldCharType="end"/>
        </w:r>
      </w:hyperlink>
    </w:p>
    <w:p w14:paraId="0AEC37E8" w14:textId="06E9729D" w:rsidR="00447D8E" w:rsidRDefault="00447D8E">
      <w:pPr>
        <w:pStyle w:val="TOC1"/>
        <w:tabs>
          <w:tab w:val="right" w:leader="dot" w:pos="9060"/>
        </w:tabs>
        <w:rPr>
          <w:rFonts w:eastAsiaTheme="minorEastAsia" w:cstheme="minorBidi"/>
          <w:noProof/>
          <w:sz w:val="22"/>
          <w:szCs w:val="22"/>
          <w:lang w:eastAsia="en-AU"/>
        </w:rPr>
      </w:pPr>
      <w:hyperlink w:anchor="_Toc46154438" w:history="1">
        <w:r w:rsidRPr="007A767E">
          <w:rPr>
            <w:rStyle w:val="Hyperlink"/>
            <w:noProof/>
          </w:rPr>
          <w:t>Section 7 – Processing admission forms remotely</w:t>
        </w:r>
        <w:r>
          <w:rPr>
            <w:noProof/>
            <w:webHidden/>
          </w:rPr>
          <w:tab/>
        </w:r>
        <w:r>
          <w:rPr>
            <w:noProof/>
            <w:webHidden/>
          </w:rPr>
          <w:fldChar w:fldCharType="begin"/>
        </w:r>
        <w:r>
          <w:rPr>
            <w:noProof/>
            <w:webHidden/>
          </w:rPr>
          <w:instrText xml:space="preserve"> PAGEREF _Toc46154438 \h </w:instrText>
        </w:r>
        <w:r>
          <w:rPr>
            <w:noProof/>
            <w:webHidden/>
          </w:rPr>
        </w:r>
        <w:r>
          <w:rPr>
            <w:noProof/>
            <w:webHidden/>
          </w:rPr>
          <w:fldChar w:fldCharType="separate"/>
        </w:r>
        <w:r>
          <w:rPr>
            <w:noProof/>
            <w:webHidden/>
          </w:rPr>
          <w:t>20</w:t>
        </w:r>
        <w:r>
          <w:rPr>
            <w:noProof/>
            <w:webHidden/>
          </w:rPr>
          <w:fldChar w:fldCharType="end"/>
        </w:r>
      </w:hyperlink>
    </w:p>
    <w:p w14:paraId="2329851E" w14:textId="55329BC2" w:rsidR="00447D8E" w:rsidRDefault="00447D8E">
      <w:pPr>
        <w:pStyle w:val="TOC1"/>
        <w:tabs>
          <w:tab w:val="right" w:leader="dot" w:pos="9060"/>
        </w:tabs>
        <w:rPr>
          <w:rFonts w:eastAsiaTheme="minorEastAsia" w:cstheme="minorBidi"/>
          <w:noProof/>
          <w:sz w:val="22"/>
          <w:szCs w:val="22"/>
          <w:lang w:eastAsia="en-AU"/>
        </w:rPr>
      </w:pPr>
      <w:hyperlink w:anchor="_Toc46154439" w:history="1">
        <w:r w:rsidRPr="007A767E">
          <w:rPr>
            <w:rStyle w:val="Hyperlink"/>
            <w:noProof/>
          </w:rPr>
          <w:t>Section 8 – When a patient is discharged prior to gaining required information for funding</w:t>
        </w:r>
        <w:r>
          <w:rPr>
            <w:noProof/>
            <w:webHidden/>
          </w:rPr>
          <w:tab/>
        </w:r>
        <w:r>
          <w:rPr>
            <w:noProof/>
            <w:webHidden/>
          </w:rPr>
          <w:fldChar w:fldCharType="begin"/>
        </w:r>
        <w:r>
          <w:rPr>
            <w:noProof/>
            <w:webHidden/>
          </w:rPr>
          <w:instrText xml:space="preserve"> PAGEREF _Toc46154439 \h </w:instrText>
        </w:r>
        <w:r>
          <w:rPr>
            <w:noProof/>
            <w:webHidden/>
          </w:rPr>
        </w:r>
        <w:r>
          <w:rPr>
            <w:noProof/>
            <w:webHidden/>
          </w:rPr>
          <w:fldChar w:fldCharType="separate"/>
        </w:r>
        <w:r>
          <w:rPr>
            <w:noProof/>
            <w:webHidden/>
          </w:rPr>
          <w:t>21</w:t>
        </w:r>
        <w:r>
          <w:rPr>
            <w:noProof/>
            <w:webHidden/>
          </w:rPr>
          <w:fldChar w:fldCharType="end"/>
        </w:r>
      </w:hyperlink>
    </w:p>
    <w:p w14:paraId="0AE48E78" w14:textId="141F50F7" w:rsidR="00447D8E" w:rsidRDefault="00447D8E">
      <w:pPr>
        <w:pStyle w:val="TOC1"/>
        <w:tabs>
          <w:tab w:val="right" w:leader="dot" w:pos="9060"/>
        </w:tabs>
        <w:rPr>
          <w:rFonts w:eastAsiaTheme="minorEastAsia" w:cstheme="minorBidi"/>
          <w:noProof/>
          <w:sz w:val="22"/>
          <w:szCs w:val="22"/>
          <w:lang w:eastAsia="en-AU"/>
        </w:rPr>
      </w:pPr>
      <w:hyperlink w:anchor="_Toc46154440" w:history="1">
        <w:r w:rsidRPr="007A767E">
          <w:rPr>
            <w:rStyle w:val="Hyperlink"/>
            <w:noProof/>
          </w:rPr>
          <w:t>Section 9 – When to contact the Patient Liaison and Admission Team</w:t>
        </w:r>
        <w:r>
          <w:rPr>
            <w:noProof/>
            <w:webHidden/>
          </w:rPr>
          <w:tab/>
        </w:r>
        <w:r>
          <w:rPr>
            <w:noProof/>
            <w:webHidden/>
          </w:rPr>
          <w:fldChar w:fldCharType="begin"/>
        </w:r>
        <w:r>
          <w:rPr>
            <w:noProof/>
            <w:webHidden/>
          </w:rPr>
          <w:instrText xml:space="preserve"> PAGEREF _Toc46154440 \h </w:instrText>
        </w:r>
        <w:r>
          <w:rPr>
            <w:noProof/>
            <w:webHidden/>
          </w:rPr>
        </w:r>
        <w:r>
          <w:rPr>
            <w:noProof/>
            <w:webHidden/>
          </w:rPr>
          <w:fldChar w:fldCharType="separate"/>
        </w:r>
        <w:r>
          <w:rPr>
            <w:noProof/>
            <w:webHidden/>
          </w:rPr>
          <w:t>21</w:t>
        </w:r>
        <w:r>
          <w:rPr>
            <w:noProof/>
            <w:webHidden/>
          </w:rPr>
          <w:fldChar w:fldCharType="end"/>
        </w:r>
      </w:hyperlink>
    </w:p>
    <w:p w14:paraId="7D3A3867" w14:textId="1A16C19B" w:rsidR="00447D8E" w:rsidRDefault="00447D8E">
      <w:pPr>
        <w:pStyle w:val="TOC1"/>
        <w:tabs>
          <w:tab w:val="right" w:leader="dot" w:pos="9060"/>
        </w:tabs>
        <w:rPr>
          <w:rFonts w:eastAsiaTheme="minorEastAsia" w:cstheme="minorBidi"/>
          <w:noProof/>
          <w:sz w:val="22"/>
          <w:szCs w:val="22"/>
          <w:lang w:eastAsia="en-AU"/>
        </w:rPr>
      </w:pPr>
      <w:hyperlink w:anchor="_Toc46154441" w:history="1">
        <w:r w:rsidRPr="007A767E">
          <w:rPr>
            <w:rStyle w:val="Hyperlink"/>
            <w:noProof/>
          </w:rPr>
          <w:t>Section 10 – When can the patient make an election</w:t>
        </w:r>
        <w:r>
          <w:rPr>
            <w:noProof/>
            <w:webHidden/>
          </w:rPr>
          <w:tab/>
        </w:r>
        <w:r>
          <w:rPr>
            <w:noProof/>
            <w:webHidden/>
          </w:rPr>
          <w:fldChar w:fldCharType="begin"/>
        </w:r>
        <w:r>
          <w:rPr>
            <w:noProof/>
            <w:webHidden/>
          </w:rPr>
          <w:instrText xml:space="preserve"> PAGEREF _Toc46154441 \h </w:instrText>
        </w:r>
        <w:r>
          <w:rPr>
            <w:noProof/>
            <w:webHidden/>
          </w:rPr>
        </w:r>
        <w:r>
          <w:rPr>
            <w:noProof/>
            <w:webHidden/>
          </w:rPr>
          <w:fldChar w:fldCharType="separate"/>
        </w:r>
        <w:r>
          <w:rPr>
            <w:noProof/>
            <w:webHidden/>
          </w:rPr>
          <w:t>21</w:t>
        </w:r>
        <w:r>
          <w:rPr>
            <w:noProof/>
            <w:webHidden/>
          </w:rPr>
          <w:fldChar w:fldCharType="end"/>
        </w:r>
      </w:hyperlink>
    </w:p>
    <w:p w14:paraId="3D92CB11" w14:textId="20002D4C" w:rsidR="00447D8E" w:rsidRDefault="00447D8E">
      <w:pPr>
        <w:pStyle w:val="TOC1"/>
        <w:tabs>
          <w:tab w:val="right" w:leader="dot" w:pos="9060"/>
        </w:tabs>
        <w:rPr>
          <w:rFonts w:eastAsiaTheme="minorEastAsia" w:cstheme="minorBidi"/>
          <w:noProof/>
          <w:sz w:val="22"/>
          <w:szCs w:val="22"/>
          <w:lang w:eastAsia="en-AU"/>
        </w:rPr>
      </w:pPr>
      <w:hyperlink w:anchor="_Toc46154442" w:history="1">
        <w:r w:rsidRPr="007A767E">
          <w:rPr>
            <w:rStyle w:val="Hyperlink"/>
            <w:noProof/>
          </w:rPr>
          <w:t>Section 11 – Billing Process</w:t>
        </w:r>
        <w:r>
          <w:rPr>
            <w:noProof/>
            <w:webHidden/>
          </w:rPr>
          <w:tab/>
        </w:r>
        <w:r>
          <w:rPr>
            <w:noProof/>
            <w:webHidden/>
          </w:rPr>
          <w:fldChar w:fldCharType="begin"/>
        </w:r>
        <w:r>
          <w:rPr>
            <w:noProof/>
            <w:webHidden/>
          </w:rPr>
          <w:instrText xml:space="preserve"> PAGEREF _Toc46154442 \h </w:instrText>
        </w:r>
        <w:r>
          <w:rPr>
            <w:noProof/>
            <w:webHidden/>
          </w:rPr>
        </w:r>
        <w:r>
          <w:rPr>
            <w:noProof/>
            <w:webHidden/>
          </w:rPr>
          <w:fldChar w:fldCharType="separate"/>
        </w:r>
        <w:r>
          <w:rPr>
            <w:noProof/>
            <w:webHidden/>
          </w:rPr>
          <w:t>22</w:t>
        </w:r>
        <w:r>
          <w:rPr>
            <w:noProof/>
            <w:webHidden/>
          </w:rPr>
          <w:fldChar w:fldCharType="end"/>
        </w:r>
      </w:hyperlink>
    </w:p>
    <w:p w14:paraId="43852A8F" w14:textId="0B5A4606" w:rsidR="00447D8E" w:rsidRDefault="00447D8E">
      <w:pPr>
        <w:pStyle w:val="TOC2"/>
        <w:tabs>
          <w:tab w:val="right" w:leader="dot" w:pos="9060"/>
        </w:tabs>
        <w:rPr>
          <w:rFonts w:eastAsiaTheme="minorEastAsia" w:cstheme="minorBidi"/>
          <w:noProof/>
          <w:sz w:val="22"/>
          <w:szCs w:val="22"/>
          <w:lang w:eastAsia="en-AU"/>
        </w:rPr>
      </w:pPr>
      <w:hyperlink w:anchor="_Toc46154443" w:history="1">
        <w:r w:rsidRPr="007A767E">
          <w:rPr>
            <w:rStyle w:val="Hyperlink"/>
            <w:noProof/>
          </w:rPr>
          <w:t>Accommodation Charges</w:t>
        </w:r>
        <w:r>
          <w:rPr>
            <w:noProof/>
            <w:webHidden/>
          </w:rPr>
          <w:tab/>
        </w:r>
        <w:r>
          <w:rPr>
            <w:noProof/>
            <w:webHidden/>
          </w:rPr>
          <w:fldChar w:fldCharType="begin"/>
        </w:r>
        <w:r>
          <w:rPr>
            <w:noProof/>
            <w:webHidden/>
          </w:rPr>
          <w:instrText xml:space="preserve"> PAGEREF _Toc46154443 \h </w:instrText>
        </w:r>
        <w:r>
          <w:rPr>
            <w:noProof/>
            <w:webHidden/>
          </w:rPr>
        </w:r>
        <w:r>
          <w:rPr>
            <w:noProof/>
            <w:webHidden/>
          </w:rPr>
          <w:fldChar w:fldCharType="separate"/>
        </w:r>
        <w:r>
          <w:rPr>
            <w:noProof/>
            <w:webHidden/>
          </w:rPr>
          <w:t>22</w:t>
        </w:r>
        <w:r>
          <w:rPr>
            <w:noProof/>
            <w:webHidden/>
          </w:rPr>
          <w:fldChar w:fldCharType="end"/>
        </w:r>
      </w:hyperlink>
    </w:p>
    <w:p w14:paraId="66BE928E" w14:textId="795057B5" w:rsidR="00447D8E" w:rsidRDefault="00447D8E">
      <w:pPr>
        <w:pStyle w:val="TOC2"/>
        <w:tabs>
          <w:tab w:val="right" w:leader="dot" w:pos="9060"/>
        </w:tabs>
        <w:rPr>
          <w:rFonts w:eastAsiaTheme="minorEastAsia" w:cstheme="minorBidi"/>
          <w:noProof/>
          <w:sz w:val="22"/>
          <w:szCs w:val="22"/>
          <w:lang w:eastAsia="en-AU"/>
        </w:rPr>
      </w:pPr>
      <w:hyperlink w:anchor="_Toc46154444" w:history="1">
        <w:r w:rsidRPr="007A767E">
          <w:rPr>
            <w:rStyle w:val="Hyperlink"/>
            <w:noProof/>
          </w:rPr>
          <w:t>Doctors Billing</w:t>
        </w:r>
        <w:r>
          <w:rPr>
            <w:noProof/>
            <w:webHidden/>
          </w:rPr>
          <w:tab/>
        </w:r>
        <w:r>
          <w:rPr>
            <w:noProof/>
            <w:webHidden/>
          </w:rPr>
          <w:fldChar w:fldCharType="begin"/>
        </w:r>
        <w:r>
          <w:rPr>
            <w:noProof/>
            <w:webHidden/>
          </w:rPr>
          <w:instrText xml:space="preserve"> PAGEREF _Toc46154444 \h </w:instrText>
        </w:r>
        <w:r>
          <w:rPr>
            <w:noProof/>
            <w:webHidden/>
          </w:rPr>
        </w:r>
        <w:r>
          <w:rPr>
            <w:noProof/>
            <w:webHidden/>
          </w:rPr>
          <w:fldChar w:fldCharType="separate"/>
        </w:r>
        <w:r>
          <w:rPr>
            <w:noProof/>
            <w:webHidden/>
          </w:rPr>
          <w:t>22</w:t>
        </w:r>
        <w:r>
          <w:rPr>
            <w:noProof/>
            <w:webHidden/>
          </w:rPr>
          <w:fldChar w:fldCharType="end"/>
        </w:r>
      </w:hyperlink>
    </w:p>
    <w:p w14:paraId="38092CED" w14:textId="02E29D87" w:rsidR="00447D8E" w:rsidRDefault="00447D8E">
      <w:pPr>
        <w:pStyle w:val="TOC2"/>
        <w:tabs>
          <w:tab w:val="right" w:leader="dot" w:pos="9060"/>
        </w:tabs>
        <w:rPr>
          <w:rFonts w:eastAsiaTheme="minorEastAsia" w:cstheme="minorBidi"/>
          <w:noProof/>
          <w:sz w:val="22"/>
          <w:szCs w:val="22"/>
          <w:lang w:eastAsia="en-AU"/>
        </w:rPr>
      </w:pPr>
      <w:hyperlink w:anchor="_Toc46154445" w:history="1">
        <w:r w:rsidRPr="007A767E">
          <w:rPr>
            <w:rStyle w:val="Hyperlink"/>
            <w:noProof/>
          </w:rPr>
          <w:t>Inpatient Billing Log / Tick &amp; Flick Billing Forms</w:t>
        </w:r>
        <w:r>
          <w:rPr>
            <w:noProof/>
            <w:webHidden/>
          </w:rPr>
          <w:tab/>
        </w:r>
        <w:r>
          <w:rPr>
            <w:noProof/>
            <w:webHidden/>
          </w:rPr>
          <w:fldChar w:fldCharType="begin"/>
        </w:r>
        <w:r>
          <w:rPr>
            <w:noProof/>
            <w:webHidden/>
          </w:rPr>
          <w:instrText xml:space="preserve"> PAGEREF _Toc46154445 \h </w:instrText>
        </w:r>
        <w:r>
          <w:rPr>
            <w:noProof/>
            <w:webHidden/>
          </w:rPr>
        </w:r>
        <w:r>
          <w:rPr>
            <w:noProof/>
            <w:webHidden/>
          </w:rPr>
          <w:fldChar w:fldCharType="separate"/>
        </w:r>
        <w:r>
          <w:rPr>
            <w:noProof/>
            <w:webHidden/>
          </w:rPr>
          <w:t>22</w:t>
        </w:r>
        <w:r>
          <w:rPr>
            <w:noProof/>
            <w:webHidden/>
          </w:rPr>
          <w:fldChar w:fldCharType="end"/>
        </w:r>
      </w:hyperlink>
    </w:p>
    <w:p w14:paraId="530D43AF" w14:textId="31E7D502" w:rsidR="00447D8E" w:rsidRDefault="00447D8E">
      <w:pPr>
        <w:pStyle w:val="TOC1"/>
        <w:tabs>
          <w:tab w:val="right" w:leader="dot" w:pos="9060"/>
        </w:tabs>
        <w:rPr>
          <w:rFonts w:eastAsiaTheme="minorEastAsia" w:cstheme="minorBidi"/>
          <w:noProof/>
          <w:sz w:val="22"/>
          <w:szCs w:val="22"/>
          <w:lang w:eastAsia="en-AU"/>
        </w:rPr>
      </w:pPr>
      <w:hyperlink w:anchor="_Toc46154446" w:history="1">
        <w:r w:rsidRPr="007A767E">
          <w:rPr>
            <w:rStyle w:val="Hyperlink"/>
            <w:noProof/>
          </w:rPr>
          <w:t>Section 12 – Debt Recovery Process</w:t>
        </w:r>
        <w:r>
          <w:rPr>
            <w:noProof/>
            <w:webHidden/>
          </w:rPr>
          <w:tab/>
        </w:r>
        <w:r>
          <w:rPr>
            <w:noProof/>
            <w:webHidden/>
          </w:rPr>
          <w:fldChar w:fldCharType="begin"/>
        </w:r>
        <w:r>
          <w:rPr>
            <w:noProof/>
            <w:webHidden/>
          </w:rPr>
          <w:instrText xml:space="preserve"> PAGEREF _Toc46154446 \h </w:instrText>
        </w:r>
        <w:r>
          <w:rPr>
            <w:noProof/>
            <w:webHidden/>
          </w:rPr>
        </w:r>
        <w:r>
          <w:rPr>
            <w:noProof/>
            <w:webHidden/>
          </w:rPr>
          <w:fldChar w:fldCharType="separate"/>
        </w:r>
        <w:r>
          <w:rPr>
            <w:noProof/>
            <w:webHidden/>
          </w:rPr>
          <w:t>22</w:t>
        </w:r>
        <w:r>
          <w:rPr>
            <w:noProof/>
            <w:webHidden/>
          </w:rPr>
          <w:fldChar w:fldCharType="end"/>
        </w:r>
      </w:hyperlink>
    </w:p>
    <w:p w14:paraId="3EEA6445" w14:textId="43B91941" w:rsidR="00447D8E" w:rsidRDefault="00447D8E">
      <w:pPr>
        <w:pStyle w:val="TOC1"/>
        <w:tabs>
          <w:tab w:val="right" w:leader="dot" w:pos="9060"/>
        </w:tabs>
        <w:rPr>
          <w:rFonts w:eastAsiaTheme="minorEastAsia" w:cstheme="minorBidi"/>
          <w:noProof/>
          <w:sz w:val="22"/>
          <w:szCs w:val="22"/>
          <w:lang w:eastAsia="en-AU"/>
        </w:rPr>
      </w:pPr>
      <w:hyperlink w:anchor="_Toc46154447" w:history="1">
        <w:r w:rsidRPr="007A767E">
          <w:rPr>
            <w:rStyle w:val="Hyperlink"/>
            <w:noProof/>
          </w:rPr>
          <w:t>Evaluation</w:t>
        </w:r>
        <w:r>
          <w:rPr>
            <w:noProof/>
            <w:webHidden/>
          </w:rPr>
          <w:tab/>
        </w:r>
        <w:r>
          <w:rPr>
            <w:noProof/>
            <w:webHidden/>
          </w:rPr>
          <w:fldChar w:fldCharType="begin"/>
        </w:r>
        <w:r>
          <w:rPr>
            <w:noProof/>
            <w:webHidden/>
          </w:rPr>
          <w:instrText xml:space="preserve"> PAGEREF _Toc46154447 \h </w:instrText>
        </w:r>
        <w:r>
          <w:rPr>
            <w:noProof/>
            <w:webHidden/>
          </w:rPr>
        </w:r>
        <w:r>
          <w:rPr>
            <w:noProof/>
            <w:webHidden/>
          </w:rPr>
          <w:fldChar w:fldCharType="separate"/>
        </w:r>
        <w:r>
          <w:rPr>
            <w:noProof/>
            <w:webHidden/>
          </w:rPr>
          <w:t>23</w:t>
        </w:r>
        <w:r>
          <w:rPr>
            <w:noProof/>
            <w:webHidden/>
          </w:rPr>
          <w:fldChar w:fldCharType="end"/>
        </w:r>
      </w:hyperlink>
    </w:p>
    <w:p w14:paraId="411580C9" w14:textId="39588554" w:rsidR="00447D8E" w:rsidRDefault="00447D8E">
      <w:pPr>
        <w:pStyle w:val="TOC1"/>
        <w:tabs>
          <w:tab w:val="right" w:leader="dot" w:pos="9060"/>
        </w:tabs>
        <w:rPr>
          <w:rFonts w:eastAsiaTheme="minorEastAsia" w:cstheme="minorBidi"/>
          <w:noProof/>
          <w:sz w:val="22"/>
          <w:szCs w:val="22"/>
          <w:lang w:eastAsia="en-AU"/>
        </w:rPr>
      </w:pPr>
      <w:hyperlink w:anchor="_Toc46154448" w:history="1">
        <w:r w:rsidRPr="007A767E">
          <w:rPr>
            <w:rStyle w:val="Hyperlink"/>
            <w:noProof/>
          </w:rPr>
          <w:t>Related Policies, Procedures, Guidelines and Legislation</w:t>
        </w:r>
        <w:r>
          <w:rPr>
            <w:noProof/>
            <w:webHidden/>
          </w:rPr>
          <w:tab/>
        </w:r>
        <w:r>
          <w:rPr>
            <w:noProof/>
            <w:webHidden/>
          </w:rPr>
          <w:fldChar w:fldCharType="begin"/>
        </w:r>
        <w:r>
          <w:rPr>
            <w:noProof/>
            <w:webHidden/>
          </w:rPr>
          <w:instrText xml:space="preserve"> PAGEREF _Toc46154448 \h </w:instrText>
        </w:r>
        <w:r>
          <w:rPr>
            <w:noProof/>
            <w:webHidden/>
          </w:rPr>
        </w:r>
        <w:r>
          <w:rPr>
            <w:noProof/>
            <w:webHidden/>
          </w:rPr>
          <w:fldChar w:fldCharType="separate"/>
        </w:r>
        <w:r>
          <w:rPr>
            <w:noProof/>
            <w:webHidden/>
          </w:rPr>
          <w:t>24</w:t>
        </w:r>
        <w:r>
          <w:rPr>
            <w:noProof/>
            <w:webHidden/>
          </w:rPr>
          <w:fldChar w:fldCharType="end"/>
        </w:r>
      </w:hyperlink>
    </w:p>
    <w:p w14:paraId="70FA7110" w14:textId="52A0E7E4" w:rsidR="00447D8E" w:rsidRDefault="00447D8E">
      <w:pPr>
        <w:pStyle w:val="TOC1"/>
        <w:tabs>
          <w:tab w:val="right" w:leader="dot" w:pos="9060"/>
        </w:tabs>
        <w:rPr>
          <w:rFonts w:eastAsiaTheme="minorEastAsia" w:cstheme="minorBidi"/>
          <w:noProof/>
          <w:sz w:val="22"/>
          <w:szCs w:val="22"/>
          <w:lang w:eastAsia="en-AU"/>
        </w:rPr>
      </w:pPr>
      <w:hyperlink w:anchor="_Toc46154449" w:history="1">
        <w:r w:rsidRPr="007A767E">
          <w:rPr>
            <w:rStyle w:val="Hyperlink"/>
            <w:noProof/>
          </w:rPr>
          <w:t>References</w:t>
        </w:r>
        <w:r>
          <w:rPr>
            <w:noProof/>
            <w:webHidden/>
          </w:rPr>
          <w:tab/>
        </w:r>
        <w:r>
          <w:rPr>
            <w:noProof/>
            <w:webHidden/>
          </w:rPr>
          <w:fldChar w:fldCharType="begin"/>
        </w:r>
        <w:r>
          <w:rPr>
            <w:noProof/>
            <w:webHidden/>
          </w:rPr>
          <w:instrText xml:space="preserve"> PAGEREF _Toc46154449 \h </w:instrText>
        </w:r>
        <w:r>
          <w:rPr>
            <w:noProof/>
            <w:webHidden/>
          </w:rPr>
        </w:r>
        <w:r>
          <w:rPr>
            <w:noProof/>
            <w:webHidden/>
          </w:rPr>
          <w:fldChar w:fldCharType="separate"/>
        </w:r>
        <w:r>
          <w:rPr>
            <w:noProof/>
            <w:webHidden/>
          </w:rPr>
          <w:t>25</w:t>
        </w:r>
        <w:r>
          <w:rPr>
            <w:noProof/>
            <w:webHidden/>
          </w:rPr>
          <w:fldChar w:fldCharType="end"/>
        </w:r>
      </w:hyperlink>
    </w:p>
    <w:p w14:paraId="52D06F0B" w14:textId="6EE5F564" w:rsidR="00447D8E" w:rsidRDefault="00447D8E">
      <w:pPr>
        <w:pStyle w:val="TOC1"/>
        <w:tabs>
          <w:tab w:val="right" w:leader="dot" w:pos="9060"/>
        </w:tabs>
        <w:rPr>
          <w:rFonts w:eastAsiaTheme="minorEastAsia" w:cstheme="minorBidi"/>
          <w:noProof/>
          <w:sz w:val="22"/>
          <w:szCs w:val="22"/>
          <w:lang w:eastAsia="en-AU"/>
        </w:rPr>
      </w:pPr>
      <w:hyperlink w:anchor="_Toc46154450" w:history="1">
        <w:r w:rsidRPr="007A767E">
          <w:rPr>
            <w:rStyle w:val="Hyperlink"/>
            <w:noProof/>
          </w:rPr>
          <w:t>Definition of Terms</w:t>
        </w:r>
        <w:r>
          <w:rPr>
            <w:noProof/>
            <w:webHidden/>
          </w:rPr>
          <w:tab/>
        </w:r>
        <w:r>
          <w:rPr>
            <w:noProof/>
            <w:webHidden/>
          </w:rPr>
          <w:fldChar w:fldCharType="begin"/>
        </w:r>
        <w:r>
          <w:rPr>
            <w:noProof/>
            <w:webHidden/>
          </w:rPr>
          <w:instrText xml:space="preserve"> PAGEREF _Toc46154450 \h </w:instrText>
        </w:r>
        <w:r>
          <w:rPr>
            <w:noProof/>
            <w:webHidden/>
          </w:rPr>
        </w:r>
        <w:r>
          <w:rPr>
            <w:noProof/>
            <w:webHidden/>
          </w:rPr>
          <w:fldChar w:fldCharType="separate"/>
        </w:r>
        <w:r>
          <w:rPr>
            <w:noProof/>
            <w:webHidden/>
          </w:rPr>
          <w:t>25</w:t>
        </w:r>
        <w:r>
          <w:rPr>
            <w:noProof/>
            <w:webHidden/>
          </w:rPr>
          <w:fldChar w:fldCharType="end"/>
        </w:r>
      </w:hyperlink>
    </w:p>
    <w:p w14:paraId="2140D922" w14:textId="4AAE74C9" w:rsidR="00447D8E" w:rsidRDefault="00447D8E">
      <w:pPr>
        <w:pStyle w:val="TOC1"/>
        <w:tabs>
          <w:tab w:val="right" w:leader="dot" w:pos="9060"/>
        </w:tabs>
        <w:rPr>
          <w:rFonts w:eastAsiaTheme="minorEastAsia" w:cstheme="minorBidi"/>
          <w:noProof/>
          <w:sz w:val="22"/>
          <w:szCs w:val="22"/>
          <w:lang w:eastAsia="en-AU"/>
        </w:rPr>
      </w:pPr>
      <w:hyperlink w:anchor="_Toc46154451" w:history="1">
        <w:r w:rsidRPr="007A767E">
          <w:rPr>
            <w:rStyle w:val="Hyperlink"/>
            <w:noProof/>
          </w:rPr>
          <w:t>Search Terms</w:t>
        </w:r>
        <w:r>
          <w:rPr>
            <w:noProof/>
            <w:webHidden/>
          </w:rPr>
          <w:tab/>
        </w:r>
        <w:r>
          <w:rPr>
            <w:noProof/>
            <w:webHidden/>
          </w:rPr>
          <w:fldChar w:fldCharType="begin"/>
        </w:r>
        <w:r>
          <w:rPr>
            <w:noProof/>
            <w:webHidden/>
          </w:rPr>
          <w:instrText xml:space="preserve"> PAGEREF _Toc46154451 \h </w:instrText>
        </w:r>
        <w:r>
          <w:rPr>
            <w:noProof/>
            <w:webHidden/>
          </w:rPr>
        </w:r>
        <w:r>
          <w:rPr>
            <w:noProof/>
            <w:webHidden/>
          </w:rPr>
          <w:fldChar w:fldCharType="separate"/>
        </w:r>
        <w:r>
          <w:rPr>
            <w:noProof/>
            <w:webHidden/>
          </w:rPr>
          <w:t>26</w:t>
        </w:r>
        <w:r>
          <w:rPr>
            <w:noProof/>
            <w:webHidden/>
          </w:rPr>
          <w:fldChar w:fldCharType="end"/>
        </w:r>
      </w:hyperlink>
    </w:p>
    <w:p w14:paraId="4FD6A28D" w14:textId="04B46789" w:rsidR="00447D8E" w:rsidRDefault="00447D8E">
      <w:pPr>
        <w:pStyle w:val="TOC1"/>
        <w:tabs>
          <w:tab w:val="right" w:leader="dot" w:pos="9060"/>
        </w:tabs>
        <w:rPr>
          <w:rFonts w:eastAsiaTheme="minorEastAsia" w:cstheme="minorBidi"/>
          <w:noProof/>
          <w:sz w:val="22"/>
          <w:szCs w:val="22"/>
          <w:lang w:eastAsia="en-AU"/>
        </w:rPr>
      </w:pPr>
      <w:hyperlink w:anchor="_Toc46154452" w:history="1">
        <w:r w:rsidRPr="007A767E">
          <w:rPr>
            <w:rStyle w:val="Hyperlink"/>
            <w:noProof/>
          </w:rPr>
          <w:t>Attachments</w:t>
        </w:r>
        <w:r>
          <w:rPr>
            <w:noProof/>
            <w:webHidden/>
          </w:rPr>
          <w:tab/>
        </w:r>
        <w:r>
          <w:rPr>
            <w:noProof/>
            <w:webHidden/>
          </w:rPr>
          <w:fldChar w:fldCharType="begin"/>
        </w:r>
        <w:r>
          <w:rPr>
            <w:noProof/>
            <w:webHidden/>
          </w:rPr>
          <w:instrText xml:space="preserve"> PAGEREF _Toc46154452 \h </w:instrText>
        </w:r>
        <w:r>
          <w:rPr>
            <w:noProof/>
            <w:webHidden/>
          </w:rPr>
        </w:r>
        <w:r>
          <w:rPr>
            <w:noProof/>
            <w:webHidden/>
          </w:rPr>
          <w:fldChar w:fldCharType="separate"/>
        </w:r>
        <w:r>
          <w:rPr>
            <w:noProof/>
            <w:webHidden/>
          </w:rPr>
          <w:t>26</w:t>
        </w:r>
        <w:r>
          <w:rPr>
            <w:noProof/>
            <w:webHidden/>
          </w:rPr>
          <w:fldChar w:fldCharType="end"/>
        </w:r>
      </w:hyperlink>
    </w:p>
    <w:p w14:paraId="7826D3B6" w14:textId="581E78D1" w:rsidR="00447D8E" w:rsidRDefault="00447D8E">
      <w:pPr>
        <w:pStyle w:val="TOC2"/>
        <w:tabs>
          <w:tab w:val="right" w:leader="dot" w:pos="9060"/>
        </w:tabs>
        <w:rPr>
          <w:rFonts w:eastAsiaTheme="minorEastAsia" w:cstheme="minorBidi"/>
          <w:noProof/>
          <w:sz w:val="22"/>
          <w:szCs w:val="22"/>
          <w:lang w:eastAsia="en-AU"/>
        </w:rPr>
      </w:pPr>
      <w:hyperlink w:anchor="_Toc46154453" w:history="1">
        <w:r w:rsidRPr="007A767E">
          <w:rPr>
            <w:rStyle w:val="Hyperlink"/>
            <w:noProof/>
          </w:rPr>
          <w:t>Attachment 1 – Inpatient Billing Log (General)</w:t>
        </w:r>
        <w:r>
          <w:rPr>
            <w:noProof/>
            <w:webHidden/>
          </w:rPr>
          <w:tab/>
        </w:r>
        <w:r>
          <w:rPr>
            <w:noProof/>
            <w:webHidden/>
          </w:rPr>
          <w:fldChar w:fldCharType="begin"/>
        </w:r>
        <w:r>
          <w:rPr>
            <w:noProof/>
            <w:webHidden/>
          </w:rPr>
          <w:instrText xml:space="preserve"> PAGEREF _Toc46154453 \h </w:instrText>
        </w:r>
        <w:r>
          <w:rPr>
            <w:noProof/>
            <w:webHidden/>
          </w:rPr>
        </w:r>
        <w:r>
          <w:rPr>
            <w:noProof/>
            <w:webHidden/>
          </w:rPr>
          <w:fldChar w:fldCharType="separate"/>
        </w:r>
        <w:r>
          <w:rPr>
            <w:noProof/>
            <w:webHidden/>
          </w:rPr>
          <w:t>27</w:t>
        </w:r>
        <w:r>
          <w:rPr>
            <w:noProof/>
            <w:webHidden/>
          </w:rPr>
          <w:fldChar w:fldCharType="end"/>
        </w:r>
      </w:hyperlink>
    </w:p>
    <w:p w14:paraId="0494DAD1" w14:textId="3345894A" w:rsidR="00447D8E" w:rsidRDefault="00447D8E">
      <w:pPr>
        <w:pStyle w:val="TOC2"/>
        <w:tabs>
          <w:tab w:val="right" w:leader="dot" w:pos="9060"/>
        </w:tabs>
        <w:rPr>
          <w:rFonts w:eastAsiaTheme="minorEastAsia" w:cstheme="minorBidi"/>
          <w:noProof/>
          <w:sz w:val="22"/>
          <w:szCs w:val="22"/>
          <w:lang w:eastAsia="en-AU"/>
        </w:rPr>
      </w:pPr>
      <w:hyperlink w:anchor="_Toc46154454" w:history="1">
        <w:r w:rsidRPr="007A767E">
          <w:rPr>
            <w:rStyle w:val="Hyperlink"/>
            <w:noProof/>
          </w:rPr>
          <w:t>Attachment 2 – ICU &amp; HDU Billing Log (Tick and Flick)</w:t>
        </w:r>
        <w:r>
          <w:rPr>
            <w:noProof/>
            <w:webHidden/>
          </w:rPr>
          <w:tab/>
        </w:r>
        <w:r>
          <w:rPr>
            <w:noProof/>
            <w:webHidden/>
          </w:rPr>
          <w:fldChar w:fldCharType="begin"/>
        </w:r>
        <w:r>
          <w:rPr>
            <w:noProof/>
            <w:webHidden/>
          </w:rPr>
          <w:instrText xml:space="preserve"> PAGEREF _Toc46154454 \h </w:instrText>
        </w:r>
        <w:r>
          <w:rPr>
            <w:noProof/>
            <w:webHidden/>
          </w:rPr>
        </w:r>
        <w:r>
          <w:rPr>
            <w:noProof/>
            <w:webHidden/>
          </w:rPr>
          <w:fldChar w:fldCharType="separate"/>
        </w:r>
        <w:r>
          <w:rPr>
            <w:noProof/>
            <w:webHidden/>
          </w:rPr>
          <w:t>28</w:t>
        </w:r>
        <w:r>
          <w:rPr>
            <w:noProof/>
            <w:webHidden/>
          </w:rPr>
          <w:fldChar w:fldCharType="end"/>
        </w:r>
      </w:hyperlink>
    </w:p>
    <w:p w14:paraId="2F51A861" w14:textId="467DC16F" w:rsidR="007052B1" w:rsidRDefault="00447D8E" w:rsidP="00447D8E">
      <w:pPr>
        <w:pStyle w:val="TOC2"/>
        <w:tabs>
          <w:tab w:val="right" w:leader="dot" w:pos="9060"/>
        </w:tabs>
      </w:pPr>
      <w:hyperlink w:anchor="_Toc46154455" w:history="1">
        <w:r w:rsidRPr="007A767E">
          <w:rPr>
            <w:rStyle w:val="Hyperlink"/>
            <w:noProof/>
          </w:rPr>
          <w:t>Attachment 3 – The Canberra Hospital Emergency Billing Form – Compensable/Non Eligible</w:t>
        </w:r>
        <w:r>
          <w:rPr>
            <w:noProof/>
            <w:webHidden/>
          </w:rPr>
          <w:tab/>
        </w:r>
        <w:r>
          <w:rPr>
            <w:noProof/>
            <w:webHidden/>
          </w:rPr>
          <w:fldChar w:fldCharType="begin"/>
        </w:r>
        <w:r>
          <w:rPr>
            <w:noProof/>
            <w:webHidden/>
          </w:rPr>
          <w:instrText xml:space="preserve"> PAGEREF _Toc46154455 \h </w:instrText>
        </w:r>
        <w:r>
          <w:rPr>
            <w:noProof/>
            <w:webHidden/>
          </w:rPr>
        </w:r>
        <w:r>
          <w:rPr>
            <w:noProof/>
            <w:webHidden/>
          </w:rPr>
          <w:fldChar w:fldCharType="separate"/>
        </w:r>
        <w:r>
          <w:rPr>
            <w:noProof/>
            <w:webHidden/>
          </w:rPr>
          <w:t>32</w:t>
        </w:r>
        <w:r>
          <w:rPr>
            <w:noProof/>
            <w:webHidden/>
          </w:rPr>
          <w:fldChar w:fldCharType="end"/>
        </w:r>
      </w:hyperlink>
      <w:r w:rsidR="00B6799D">
        <w:fldChar w:fldCharType="end"/>
      </w:r>
      <w:bookmarkStart w:id="8" w:name="_GoBack"/>
      <w:bookmarkEnd w:id="8"/>
    </w:p>
    <w:tbl>
      <w:tblPr>
        <w:tblpPr w:leftFromText="180" w:rightFromText="180" w:vertAnchor="text" w:horzAnchor="margin" w:tblpY="181"/>
        <w:tblW w:w="9158" w:type="dxa"/>
        <w:tblLook w:val="0000" w:firstRow="0" w:lastRow="0" w:firstColumn="0" w:lastColumn="0" w:noHBand="0" w:noVBand="0"/>
      </w:tblPr>
      <w:tblGrid>
        <w:gridCol w:w="9158"/>
      </w:tblGrid>
      <w:tr w:rsidR="007B6904" w:rsidRPr="00CD1C0E" w14:paraId="2F51A865" w14:textId="77777777" w:rsidTr="0074223E">
        <w:trPr>
          <w:cantSplit/>
          <w:trHeight w:val="285"/>
        </w:trPr>
        <w:tc>
          <w:tcPr>
            <w:tcW w:w="9158" w:type="dxa"/>
            <w:shd w:val="clear" w:color="auto" w:fill="A6A6A6" w:themeFill="background1" w:themeFillShade="A6"/>
          </w:tcPr>
          <w:p w14:paraId="2F51A864" w14:textId="7AA22DA2" w:rsidR="007B6904" w:rsidRPr="00CD1C0E" w:rsidRDefault="007B6904" w:rsidP="004213C3">
            <w:pPr>
              <w:pStyle w:val="Heading1"/>
            </w:pPr>
            <w:bookmarkStart w:id="9" w:name="_Toc389473274"/>
            <w:bookmarkStart w:id="10" w:name="_Toc46154398"/>
            <w:r w:rsidRPr="00CD1C0E">
              <w:lastRenderedPageBreak/>
              <w:t>Purpose</w:t>
            </w:r>
            <w:bookmarkEnd w:id="9"/>
            <w:bookmarkEnd w:id="10"/>
          </w:p>
        </w:tc>
      </w:tr>
    </w:tbl>
    <w:p w14:paraId="101CF1DE" w14:textId="77777777" w:rsidR="0059426C" w:rsidRDefault="0059426C" w:rsidP="00931B93">
      <w:pPr>
        <w:rPr>
          <w:rFonts w:cs="Arial"/>
          <w:szCs w:val="24"/>
        </w:rPr>
      </w:pPr>
    </w:p>
    <w:p w14:paraId="70E08174" w14:textId="77777777" w:rsidR="00591548" w:rsidRDefault="00B41D07" w:rsidP="00931B93">
      <w:pPr>
        <w:rPr>
          <w:rFonts w:cs="Arial"/>
          <w:szCs w:val="24"/>
        </w:rPr>
      </w:pPr>
      <w:r>
        <w:rPr>
          <w:rFonts w:cs="Arial"/>
          <w:szCs w:val="24"/>
        </w:rPr>
        <w:t>To outline admission procedures</w:t>
      </w:r>
      <w:r w:rsidR="00E03CF4">
        <w:rPr>
          <w:rFonts w:cs="Arial"/>
          <w:szCs w:val="24"/>
        </w:rPr>
        <w:t xml:space="preserve"> related to patient billing</w:t>
      </w:r>
      <w:r>
        <w:rPr>
          <w:rFonts w:cs="Arial"/>
          <w:szCs w:val="24"/>
        </w:rPr>
        <w:t>, provide guidance for how inpatient billing logs and billing tick &amp; flick</w:t>
      </w:r>
      <w:r>
        <w:rPr>
          <w:rFonts w:cs="Arial"/>
          <w:i/>
          <w:szCs w:val="24"/>
        </w:rPr>
        <w:t xml:space="preserve"> </w:t>
      </w:r>
      <w:r>
        <w:rPr>
          <w:rFonts w:cs="Arial"/>
          <w:szCs w:val="24"/>
        </w:rPr>
        <w:t xml:space="preserve">sheets are managed and to ensure correct and complete data collection to </w:t>
      </w:r>
      <w:r w:rsidR="00E03CF4">
        <w:rPr>
          <w:rFonts w:cs="Arial"/>
          <w:szCs w:val="24"/>
        </w:rPr>
        <w:t>ensure correct</w:t>
      </w:r>
      <w:r>
        <w:rPr>
          <w:rFonts w:cs="Arial"/>
          <w:szCs w:val="24"/>
        </w:rPr>
        <w:t xml:space="preserve"> billing processes for all billable inpatients of CHS.</w:t>
      </w:r>
    </w:p>
    <w:p w14:paraId="2F51A86F" w14:textId="6CD2DFCC" w:rsidR="007B6904" w:rsidRDefault="00420F9E" w:rsidP="00931B93">
      <w:pPr>
        <w:rPr>
          <w:rFonts w:cs="Arial"/>
          <w:szCs w:val="24"/>
        </w:rPr>
      </w:pPr>
      <w:r w:rsidRPr="00BF078E">
        <w:rPr>
          <w:rFonts w:cs="Arial"/>
          <w:i/>
          <w:szCs w:val="24"/>
        </w:rPr>
        <w:t xml:space="preserve"> </w:t>
      </w:r>
    </w:p>
    <w:p w14:paraId="2F51A879" w14:textId="7175269D" w:rsidR="009E70F4" w:rsidRPr="00B41D07" w:rsidRDefault="00447D8E" w:rsidP="00B41D07">
      <w:pPr>
        <w:jc w:val="right"/>
        <w:rPr>
          <w:rFonts w:cs="Arial"/>
          <w:szCs w:val="24"/>
        </w:rPr>
      </w:pPr>
      <w:hyperlink w:anchor="Contents" w:history="1">
        <w:r w:rsidR="009E70F4" w:rsidRPr="00590902">
          <w:rPr>
            <w:rStyle w:val="Hyperlink"/>
            <w:rFonts w:cs="Arial"/>
            <w:i/>
            <w:szCs w:val="24"/>
          </w:rPr>
          <w:t>Back to Table of Contents</w:t>
        </w:r>
      </w:hyperlink>
    </w:p>
    <w:tbl>
      <w:tblPr>
        <w:tblpPr w:leftFromText="180" w:rightFromText="180" w:vertAnchor="text" w:horzAnchor="margin" w:tblpY="181"/>
        <w:tblW w:w="9158" w:type="dxa"/>
        <w:tblLook w:val="0000" w:firstRow="0" w:lastRow="0" w:firstColumn="0" w:lastColumn="0" w:noHBand="0" w:noVBand="0"/>
      </w:tblPr>
      <w:tblGrid>
        <w:gridCol w:w="9158"/>
      </w:tblGrid>
      <w:tr w:rsidR="007B6904" w:rsidRPr="00CD1C0E" w14:paraId="2F51A87B" w14:textId="77777777" w:rsidTr="0074223E">
        <w:trPr>
          <w:cantSplit/>
          <w:trHeight w:val="285"/>
        </w:trPr>
        <w:tc>
          <w:tcPr>
            <w:tcW w:w="9158" w:type="dxa"/>
            <w:shd w:val="clear" w:color="auto" w:fill="A6A6A6" w:themeFill="background1" w:themeFillShade="A6"/>
          </w:tcPr>
          <w:p w14:paraId="2F51A87A" w14:textId="2BD635CE" w:rsidR="007B6904" w:rsidRPr="003D2D06" w:rsidRDefault="007B6904" w:rsidP="004213C3">
            <w:pPr>
              <w:pStyle w:val="Heading1"/>
            </w:pPr>
            <w:bookmarkStart w:id="11" w:name="_Toc389473277"/>
            <w:bookmarkStart w:id="12" w:name="_Toc46154399"/>
            <w:r w:rsidRPr="003D2D06">
              <w:t>Scope</w:t>
            </w:r>
            <w:bookmarkEnd w:id="11"/>
            <w:bookmarkEnd w:id="12"/>
          </w:p>
        </w:tc>
      </w:tr>
    </w:tbl>
    <w:p w14:paraId="1437FB7B" w14:textId="77777777" w:rsidR="00591548" w:rsidRDefault="00591548" w:rsidP="00B41D07">
      <w:pPr>
        <w:rPr>
          <w:rFonts w:cs="Arial"/>
          <w:szCs w:val="24"/>
        </w:rPr>
      </w:pPr>
    </w:p>
    <w:p w14:paraId="2628713B" w14:textId="6FD33227" w:rsidR="00B41D07" w:rsidRDefault="00B41D07" w:rsidP="00B41D07">
      <w:pPr>
        <w:rPr>
          <w:rFonts w:cs="Arial"/>
          <w:szCs w:val="24"/>
        </w:rPr>
      </w:pPr>
      <w:r>
        <w:rPr>
          <w:rFonts w:cs="Arial"/>
          <w:szCs w:val="24"/>
        </w:rPr>
        <w:t xml:space="preserve">This document </w:t>
      </w:r>
      <w:r w:rsidR="00E03CF4">
        <w:rPr>
          <w:rFonts w:cs="Arial"/>
          <w:szCs w:val="24"/>
        </w:rPr>
        <w:t>applies to all:</w:t>
      </w:r>
      <w:r>
        <w:rPr>
          <w:rFonts w:cs="Arial"/>
          <w:szCs w:val="24"/>
        </w:rPr>
        <w:t xml:space="preserve"> </w:t>
      </w:r>
    </w:p>
    <w:p w14:paraId="788CA817" w14:textId="5499E2AF" w:rsidR="00B41D07" w:rsidRDefault="00E03CF4" w:rsidP="00B6799D">
      <w:pPr>
        <w:pStyle w:val="ListParagraph"/>
        <w:numPr>
          <w:ilvl w:val="0"/>
          <w:numId w:val="2"/>
        </w:numPr>
        <w:rPr>
          <w:rFonts w:cs="Arial"/>
          <w:szCs w:val="24"/>
        </w:rPr>
      </w:pPr>
      <w:r>
        <w:rPr>
          <w:rFonts w:cs="Arial"/>
          <w:szCs w:val="24"/>
        </w:rPr>
        <w:t>A</w:t>
      </w:r>
      <w:r w:rsidR="00B41D07">
        <w:rPr>
          <w:rFonts w:cs="Arial"/>
          <w:szCs w:val="24"/>
        </w:rPr>
        <w:t>dmitting staff including (but not limited to):</w:t>
      </w:r>
    </w:p>
    <w:p w14:paraId="47197B62" w14:textId="77777777" w:rsidR="00B41D07" w:rsidRPr="00B41D07" w:rsidRDefault="00B41D07" w:rsidP="00B6799D">
      <w:pPr>
        <w:pStyle w:val="ListParagraph"/>
        <w:numPr>
          <w:ilvl w:val="0"/>
          <w:numId w:val="3"/>
        </w:numPr>
        <w:rPr>
          <w:rFonts w:cs="Arial"/>
          <w:szCs w:val="24"/>
        </w:rPr>
      </w:pPr>
      <w:r w:rsidRPr="00B41D07">
        <w:rPr>
          <w:rFonts w:cs="Arial"/>
          <w:szCs w:val="24"/>
        </w:rPr>
        <w:t>Patient Liaison and Admission Team (PLAT)</w:t>
      </w:r>
    </w:p>
    <w:p w14:paraId="379F3059" w14:textId="77777777" w:rsidR="00B41D07" w:rsidRPr="00B41D07" w:rsidRDefault="00B41D07" w:rsidP="00B6799D">
      <w:pPr>
        <w:pStyle w:val="ListParagraph"/>
        <w:numPr>
          <w:ilvl w:val="0"/>
          <w:numId w:val="3"/>
        </w:numPr>
        <w:rPr>
          <w:rFonts w:cs="Arial"/>
          <w:szCs w:val="24"/>
        </w:rPr>
      </w:pPr>
      <w:r w:rsidRPr="00B41D07">
        <w:rPr>
          <w:rFonts w:cs="Arial"/>
          <w:szCs w:val="24"/>
        </w:rPr>
        <w:t>Emergency Department Administrative Staff,</w:t>
      </w:r>
    </w:p>
    <w:p w14:paraId="710EA6B0" w14:textId="77777777" w:rsidR="00B41D07" w:rsidRPr="00B41D07" w:rsidRDefault="00B41D07" w:rsidP="00B6799D">
      <w:pPr>
        <w:pStyle w:val="ListParagraph"/>
        <w:numPr>
          <w:ilvl w:val="0"/>
          <w:numId w:val="3"/>
        </w:numPr>
        <w:rPr>
          <w:rFonts w:cs="Arial"/>
          <w:szCs w:val="24"/>
        </w:rPr>
      </w:pPr>
      <w:r w:rsidRPr="00B41D07">
        <w:rPr>
          <w:rFonts w:cs="Arial"/>
          <w:szCs w:val="24"/>
        </w:rPr>
        <w:t>Ward Clerks,</w:t>
      </w:r>
    </w:p>
    <w:p w14:paraId="5A1D9E67" w14:textId="77777777" w:rsidR="00B41D07" w:rsidRPr="00B41D07" w:rsidRDefault="00B41D07" w:rsidP="00B6799D">
      <w:pPr>
        <w:pStyle w:val="ListParagraph"/>
        <w:numPr>
          <w:ilvl w:val="0"/>
          <w:numId w:val="3"/>
        </w:numPr>
        <w:rPr>
          <w:rFonts w:cs="Arial"/>
          <w:szCs w:val="24"/>
        </w:rPr>
      </w:pPr>
      <w:r w:rsidRPr="00B41D07">
        <w:rPr>
          <w:rFonts w:cs="Arial"/>
          <w:szCs w:val="24"/>
        </w:rPr>
        <w:t xml:space="preserve">Revenue Data Patient Billing and Debt Recovery Office, </w:t>
      </w:r>
    </w:p>
    <w:p w14:paraId="3D52C7FC" w14:textId="77777777" w:rsidR="00B41D07" w:rsidRPr="00B41D07" w:rsidRDefault="00B41D07" w:rsidP="00B6799D">
      <w:pPr>
        <w:pStyle w:val="ListParagraph"/>
        <w:numPr>
          <w:ilvl w:val="0"/>
          <w:numId w:val="3"/>
        </w:numPr>
        <w:rPr>
          <w:rFonts w:cs="Arial"/>
          <w:szCs w:val="24"/>
        </w:rPr>
      </w:pPr>
      <w:r>
        <w:t xml:space="preserve">Outpatient/Ambulatory Administrative Staff and </w:t>
      </w:r>
    </w:p>
    <w:p w14:paraId="2BCEDDF9" w14:textId="77777777" w:rsidR="00B41D07" w:rsidRPr="00B41D07" w:rsidRDefault="00B41D07" w:rsidP="00B6799D">
      <w:pPr>
        <w:pStyle w:val="ListParagraph"/>
        <w:numPr>
          <w:ilvl w:val="0"/>
          <w:numId w:val="3"/>
        </w:numPr>
        <w:rPr>
          <w:rFonts w:cs="Arial"/>
          <w:szCs w:val="24"/>
        </w:rPr>
      </w:pPr>
      <w:r>
        <w:t>Administrative staff responsible for admissions in the Adult Mental Health Unit.</w:t>
      </w:r>
    </w:p>
    <w:p w14:paraId="3A26619D" w14:textId="4D73ACB3" w:rsidR="00B41D07" w:rsidRPr="00B41D07" w:rsidRDefault="00B41D07" w:rsidP="00B6799D">
      <w:pPr>
        <w:pStyle w:val="ListParagraph"/>
        <w:numPr>
          <w:ilvl w:val="0"/>
          <w:numId w:val="3"/>
        </w:numPr>
        <w:rPr>
          <w:rFonts w:cs="Arial"/>
          <w:szCs w:val="24"/>
        </w:rPr>
      </w:pPr>
      <w:r>
        <w:t xml:space="preserve">University of Canberra </w:t>
      </w:r>
      <w:r w:rsidR="00646DAF">
        <w:t xml:space="preserve">Public </w:t>
      </w:r>
      <w:r>
        <w:t xml:space="preserve">Hospital </w:t>
      </w:r>
      <w:r w:rsidR="00646DAF">
        <w:t xml:space="preserve">(UCPH) </w:t>
      </w:r>
      <w:r>
        <w:t xml:space="preserve">Administrative staff </w:t>
      </w:r>
    </w:p>
    <w:p w14:paraId="6D7B9ACD" w14:textId="77777777" w:rsidR="00B41D07" w:rsidRPr="00B41D07" w:rsidRDefault="00B41D07" w:rsidP="00B6799D">
      <w:pPr>
        <w:pStyle w:val="ListParagraph"/>
        <w:numPr>
          <w:ilvl w:val="0"/>
          <w:numId w:val="3"/>
        </w:numPr>
        <w:rPr>
          <w:rFonts w:cs="Arial"/>
          <w:szCs w:val="24"/>
        </w:rPr>
      </w:pPr>
      <w:r>
        <w:t>Women, Youth and Children Division Administrative Staff</w:t>
      </w:r>
    </w:p>
    <w:p w14:paraId="39EE915A" w14:textId="77777777" w:rsidR="00B41D07" w:rsidRDefault="00B41D07" w:rsidP="00B6799D">
      <w:pPr>
        <w:pStyle w:val="ListParagraph"/>
        <w:numPr>
          <w:ilvl w:val="0"/>
          <w:numId w:val="2"/>
        </w:numPr>
        <w:rPr>
          <w:rFonts w:cs="Arial"/>
          <w:szCs w:val="24"/>
        </w:rPr>
      </w:pPr>
      <w:r>
        <w:rPr>
          <w:rFonts w:cs="Arial"/>
          <w:szCs w:val="24"/>
        </w:rPr>
        <w:t>Staff Specialist Medical Staff</w:t>
      </w:r>
    </w:p>
    <w:p w14:paraId="104AEC4F" w14:textId="7D252FCE" w:rsidR="00B41D07" w:rsidRDefault="00B41D07" w:rsidP="00B6799D">
      <w:pPr>
        <w:pStyle w:val="ListParagraph"/>
        <w:numPr>
          <w:ilvl w:val="0"/>
          <w:numId w:val="4"/>
        </w:numPr>
        <w:rPr>
          <w:rFonts w:cs="Arial"/>
          <w:szCs w:val="24"/>
        </w:rPr>
      </w:pPr>
      <w:r>
        <w:rPr>
          <w:rFonts w:cs="Arial"/>
          <w:szCs w:val="24"/>
        </w:rPr>
        <w:t xml:space="preserve">Completion of the billing logs and/or billing tick &amp; flick sheets is the responsibility of Staff Specialists employed by </w:t>
      </w:r>
      <w:r w:rsidR="00646DAF">
        <w:rPr>
          <w:rFonts w:cs="Arial"/>
          <w:szCs w:val="24"/>
        </w:rPr>
        <w:t>CHS</w:t>
      </w:r>
      <w:r>
        <w:rPr>
          <w:rFonts w:cs="Arial"/>
          <w:szCs w:val="24"/>
        </w:rPr>
        <w:t xml:space="preserve">. </w:t>
      </w:r>
    </w:p>
    <w:p w14:paraId="2F51A885" w14:textId="6E1772CB" w:rsidR="00931B93" w:rsidRPr="00B41D07" w:rsidRDefault="00B41D07" w:rsidP="00B6799D">
      <w:pPr>
        <w:pStyle w:val="ListParagraph"/>
        <w:numPr>
          <w:ilvl w:val="0"/>
          <w:numId w:val="2"/>
        </w:numPr>
        <w:rPr>
          <w:rFonts w:cs="Arial"/>
          <w:szCs w:val="24"/>
        </w:rPr>
      </w:pPr>
      <w:r>
        <w:rPr>
          <w:rFonts w:cs="Arial"/>
          <w:szCs w:val="24"/>
        </w:rPr>
        <w:t>Administrative, Nursing, Medical (non staff specialist) and Allied Health Staff.</w:t>
      </w:r>
    </w:p>
    <w:p w14:paraId="2F51A886" w14:textId="77777777" w:rsidR="001F2A9B" w:rsidRDefault="001F2A9B" w:rsidP="00F14EC1"/>
    <w:p w14:paraId="2F51A887" w14:textId="365750E4" w:rsidR="007B6904" w:rsidRDefault="00447D8E" w:rsidP="00F14EC1">
      <w:pPr>
        <w:jc w:val="right"/>
        <w:rPr>
          <w:rStyle w:val="Hyperlink"/>
          <w:rFonts w:cs="Arial"/>
          <w:i/>
          <w:szCs w:val="24"/>
        </w:rPr>
      </w:pPr>
      <w:hyperlink w:anchor="Contents" w:history="1">
        <w:r w:rsidR="009E70F4" w:rsidRPr="00590902">
          <w:rPr>
            <w:rStyle w:val="Hyperlink"/>
            <w:rFonts w:cs="Arial"/>
            <w:i/>
            <w:szCs w:val="24"/>
          </w:rPr>
          <w:t>Back to Table of Contents</w:t>
        </w:r>
      </w:hyperlink>
    </w:p>
    <w:tbl>
      <w:tblPr>
        <w:tblpPr w:leftFromText="180" w:rightFromText="180" w:vertAnchor="text" w:horzAnchor="margin" w:tblpY="181"/>
        <w:tblW w:w="9158" w:type="dxa"/>
        <w:tblLook w:val="0000" w:firstRow="0" w:lastRow="0" w:firstColumn="0" w:lastColumn="0" w:noHBand="0" w:noVBand="0"/>
      </w:tblPr>
      <w:tblGrid>
        <w:gridCol w:w="9158"/>
      </w:tblGrid>
      <w:tr w:rsidR="00B41D07" w:rsidRPr="00CD1C0E" w14:paraId="5ABA596C" w14:textId="77777777" w:rsidTr="00B41D07">
        <w:trPr>
          <w:cantSplit/>
          <w:trHeight w:val="285"/>
        </w:trPr>
        <w:tc>
          <w:tcPr>
            <w:tcW w:w="9158" w:type="dxa"/>
            <w:shd w:val="clear" w:color="auto" w:fill="A6A6A6" w:themeFill="background1" w:themeFillShade="A6"/>
          </w:tcPr>
          <w:p w14:paraId="21E7F54D" w14:textId="36296F33" w:rsidR="00B41D07" w:rsidRPr="00CD1C0E" w:rsidRDefault="00B41D07" w:rsidP="00B41D07">
            <w:pPr>
              <w:pStyle w:val="Heading1"/>
            </w:pPr>
            <w:bookmarkStart w:id="13" w:name="_Toc46154400"/>
            <w:r>
              <w:t>Background</w:t>
            </w:r>
            <w:bookmarkEnd w:id="13"/>
            <w:r>
              <w:t xml:space="preserve"> </w:t>
            </w:r>
          </w:p>
        </w:tc>
      </w:tr>
    </w:tbl>
    <w:p w14:paraId="0E245E66" w14:textId="77777777" w:rsidR="00591548" w:rsidRDefault="00591548" w:rsidP="00B41D07"/>
    <w:p w14:paraId="3F508EEF" w14:textId="42B75428" w:rsidR="00B41D07" w:rsidRDefault="00B41D07" w:rsidP="00B41D07">
      <w:r>
        <w:t>Billing in a public health institution is governed by the following:</w:t>
      </w:r>
    </w:p>
    <w:p w14:paraId="563C8A65" w14:textId="56C3DC78" w:rsidR="00B41D07" w:rsidRPr="00B41D07" w:rsidRDefault="00B41D07" w:rsidP="00591548">
      <w:pPr>
        <w:pStyle w:val="ListBullet"/>
        <w:tabs>
          <w:tab w:val="clear" w:pos="1080"/>
          <w:tab w:val="num" w:pos="360"/>
        </w:tabs>
        <w:ind w:left="360"/>
        <w:rPr>
          <w:color w:val="0000FF"/>
        </w:rPr>
      </w:pPr>
      <w:r w:rsidRPr="00B41D07">
        <w:t xml:space="preserve">The National Health Care Agreement 2012 (NHCA) </w:t>
      </w:r>
      <w:hyperlink r:id="rId11" w:history="1">
        <w:r w:rsidR="00AF4739" w:rsidRPr="0065528E">
          <w:rPr>
            <w:rStyle w:val="Hyperlink"/>
          </w:rPr>
          <w:t>http://www.federalfinancialrelations.gov.au/content/npa/health/_archive/healthcare_national-agreement.pdf</w:t>
        </w:r>
      </w:hyperlink>
    </w:p>
    <w:p w14:paraId="1FFF278D" w14:textId="3273B069" w:rsidR="0050383A" w:rsidRPr="0050383A" w:rsidRDefault="00B41D07" w:rsidP="00591548">
      <w:pPr>
        <w:pStyle w:val="ListBullet"/>
        <w:tabs>
          <w:tab w:val="clear" w:pos="1080"/>
          <w:tab w:val="num" w:pos="360"/>
        </w:tabs>
        <w:ind w:left="360"/>
        <w:rPr>
          <w:color w:val="0000FF"/>
        </w:rPr>
      </w:pPr>
      <w:r w:rsidRPr="00B41D07">
        <w:t xml:space="preserve">The National Health Reform Agreement (NHRA)  </w:t>
      </w:r>
      <w:hyperlink r:id="rId12" w:history="1">
        <w:r w:rsidR="0050383A" w:rsidRPr="0065528E">
          <w:rPr>
            <w:rStyle w:val="Hyperlink"/>
          </w:rPr>
          <w:t>http://www.federalfinancialrelations.gov.au/content/npa/health/_archive/national-agreement.pdf</w:t>
        </w:r>
      </w:hyperlink>
    </w:p>
    <w:p w14:paraId="79DBD08A" w14:textId="2E4AF6CD" w:rsidR="00B41D07" w:rsidRPr="0050383A" w:rsidRDefault="0050383A" w:rsidP="00591548">
      <w:pPr>
        <w:pStyle w:val="ListBullet"/>
        <w:tabs>
          <w:tab w:val="clear" w:pos="1080"/>
          <w:tab w:val="num" w:pos="360"/>
        </w:tabs>
        <w:ind w:left="360"/>
        <w:rPr>
          <w:color w:val="0000FF"/>
        </w:rPr>
      </w:pPr>
      <w:r>
        <w:t>T</w:t>
      </w:r>
      <w:r w:rsidR="00B41D07" w:rsidRPr="00B41D07">
        <w:t xml:space="preserve">he Medicare Benefits Schedule (MBS) </w:t>
      </w:r>
      <w:hyperlink r:id="rId13" w:history="1">
        <w:r w:rsidR="00B41D07" w:rsidRPr="0050383A">
          <w:rPr>
            <w:rStyle w:val="Hyperlink"/>
            <w:u w:val="none"/>
          </w:rPr>
          <w:t>http://www.mbsonline.gov.au/internet/mbsonline/publishing.nsf/Content/Home</w:t>
        </w:r>
      </w:hyperlink>
    </w:p>
    <w:p w14:paraId="27DF11C5" w14:textId="08A30448" w:rsidR="00B41D07" w:rsidRPr="00B41D07" w:rsidRDefault="00B41D07" w:rsidP="00591548">
      <w:pPr>
        <w:pStyle w:val="ListBullet"/>
        <w:tabs>
          <w:tab w:val="clear" w:pos="1080"/>
          <w:tab w:val="num" w:pos="360"/>
        </w:tabs>
        <w:ind w:left="360"/>
        <w:rPr>
          <w:color w:val="0000FF"/>
        </w:rPr>
      </w:pPr>
      <w:r w:rsidRPr="00B41D07">
        <w:t xml:space="preserve">The Health Insurance Act 1973 (HIA) </w:t>
      </w:r>
      <w:hyperlink r:id="rId14" w:history="1">
        <w:r w:rsidR="00E03CF4">
          <w:rPr>
            <w:rStyle w:val="Hyperlink"/>
            <w:u w:val="none"/>
          </w:rPr>
          <w:t>https://www.legislation.gov.au/Series/C2004A00101</w:t>
        </w:r>
      </w:hyperlink>
    </w:p>
    <w:p w14:paraId="33B98AE8" w14:textId="77777777" w:rsidR="00B41D07" w:rsidRPr="00B41D07" w:rsidRDefault="00B41D07" w:rsidP="00591548">
      <w:pPr>
        <w:pStyle w:val="ListBullet"/>
        <w:tabs>
          <w:tab w:val="clear" w:pos="1080"/>
          <w:tab w:val="num" w:pos="360"/>
        </w:tabs>
        <w:ind w:left="360"/>
      </w:pPr>
      <w:r w:rsidRPr="00B41D07">
        <w:t xml:space="preserve">Health (fees) Determination </w:t>
      </w:r>
      <w:hyperlink r:id="rId15" w:history="1">
        <w:r w:rsidRPr="00B41D07">
          <w:rPr>
            <w:rStyle w:val="Hyperlink"/>
            <w:u w:val="none"/>
          </w:rPr>
          <w:t>http://www.legislation.act.gov.au/di/2014-320/default.asp</w:t>
        </w:r>
      </w:hyperlink>
    </w:p>
    <w:p w14:paraId="7012C609" w14:textId="77777777" w:rsidR="00B41D07" w:rsidRDefault="00B41D07" w:rsidP="00B41D07">
      <w:pPr>
        <w:rPr>
          <w:rFonts w:cs="Arial"/>
          <w:szCs w:val="24"/>
        </w:rPr>
      </w:pPr>
    </w:p>
    <w:p w14:paraId="1B444CB8" w14:textId="42B18A10" w:rsidR="00B41D07" w:rsidRDefault="00B41D07" w:rsidP="00B41D07">
      <w:r>
        <w:lastRenderedPageBreak/>
        <w:t xml:space="preserve">The </w:t>
      </w:r>
      <w:r w:rsidRPr="00E03CF4">
        <w:rPr>
          <w:i/>
          <w:iCs/>
        </w:rPr>
        <w:t>Health Insurance Act</w:t>
      </w:r>
      <w:r>
        <w:t xml:space="preserve"> 1973 and the National Health Reform Agreement </w:t>
      </w:r>
      <w:r w:rsidR="00E03CF4">
        <w:t xml:space="preserve">outline </w:t>
      </w:r>
      <w:r>
        <w:t>the admission requirements that must be met for all eligible patients admitted to public hospitals in Australia.</w:t>
      </w:r>
    </w:p>
    <w:p w14:paraId="263FF5A7" w14:textId="77777777" w:rsidR="00B41D07" w:rsidRDefault="00B41D07" w:rsidP="00B41D07"/>
    <w:p w14:paraId="169C4FCA" w14:textId="300A6134" w:rsidR="00B41D07" w:rsidRPr="00285D38" w:rsidRDefault="00B41D07" w:rsidP="00B41D07">
      <w:pPr>
        <w:rPr>
          <w:i/>
        </w:rPr>
      </w:pPr>
      <w:r>
        <w:t>This procedure has been created to ensure that all staff involved in the admission and billing processes are aware of the requirements and follow consistent practices.</w:t>
      </w:r>
    </w:p>
    <w:p w14:paraId="05ADC916" w14:textId="77777777" w:rsidR="00B41D07" w:rsidRDefault="00B41D07" w:rsidP="00B41D07">
      <w:pPr>
        <w:rPr>
          <w:rFonts w:cs="Arial"/>
          <w:b/>
          <w:szCs w:val="24"/>
        </w:rPr>
      </w:pPr>
    </w:p>
    <w:p w14:paraId="4EC71E68" w14:textId="31DA485B" w:rsidR="00B41D07" w:rsidRDefault="00447D8E" w:rsidP="00B41D07">
      <w:pPr>
        <w:jc w:val="right"/>
        <w:rPr>
          <w:rStyle w:val="Hyperlink"/>
          <w:rFonts w:cs="Arial"/>
          <w:i/>
          <w:szCs w:val="24"/>
        </w:rPr>
      </w:pPr>
      <w:hyperlink w:anchor="Contents" w:history="1">
        <w:r w:rsidR="00B41D07" w:rsidRPr="00590902">
          <w:rPr>
            <w:rStyle w:val="Hyperlink"/>
            <w:rFonts w:cs="Arial"/>
            <w:i/>
            <w:szCs w:val="24"/>
          </w:rPr>
          <w:t>Back to Table of Contents</w:t>
        </w:r>
      </w:hyperlink>
    </w:p>
    <w:tbl>
      <w:tblPr>
        <w:tblpPr w:leftFromText="180" w:rightFromText="180" w:vertAnchor="text" w:horzAnchor="margin" w:tblpY="181"/>
        <w:tblW w:w="9158" w:type="dxa"/>
        <w:tblLook w:val="0000" w:firstRow="0" w:lastRow="0" w:firstColumn="0" w:lastColumn="0" w:noHBand="0" w:noVBand="0"/>
      </w:tblPr>
      <w:tblGrid>
        <w:gridCol w:w="9158"/>
      </w:tblGrid>
      <w:tr w:rsidR="00B41D07" w:rsidRPr="00CD1C0E" w14:paraId="1BC3CB60" w14:textId="77777777" w:rsidTr="00B41D07">
        <w:trPr>
          <w:cantSplit/>
          <w:trHeight w:val="285"/>
        </w:trPr>
        <w:tc>
          <w:tcPr>
            <w:tcW w:w="9158" w:type="dxa"/>
            <w:shd w:val="clear" w:color="auto" w:fill="A6A6A6" w:themeFill="background1" w:themeFillShade="A6"/>
          </w:tcPr>
          <w:p w14:paraId="63179BE0" w14:textId="4A882C5B" w:rsidR="00B41D07" w:rsidRPr="00CD1C0E" w:rsidRDefault="00B41D07" w:rsidP="00B41D07">
            <w:pPr>
              <w:pStyle w:val="Heading1"/>
            </w:pPr>
            <w:bookmarkStart w:id="14" w:name="_Toc46154401"/>
            <w:r>
              <w:t>Roles and Responsibilities</w:t>
            </w:r>
            <w:bookmarkEnd w:id="14"/>
            <w:r>
              <w:t xml:space="preserve"> </w:t>
            </w:r>
          </w:p>
        </w:tc>
      </w:tr>
    </w:tbl>
    <w:p w14:paraId="2FE16183" w14:textId="77777777" w:rsidR="00591548" w:rsidRDefault="00591548" w:rsidP="00B41D07">
      <w:pPr>
        <w:pStyle w:val="Heading2"/>
      </w:pPr>
    </w:p>
    <w:p w14:paraId="7C680471" w14:textId="244616B2" w:rsidR="00B41D07" w:rsidRDefault="00B41D07" w:rsidP="00B41D07">
      <w:pPr>
        <w:pStyle w:val="Heading2"/>
      </w:pPr>
      <w:bookmarkStart w:id="15" w:name="_Toc46154402"/>
      <w:r>
        <w:t>Administrative Staff</w:t>
      </w:r>
      <w:bookmarkEnd w:id="15"/>
    </w:p>
    <w:p w14:paraId="3D7F552B" w14:textId="193FD61E" w:rsidR="00B41D07" w:rsidRDefault="00B41D07" w:rsidP="00B41D07">
      <w:pPr>
        <w:rPr>
          <w:rFonts w:cs="Arial"/>
          <w:szCs w:val="24"/>
        </w:rPr>
      </w:pPr>
      <w:r>
        <w:rPr>
          <w:rFonts w:cs="Arial"/>
          <w:szCs w:val="24"/>
        </w:rPr>
        <w:t>It is the responsibility of the administrative staff member admitting the patient to capture all relevant patient information required by the hospital and by law to enable revenue collection, this includes (but is not limited to):</w:t>
      </w:r>
    </w:p>
    <w:p w14:paraId="58F31EAC" w14:textId="77777777" w:rsidR="00B41D07" w:rsidRDefault="00B41D07" w:rsidP="00591548">
      <w:pPr>
        <w:pStyle w:val="ListBullet"/>
        <w:tabs>
          <w:tab w:val="clear" w:pos="1080"/>
          <w:tab w:val="num" w:pos="360"/>
        </w:tabs>
        <w:ind w:left="360"/>
      </w:pPr>
      <w:r>
        <w:t>The Patient Liaison and Admission Team</w:t>
      </w:r>
    </w:p>
    <w:p w14:paraId="01EC9457" w14:textId="77777777" w:rsidR="00B41D07" w:rsidRDefault="00B41D07" w:rsidP="00591548">
      <w:pPr>
        <w:pStyle w:val="ListBullet"/>
        <w:tabs>
          <w:tab w:val="clear" w:pos="1080"/>
          <w:tab w:val="num" w:pos="360"/>
        </w:tabs>
        <w:ind w:left="360"/>
      </w:pPr>
      <w:r>
        <w:t>Emergency Department Administrative Staff</w:t>
      </w:r>
    </w:p>
    <w:p w14:paraId="6C0377A3" w14:textId="77777777" w:rsidR="00B41D07" w:rsidRDefault="00B41D07" w:rsidP="00591548">
      <w:pPr>
        <w:pStyle w:val="ListBullet"/>
        <w:tabs>
          <w:tab w:val="clear" w:pos="1080"/>
          <w:tab w:val="num" w:pos="360"/>
        </w:tabs>
        <w:ind w:left="360"/>
      </w:pPr>
      <w:r>
        <w:t>Ward Clerks</w:t>
      </w:r>
    </w:p>
    <w:p w14:paraId="5C11A499" w14:textId="16A7E108" w:rsidR="00B41D07" w:rsidRDefault="00B41D07" w:rsidP="00591548">
      <w:pPr>
        <w:pStyle w:val="ListBullet"/>
        <w:tabs>
          <w:tab w:val="clear" w:pos="1080"/>
          <w:tab w:val="num" w:pos="360"/>
        </w:tabs>
        <w:ind w:left="360"/>
      </w:pPr>
      <w:r>
        <w:t xml:space="preserve">Outpatient/Ambulatory Administrative Staff </w:t>
      </w:r>
    </w:p>
    <w:p w14:paraId="2BE46038" w14:textId="36292CBA" w:rsidR="00B41D07" w:rsidRDefault="00B41D07" w:rsidP="00591548">
      <w:pPr>
        <w:pStyle w:val="ListBullet"/>
        <w:tabs>
          <w:tab w:val="clear" w:pos="1080"/>
          <w:tab w:val="num" w:pos="360"/>
        </w:tabs>
        <w:ind w:left="360"/>
      </w:pPr>
      <w:r>
        <w:t>Administrative staff responsible for admissions in the Adult Mental Health Unit (AMHU)</w:t>
      </w:r>
      <w:r w:rsidR="00646DAF">
        <w:t xml:space="preserve"> </w:t>
      </w:r>
    </w:p>
    <w:p w14:paraId="734C07A0" w14:textId="72487D00" w:rsidR="00B41D07" w:rsidRDefault="00646DAF" w:rsidP="00591548">
      <w:pPr>
        <w:pStyle w:val="ListBullet"/>
        <w:tabs>
          <w:tab w:val="clear" w:pos="1080"/>
          <w:tab w:val="num" w:pos="360"/>
        </w:tabs>
        <w:ind w:left="360"/>
      </w:pPr>
      <w:r>
        <w:t>UCPH A</w:t>
      </w:r>
      <w:r w:rsidR="00B41D07">
        <w:t xml:space="preserve">dministrative staff </w:t>
      </w:r>
    </w:p>
    <w:p w14:paraId="46CD89AC" w14:textId="77777777" w:rsidR="00B41D07" w:rsidRPr="00117889" w:rsidRDefault="00B41D07" w:rsidP="00591548">
      <w:pPr>
        <w:pStyle w:val="ListBullet"/>
        <w:tabs>
          <w:tab w:val="clear" w:pos="1080"/>
          <w:tab w:val="num" w:pos="360"/>
        </w:tabs>
        <w:ind w:left="360"/>
        <w:rPr>
          <w:rFonts w:cs="Arial"/>
          <w:szCs w:val="24"/>
        </w:rPr>
      </w:pPr>
      <w:r>
        <w:t>Women, Youth and Children Division Administrative Staff</w:t>
      </w:r>
    </w:p>
    <w:p w14:paraId="42441D5B" w14:textId="77777777" w:rsidR="00B41D07" w:rsidRDefault="00B41D07" w:rsidP="00B41D07">
      <w:pPr>
        <w:rPr>
          <w:rFonts w:cs="Arial"/>
          <w:szCs w:val="24"/>
        </w:rPr>
      </w:pPr>
    </w:p>
    <w:p w14:paraId="4A270BE4" w14:textId="77777777" w:rsidR="00B41D07" w:rsidRDefault="00B41D07" w:rsidP="00B41D07">
      <w:pPr>
        <w:rPr>
          <w:rFonts w:cs="Arial"/>
          <w:szCs w:val="24"/>
        </w:rPr>
      </w:pPr>
      <w:r>
        <w:rPr>
          <w:rFonts w:cs="Arial"/>
          <w:szCs w:val="24"/>
        </w:rPr>
        <w:t>It is the responsibility of the administrative admitting staff to:</w:t>
      </w:r>
      <w:r>
        <w:rPr>
          <w:rFonts w:cs="Arial"/>
          <w:szCs w:val="24"/>
        </w:rPr>
        <w:tab/>
      </w:r>
    </w:p>
    <w:p w14:paraId="57000FE1" w14:textId="77777777" w:rsidR="00B41D07" w:rsidRPr="00B41D07" w:rsidRDefault="00B41D07" w:rsidP="00591548">
      <w:pPr>
        <w:pStyle w:val="ListBullet"/>
        <w:tabs>
          <w:tab w:val="clear" w:pos="1080"/>
          <w:tab w:val="num" w:pos="360"/>
        </w:tabs>
        <w:ind w:left="360"/>
      </w:pPr>
      <w:bookmarkStart w:id="16" w:name="_Hlk16519693"/>
      <w:r w:rsidRPr="00B41D07">
        <w:t>Ensure patients are aware of all election options for admission</w:t>
      </w:r>
    </w:p>
    <w:bookmarkEnd w:id="16"/>
    <w:p w14:paraId="386E13B7" w14:textId="63A3C63C" w:rsidR="00B41D07" w:rsidRPr="00B41D07" w:rsidRDefault="00B41D07" w:rsidP="00591548">
      <w:pPr>
        <w:pStyle w:val="ListBullet"/>
        <w:tabs>
          <w:tab w:val="clear" w:pos="1080"/>
          <w:tab w:val="num" w:pos="360"/>
        </w:tabs>
        <w:ind w:left="360"/>
      </w:pPr>
      <w:r w:rsidRPr="00B41D07">
        <w:t>Provide the patient with relevant information related to election to ensure informed consent is obtained and therefore a valid election is made</w:t>
      </w:r>
    </w:p>
    <w:p w14:paraId="71F71950" w14:textId="3F0E68D0" w:rsidR="00B41D07" w:rsidRPr="00B41D07" w:rsidRDefault="00B41D07" w:rsidP="00591548">
      <w:pPr>
        <w:pStyle w:val="ListBullet"/>
        <w:ind w:left="360"/>
      </w:pPr>
      <w:r w:rsidRPr="00B41D07">
        <w:t>Obtain all information relevant to the election and ensure information is entered into ACTPAS and/or EDIS. This includes</w:t>
      </w:r>
      <w:r w:rsidR="00646DAF">
        <w:t xml:space="preserve"> (</w:t>
      </w:r>
      <w:r w:rsidRPr="00B41D07">
        <w:t>but is not limited to</w:t>
      </w:r>
      <w:r w:rsidR="00646DAF">
        <w:t>)</w:t>
      </w:r>
    </w:p>
    <w:p w14:paraId="2F92F6FE" w14:textId="77777777" w:rsidR="00B41D07" w:rsidRDefault="00B41D07" w:rsidP="00591548">
      <w:pPr>
        <w:pStyle w:val="ListBullet"/>
        <w:numPr>
          <w:ilvl w:val="0"/>
          <w:numId w:val="5"/>
        </w:numPr>
        <w:ind w:left="720"/>
      </w:pPr>
      <w:r>
        <w:t xml:space="preserve">Medicare number, </w:t>
      </w:r>
    </w:p>
    <w:p w14:paraId="341A3B87" w14:textId="77777777" w:rsidR="00B41D07" w:rsidRDefault="00B41D07" w:rsidP="00591548">
      <w:pPr>
        <w:pStyle w:val="ListBullet"/>
        <w:numPr>
          <w:ilvl w:val="0"/>
          <w:numId w:val="5"/>
        </w:numPr>
        <w:ind w:left="720"/>
      </w:pPr>
      <w:r>
        <w:t xml:space="preserve">Private health insurance details, </w:t>
      </w:r>
    </w:p>
    <w:p w14:paraId="6D6A67EE" w14:textId="77777777" w:rsidR="00B41D07" w:rsidRDefault="00B41D07" w:rsidP="00591548">
      <w:pPr>
        <w:pStyle w:val="ListBullet"/>
        <w:numPr>
          <w:ilvl w:val="0"/>
          <w:numId w:val="5"/>
        </w:numPr>
        <w:ind w:left="720"/>
      </w:pPr>
      <w:r>
        <w:t xml:space="preserve">Department of Veterans Affairs reference number, </w:t>
      </w:r>
    </w:p>
    <w:p w14:paraId="26221704" w14:textId="77777777" w:rsidR="00B41D07" w:rsidRDefault="00B41D07" w:rsidP="00591548">
      <w:pPr>
        <w:pStyle w:val="ListBullet"/>
        <w:numPr>
          <w:ilvl w:val="0"/>
          <w:numId w:val="5"/>
        </w:numPr>
        <w:ind w:left="720"/>
      </w:pPr>
      <w:r>
        <w:t>Compensable details, and/or</w:t>
      </w:r>
    </w:p>
    <w:p w14:paraId="04D9AA2E" w14:textId="77777777" w:rsidR="00B41D07" w:rsidRDefault="00B41D07" w:rsidP="00591548">
      <w:pPr>
        <w:pStyle w:val="ListBullet"/>
        <w:numPr>
          <w:ilvl w:val="0"/>
          <w:numId w:val="5"/>
        </w:numPr>
        <w:ind w:left="720"/>
      </w:pPr>
      <w:r>
        <w:t xml:space="preserve">National Disability Insurance Scheme Identification Number </w:t>
      </w:r>
    </w:p>
    <w:p w14:paraId="2D626341" w14:textId="75781DEB" w:rsidR="00B41D07" w:rsidRDefault="00B41D07" w:rsidP="00591548">
      <w:pPr>
        <w:pStyle w:val="ListBullet"/>
        <w:ind w:left="360"/>
      </w:pPr>
      <w:r>
        <w:t>Action inpatient data validation reports as appropriate (edit reports)</w:t>
      </w:r>
    </w:p>
    <w:p w14:paraId="32868576" w14:textId="77777777" w:rsidR="00B41D07" w:rsidRDefault="00B41D07" w:rsidP="00B41D07">
      <w:pPr>
        <w:pStyle w:val="ListBullet"/>
        <w:numPr>
          <w:ilvl w:val="0"/>
          <w:numId w:val="0"/>
        </w:numPr>
        <w:ind w:left="851"/>
      </w:pPr>
    </w:p>
    <w:p w14:paraId="72FD59B9" w14:textId="6E4108CC" w:rsidR="00B41D07" w:rsidRDefault="00B41D07" w:rsidP="00B41D07">
      <w:r>
        <w:rPr>
          <w:i/>
        </w:rPr>
        <w:t xml:space="preserve">*The complete list of required information per financial classification can be found </w:t>
      </w:r>
      <w:r w:rsidR="00646DAF">
        <w:rPr>
          <w:i/>
        </w:rPr>
        <w:t xml:space="preserve">in </w:t>
      </w:r>
      <w:r w:rsidR="00646DAF" w:rsidRPr="00646DAF">
        <w:rPr>
          <w:i/>
        </w:rPr>
        <w:t>Section 4 – Admission Requirements per Classification</w:t>
      </w:r>
      <w:r>
        <w:rPr>
          <w:i/>
        </w:rPr>
        <w:t>.</w:t>
      </w:r>
    </w:p>
    <w:p w14:paraId="2DC7C854" w14:textId="77777777" w:rsidR="00646DAF" w:rsidRDefault="00646DAF" w:rsidP="00B41D07">
      <w:pPr>
        <w:pStyle w:val="Heading2"/>
      </w:pPr>
      <w:bookmarkStart w:id="17" w:name="_Hlk16519988"/>
    </w:p>
    <w:p w14:paraId="0B943DB0" w14:textId="23E54654" w:rsidR="00B41D07" w:rsidRDefault="00B41D07" w:rsidP="00B41D07">
      <w:pPr>
        <w:pStyle w:val="Heading2"/>
      </w:pPr>
      <w:bookmarkStart w:id="18" w:name="_Toc46154403"/>
      <w:r>
        <w:t>Patient Liaison and Admissions Team, Ward Services Administration and other Administrative Office</w:t>
      </w:r>
      <w:r w:rsidR="00646DAF">
        <w:t>r</w:t>
      </w:r>
      <w:r>
        <w:t xml:space="preserve">s in areas </w:t>
      </w:r>
      <w:r w:rsidRPr="00181E8D">
        <w:t>involved in private patient election</w:t>
      </w:r>
      <w:bookmarkEnd w:id="18"/>
      <w:r>
        <w:t xml:space="preserve">  </w:t>
      </w:r>
      <w:bookmarkEnd w:id="17"/>
    </w:p>
    <w:p w14:paraId="510F49C0" w14:textId="77777777" w:rsidR="00B41D07" w:rsidRPr="00B41D07" w:rsidRDefault="00B41D07" w:rsidP="00591548">
      <w:pPr>
        <w:pStyle w:val="ListBullet"/>
        <w:tabs>
          <w:tab w:val="clear" w:pos="1080"/>
          <w:tab w:val="num" w:pos="360"/>
        </w:tabs>
        <w:ind w:left="360"/>
      </w:pPr>
      <w:r w:rsidRPr="00B41D07">
        <w:t>In conjunction with area managers provide training for administration staff involved in the admission process.  Training will include admission paperwork and “No out of Pocket expenses” (NOOPEX) admission information.</w:t>
      </w:r>
    </w:p>
    <w:p w14:paraId="528D2929" w14:textId="77777777" w:rsidR="00B41D07" w:rsidRPr="00B41D07" w:rsidRDefault="00B41D07" w:rsidP="00591548">
      <w:pPr>
        <w:pStyle w:val="ListBullet"/>
        <w:tabs>
          <w:tab w:val="clear" w:pos="1080"/>
          <w:tab w:val="num" w:pos="360"/>
        </w:tabs>
        <w:ind w:left="360"/>
      </w:pPr>
      <w:r w:rsidRPr="00B41D07">
        <w:lastRenderedPageBreak/>
        <w:t xml:space="preserve">Maintain, update and monitor frequent admissions process for dialysis and the </w:t>
      </w:r>
      <w:bookmarkStart w:id="19" w:name="_Hlk16520102"/>
      <w:r w:rsidRPr="00B41D07">
        <w:t>independent living unit patients</w:t>
      </w:r>
      <w:bookmarkEnd w:id="19"/>
    </w:p>
    <w:p w14:paraId="0C70DEA4" w14:textId="77777777" w:rsidR="00B41D07" w:rsidRDefault="00B41D07" w:rsidP="00591548"/>
    <w:p w14:paraId="6119FDC3" w14:textId="77777777" w:rsidR="00B41D07" w:rsidRDefault="00B41D07" w:rsidP="00B41D07">
      <w:pPr>
        <w:pStyle w:val="Heading2"/>
      </w:pPr>
      <w:bookmarkStart w:id="20" w:name="_Hlk17112898"/>
      <w:bookmarkStart w:id="21" w:name="_Toc46154404"/>
      <w:r>
        <w:t>Patient Liaison and Admissions Team</w:t>
      </w:r>
      <w:bookmarkEnd w:id="21"/>
    </w:p>
    <w:p w14:paraId="3D2906EB" w14:textId="77777777" w:rsidR="00B41D07" w:rsidRDefault="00B41D07" w:rsidP="00591548">
      <w:pPr>
        <w:pStyle w:val="ListBullet"/>
        <w:tabs>
          <w:tab w:val="clear" w:pos="1080"/>
          <w:tab w:val="num" w:pos="360"/>
        </w:tabs>
        <w:ind w:left="360"/>
        <w:rPr>
          <w:i/>
        </w:rPr>
      </w:pPr>
      <w:r>
        <w:t xml:space="preserve">Report on private patient uptake </w:t>
      </w:r>
    </w:p>
    <w:bookmarkEnd w:id="20"/>
    <w:p w14:paraId="69FB407B" w14:textId="77777777" w:rsidR="00B41D07" w:rsidRDefault="00B41D07" w:rsidP="00B41D07"/>
    <w:p w14:paraId="66E5AA17" w14:textId="2F9CAD34" w:rsidR="00B41D07" w:rsidRDefault="00B41D07" w:rsidP="00B41D07">
      <w:pPr>
        <w:pStyle w:val="Heading2"/>
      </w:pPr>
      <w:bookmarkStart w:id="22" w:name="_Toc46154405"/>
      <w:r>
        <w:t xml:space="preserve">Revenue Data, Patient Billing and Debt Recovery </w:t>
      </w:r>
      <w:r w:rsidR="00646DAF">
        <w:t>T</w:t>
      </w:r>
      <w:r>
        <w:t>eam</w:t>
      </w:r>
      <w:bookmarkEnd w:id="22"/>
    </w:p>
    <w:p w14:paraId="13BB146B" w14:textId="77777777" w:rsidR="00B41D07" w:rsidRPr="00615A8E" w:rsidRDefault="00B41D07" w:rsidP="00591548">
      <w:pPr>
        <w:pStyle w:val="ListBullet"/>
        <w:tabs>
          <w:tab w:val="clear" w:pos="1080"/>
          <w:tab w:val="num" w:pos="360"/>
        </w:tabs>
        <w:ind w:left="360"/>
        <w:rPr>
          <w:b/>
        </w:rPr>
      </w:pPr>
      <w:r w:rsidRPr="00646DAF">
        <w:rPr>
          <w:rFonts w:cs="Arial"/>
          <w:szCs w:val="24"/>
        </w:rPr>
        <w:t xml:space="preserve">Report errors and issues to relevant admissions to </w:t>
      </w:r>
      <w:r w:rsidRPr="00646DAF">
        <w:t>Patient Liaison and Admissions Team and/or other Administrative Offices in areas involved in patient elections</w:t>
      </w:r>
      <w:r w:rsidRPr="00615A8E">
        <w:rPr>
          <w:rFonts w:cs="Arial"/>
          <w:szCs w:val="24"/>
        </w:rPr>
        <w:t xml:space="preserve"> for follow-up. </w:t>
      </w:r>
    </w:p>
    <w:p w14:paraId="0B0AFB1B" w14:textId="77777777" w:rsidR="00B41D07" w:rsidRDefault="00B41D07" w:rsidP="00B41D07">
      <w:pPr>
        <w:rPr>
          <w:rFonts w:cs="Arial"/>
          <w:b/>
          <w:szCs w:val="24"/>
        </w:rPr>
      </w:pPr>
    </w:p>
    <w:p w14:paraId="3F4FF10F" w14:textId="77777777" w:rsidR="00B41D07" w:rsidRDefault="00B41D07" w:rsidP="00B41D07">
      <w:pPr>
        <w:pStyle w:val="Heading2"/>
      </w:pPr>
      <w:bookmarkStart w:id="23" w:name="_Toc46154406"/>
      <w:r>
        <w:t>Staff Specialists</w:t>
      </w:r>
      <w:bookmarkEnd w:id="23"/>
    </w:p>
    <w:p w14:paraId="78DF9367" w14:textId="77777777" w:rsidR="00B41D07" w:rsidRDefault="00B41D07" w:rsidP="00B41D07">
      <w:pPr>
        <w:rPr>
          <w:rFonts w:cs="Arial"/>
          <w:szCs w:val="24"/>
        </w:rPr>
      </w:pPr>
      <w:r>
        <w:rPr>
          <w:rFonts w:cs="Arial"/>
          <w:szCs w:val="24"/>
        </w:rPr>
        <w:t xml:space="preserve">Staff specialists are responsible for completion of the billing log or billing tick &amp; flick sheets with a minimum of: </w:t>
      </w:r>
    </w:p>
    <w:p w14:paraId="3426D725" w14:textId="264C8A9D" w:rsidR="00B41D07" w:rsidRPr="00B41D07" w:rsidRDefault="00646DAF" w:rsidP="00591548">
      <w:pPr>
        <w:pStyle w:val="ListBullet"/>
        <w:tabs>
          <w:tab w:val="clear" w:pos="1080"/>
          <w:tab w:val="num" w:pos="360"/>
        </w:tabs>
        <w:ind w:left="360"/>
      </w:pPr>
      <w:r>
        <w:t>D</w:t>
      </w:r>
      <w:r w:rsidR="00B41D07" w:rsidRPr="00B41D07">
        <w:t xml:space="preserve">ate and time of service, </w:t>
      </w:r>
    </w:p>
    <w:p w14:paraId="511882AD" w14:textId="1F5367EC" w:rsidR="00B41D07" w:rsidRPr="00B41D07" w:rsidRDefault="00646DAF" w:rsidP="00591548">
      <w:pPr>
        <w:pStyle w:val="ListBullet"/>
        <w:tabs>
          <w:tab w:val="clear" w:pos="1080"/>
          <w:tab w:val="num" w:pos="360"/>
        </w:tabs>
        <w:ind w:left="360"/>
      </w:pPr>
      <w:r>
        <w:t>I</w:t>
      </w:r>
      <w:r w:rsidR="00B41D07" w:rsidRPr="00B41D07">
        <w:t xml:space="preserve">tem number (or service description including tests or procedures performed), and </w:t>
      </w:r>
    </w:p>
    <w:p w14:paraId="345A17B1" w14:textId="77777777" w:rsidR="00B41D07" w:rsidRPr="00B41D07" w:rsidRDefault="00B41D07" w:rsidP="00591548">
      <w:pPr>
        <w:pStyle w:val="ListBullet"/>
        <w:tabs>
          <w:tab w:val="clear" w:pos="1080"/>
          <w:tab w:val="num" w:pos="360"/>
        </w:tabs>
        <w:ind w:left="360"/>
      </w:pPr>
      <w:r w:rsidRPr="00B41D07">
        <w:t xml:space="preserve">Legible name and signature EACH time the patient is reviewed. </w:t>
      </w:r>
    </w:p>
    <w:p w14:paraId="7E2EB7E4" w14:textId="77777777" w:rsidR="00B41D07" w:rsidRDefault="00B41D07" w:rsidP="00B41D07">
      <w:pPr>
        <w:rPr>
          <w:rFonts w:cs="Arial"/>
          <w:szCs w:val="24"/>
        </w:rPr>
      </w:pPr>
    </w:p>
    <w:p w14:paraId="7F4BA9E7" w14:textId="3E0FC614" w:rsidR="00B41D07" w:rsidRDefault="00B41D07" w:rsidP="00B41D07">
      <w:pPr>
        <w:rPr>
          <w:rFonts w:cs="Arial"/>
          <w:szCs w:val="24"/>
        </w:rPr>
      </w:pPr>
      <w:r>
        <w:rPr>
          <w:rFonts w:cs="Arial"/>
          <w:szCs w:val="24"/>
        </w:rPr>
        <w:t xml:space="preserve">This should be completed as soon as practical after the service provision.  </w:t>
      </w:r>
    </w:p>
    <w:p w14:paraId="14C2037F" w14:textId="4813F7AD" w:rsidR="00B41D07" w:rsidRDefault="00B41D07" w:rsidP="00B41D07">
      <w:pPr>
        <w:rPr>
          <w:rFonts w:asciiTheme="minorHAnsi" w:hAnsiTheme="minorHAnsi" w:cstheme="minorHAnsi"/>
          <w:color w:val="000000" w:themeColor="text1"/>
          <w:szCs w:val="22"/>
        </w:rPr>
      </w:pPr>
      <w:r>
        <w:rPr>
          <w:rFonts w:cs="Arial"/>
          <w:szCs w:val="24"/>
        </w:rPr>
        <w:t xml:space="preserve">If the service is provided remotely e.g. </w:t>
      </w:r>
      <w:r>
        <w:rPr>
          <w:rFonts w:asciiTheme="minorHAnsi" w:hAnsiTheme="minorHAnsi" w:cstheme="minorHAnsi"/>
          <w:color w:val="000000" w:themeColor="text1"/>
          <w:szCs w:val="22"/>
        </w:rPr>
        <w:t xml:space="preserve">a procedure performed by an </w:t>
      </w:r>
      <w:r w:rsidRPr="00E6667F">
        <w:rPr>
          <w:rFonts w:asciiTheme="minorHAnsi" w:hAnsiTheme="minorHAnsi" w:cstheme="minorHAnsi"/>
          <w:color w:val="000000" w:themeColor="text1"/>
          <w:szCs w:val="22"/>
        </w:rPr>
        <w:t>Allied Health Professional</w:t>
      </w:r>
      <w:r>
        <w:rPr>
          <w:rFonts w:asciiTheme="minorHAnsi" w:hAnsiTheme="minorHAnsi" w:cstheme="minorHAnsi"/>
          <w:color w:val="000000" w:themeColor="text1"/>
          <w:szCs w:val="22"/>
        </w:rPr>
        <w:t xml:space="preserve"> and later reported by the Specialist (e.g. EEG) the Specialist should document this service on the green sheet or tick </w:t>
      </w:r>
      <w:r w:rsidR="00AA57EC">
        <w:rPr>
          <w:rFonts w:asciiTheme="minorHAnsi" w:hAnsiTheme="minorHAnsi" w:cstheme="minorHAnsi"/>
          <w:color w:val="000000" w:themeColor="text1"/>
          <w:szCs w:val="22"/>
        </w:rPr>
        <w:t xml:space="preserve">&amp; </w:t>
      </w:r>
      <w:r>
        <w:rPr>
          <w:rFonts w:asciiTheme="minorHAnsi" w:hAnsiTheme="minorHAnsi" w:cstheme="minorHAnsi"/>
          <w:color w:val="000000" w:themeColor="text1"/>
          <w:szCs w:val="22"/>
        </w:rPr>
        <w:t>flick sheet as soon as practical after the report is provided.</w:t>
      </w:r>
    </w:p>
    <w:p w14:paraId="720CED49" w14:textId="77777777" w:rsidR="00B41D07" w:rsidRPr="008145F6" w:rsidRDefault="00B41D07" w:rsidP="00B41D07">
      <w:pPr>
        <w:rPr>
          <w:rFonts w:cs="Arial"/>
          <w:szCs w:val="24"/>
        </w:rPr>
      </w:pPr>
    </w:p>
    <w:p w14:paraId="74F7F4AA" w14:textId="64F93B91" w:rsidR="00B41D07" w:rsidRDefault="00B41D07" w:rsidP="00B41D07">
      <w:pPr>
        <w:pStyle w:val="ListParagraph"/>
        <w:ind w:left="0"/>
        <w:rPr>
          <w:rFonts w:cs="Arial"/>
          <w:szCs w:val="24"/>
        </w:rPr>
      </w:pPr>
      <w:r>
        <w:rPr>
          <w:rFonts w:cs="Arial"/>
          <w:szCs w:val="24"/>
        </w:rPr>
        <w:t>Depend</w:t>
      </w:r>
      <w:r w:rsidR="00646DAF">
        <w:rPr>
          <w:rFonts w:cs="Arial"/>
          <w:szCs w:val="24"/>
        </w:rPr>
        <w:t>e</w:t>
      </w:r>
      <w:r>
        <w:rPr>
          <w:rFonts w:cs="Arial"/>
          <w:szCs w:val="24"/>
        </w:rPr>
        <w:t>nt on the clinical area different billing logs or billing tick &amp; flick sheets apply as listed below:</w:t>
      </w:r>
    </w:p>
    <w:p w14:paraId="6772145E" w14:textId="67DADA1F" w:rsidR="00B41D07" w:rsidRDefault="00B41D07" w:rsidP="00591548">
      <w:pPr>
        <w:pStyle w:val="ListBullet"/>
        <w:tabs>
          <w:tab w:val="clear" w:pos="1080"/>
          <w:tab w:val="num" w:pos="360"/>
        </w:tabs>
        <w:ind w:left="360"/>
      </w:pPr>
      <w:r>
        <w:rPr>
          <w:b/>
        </w:rPr>
        <w:t>General Ward Inpatient (TCH and UCH) –</w:t>
      </w:r>
      <w:r>
        <w:t xml:space="preserve"> Inpatient Billing Log, see </w:t>
      </w:r>
      <w:r w:rsidR="00646DAF">
        <w:rPr>
          <w:u w:val="single"/>
        </w:rPr>
        <w:t>A</w:t>
      </w:r>
      <w:r w:rsidRPr="00646DAF">
        <w:rPr>
          <w:u w:val="single"/>
        </w:rPr>
        <w:t>ttachment 1</w:t>
      </w:r>
    </w:p>
    <w:p w14:paraId="1E8448AC" w14:textId="77777777" w:rsidR="00B41D07" w:rsidRDefault="00B41D07" w:rsidP="00591548">
      <w:pPr>
        <w:pStyle w:val="ListBullet"/>
        <w:tabs>
          <w:tab w:val="clear" w:pos="1080"/>
          <w:tab w:val="num" w:pos="360"/>
        </w:tabs>
        <w:ind w:left="360"/>
      </w:pPr>
      <w:r>
        <w:rPr>
          <w:b/>
        </w:rPr>
        <w:t>Intensive Care Unit</w:t>
      </w:r>
      <w:r>
        <w:t xml:space="preserve"> – Canberra Hospital ICU &amp; HDU Private Practice Billing Form, see attachment 2</w:t>
      </w:r>
    </w:p>
    <w:p w14:paraId="53E49EE3" w14:textId="77777777" w:rsidR="00B41D07" w:rsidRDefault="00B41D07" w:rsidP="00591548">
      <w:pPr>
        <w:pStyle w:val="ListBullet"/>
        <w:tabs>
          <w:tab w:val="clear" w:pos="1080"/>
          <w:tab w:val="num" w:pos="360"/>
        </w:tabs>
        <w:ind w:left="360"/>
      </w:pPr>
      <w:r>
        <w:rPr>
          <w:b/>
        </w:rPr>
        <w:t>Emergency Department</w:t>
      </w:r>
      <w:r>
        <w:t xml:space="preserve"> – Canberra Hospital Emergency Department Billing Form – Compensable/Non-Eligible, see attachment 3</w:t>
      </w:r>
    </w:p>
    <w:p w14:paraId="04B05158" w14:textId="77777777" w:rsidR="00B41D07" w:rsidRDefault="00B41D07" w:rsidP="00B41D07">
      <w:pPr>
        <w:pStyle w:val="ListParagraph"/>
        <w:ind w:left="0"/>
        <w:rPr>
          <w:rFonts w:cs="Arial"/>
          <w:szCs w:val="24"/>
        </w:rPr>
      </w:pPr>
    </w:p>
    <w:p w14:paraId="47A121A3" w14:textId="11ADF2D9" w:rsidR="00B41D07" w:rsidRDefault="00B41D07" w:rsidP="00B41D07">
      <w:pPr>
        <w:rPr>
          <w:rFonts w:cs="Arial"/>
          <w:szCs w:val="24"/>
        </w:rPr>
      </w:pPr>
      <w:r>
        <w:rPr>
          <w:rFonts w:cs="Arial"/>
          <w:szCs w:val="24"/>
        </w:rPr>
        <w:t xml:space="preserve">The staff specialist is to notify the ward clerk if billing log or billing tick and flick sheet is full or missing from the patients file.  </w:t>
      </w:r>
    </w:p>
    <w:p w14:paraId="594A2A53" w14:textId="0D469489" w:rsidR="00BC0FC5" w:rsidRDefault="00BC0FC5" w:rsidP="00B41D07">
      <w:pPr>
        <w:rPr>
          <w:rFonts w:cs="Arial"/>
          <w:szCs w:val="24"/>
        </w:rPr>
      </w:pPr>
    </w:p>
    <w:p w14:paraId="67BD1233" w14:textId="1E18CCC2" w:rsidR="00BC0FC5" w:rsidRPr="00646DAF" w:rsidRDefault="00BC0FC5" w:rsidP="00646DAF">
      <w:pPr>
        <w:rPr>
          <w:b/>
          <w:bCs/>
        </w:rPr>
      </w:pPr>
      <w:r w:rsidRPr="00646DAF">
        <w:rPr>
          <w:b/>
          <w:bCs/>
        </w:rPr>
        <w:t>Substitute Decision Maker</w:t>
      </w:r>
    </w:p>
    <w:p w14:paraId="46FB1DA2" w14:textId="77777777" w:rsidR="00BC0FC5" w:rsidRPr="00646DAF" w:rsidRDefault="00BC0FC5" w:rsidP="00646DAF">
      <w:pPr>
        <w:pStyle w:val="NoSpacing"/>
        <w:rPr>
          <w:sz w:val="24"/>
          <w:lang w:val="en-AU" w:bidi="ar-SA"/>
        </w:rPr>
      </w:pPr>
      <w:r w:rsidRPr="00646DAF">
        <w:rPr>
          <w:sz w:val="24"/>
          <w:lang w:val="en-AU" w:bidi="ar-SA"/>
        </w:rPr>
        <w:t xml:space="preserve">Where it has been identified that an adult does not have the decision-making capacity to provide consent to treatment or procedures themselves, the following substitute decision makers can provide consent in specific situations: </w:t>
      </w:r>
    </w:p>
    <w:p w14:paraId="2AACA366" w14:textId="1214F65F" w:rsidR="00BC0FC5" w:rsidRPr="00646DAF" w:rsidRDefault="00BC0FC5" w:rsidP="00646DAF">
      <w:pPr>
        <w:pStyle w:val="ListBullet"/>
        <w:tabs>
          <w:tab w:val="clear" w:pos="1080"/>
        </w:tabs>
        <w:ind w:left="426" w:hanging="426"/>
        <w:rPr>
          <w:bCs/>
        </w:rPr>
      </w:pPr>
      <w:r w:rsidRPr="00646DAF">
        <w:rPr>
          <w:bCs/>
        </w:rPr>
        <w:t xml:space="preserve">an Attorney under an Enduring Power of Attorney </w:t>
      </w:r>
    </w:p>
    <w:p w14:paraId="3C0547D6" w14:textId="2CAD905F" w:rsidR="00BC0FC5" w:rsidRPr="00646DAF" w:rsidRDefault="00BC0FC5" w:rsidP="00646DAF">
      <w:pPr>
        <w:pStyle w:val="ListBullet"/>
        <w:tabs>
          <w:tab w:val="clear" w:pos="1080"/>
        </w:tabs>
        <w:ind w:left="426" w:hanging="426"/>
        <w:rPr>
          <w:bCs/>
        </w:rPr>
      </w:pPr>
      <w:r w:rsidRPr="00646DAF">
        <w:rPr>
          <w:bCs/>
        </w:rPr>
        <w:t xml:space="preserve">a Guardian, when appointed </w:t>
      </w:r>
    </w:p>
    <w:p w14:paraId="31A1B708" w14:textId="20472252" w:rsidR="00BC0FC5" w:rsidRPr="00646DAF" w:rsidRDefault="00BC0FC5" w:rsidP="00646DAF">
      <w:pPr>
        <w:pStyle w:val="ListBullet"/>
        <w:tabs>
          <w:tab w:val="clear" w:pos="1080"/>
        </w:tabs>
        <w:ind w:left="426" w:hanging="426"/>
        <w:rPr>
          <w:bCs/>
        </w:rPr>
      </w:pPr>
      <w:r w:rsidRPr="00646DAF">
        <w:rPr>
          <w:bCs/>
        </w:rPr>
        <w:t xml:space="preserve">a Health Attorney </w:t>
      </w:r>
    </w:p>
    <w:p w14:paraId="23F78307" w14:textId="62452207" w:rsidR="00BC0FC5" w:rsidRPr="00646DAF" w:rsidRDefault="00BC0FC5" w:rsidP="00646DAF">
      <w:pPr>
        <w:pStyle w:val="ListBullet"/>
        <w:tabs>
          <w:tab w:val="clear" w:pos="1080"/>
        </w:tabs>
        <w:ind w:left="426" w:hanging="426"/>
        <w:rPr>
          <w:bCs/>
        </w:rPr>
      </w:pPr>
      <w:r w:rsidRPr="00646DAF">
        <w:rPr>
          <w:bCs/>
        </w:rPr>
        <w:t xml:space="preserve">the Public Advocate of the ACT when appointed guardian, and the </w:t>
      </w:r>
    </w:p>
    <w:p w14:paraId="696A6434" w14:textId="1498C8A2" w:rsidR="00BC0FC5" w:rsidRPr="00646DAF" w:rsidRDefault="00BC0FC5" w:rsidP="00646DAF">
      <w:pPr>
        <w:pStyle w:val="ListBullet"/>
        <w:tabs>
          <w:tab w:val="clear" w:pos="1080"/>
        </w:tabs>
        <w:ind w:left="426" w:hanging="426"/>
        <w:rPr>
          <w:bCs/>
        </w:rPr>
      </w:pPr>
      <w:r w:rsidRPr="00646DAF">
        <w:rPr>
          <w:bCs/>
        </w:rPr>
        <w:t xml:space="preserve">the Chief Psychiatrist or Community Care Coordinator (where there are issues relating to mental health or mental dysfunction and the consumer is under a Mental Health Order). </w:t>
      </w:r>
    </w:p>
    <w:p w14:paraId="52715F32" w14:textId="4EC1F076" w:rsidR="00B41D07" w:rsidRDefault="00BC0FC5" w:rsidP="00646DAF">
      <w:pPr>
        <w:spacing w:before="100" w:beforeAutospacing="1" w:after="100" w:afterAutospacing="1"/>
      </w:pPr>
      <w:r>
        <w:rPr>
          <w:rFonts w:asciiTheme="minorHAnsi" w:hAnsiTheme="minorHAnsi" w:cstheme="minorHAnsi"/>
          <w:color w:val="000000"/>
          <w:szCs w:val="24"/>
          <w:lang w:eastAsia="en-AU"/>
        </w:rPr>
        <w:lastRenderedPageBreak/>
        <w:t xml:space="preserve">For additional information in relation to list, staff should refer the the Consent and Treatment procedure. </w:t>
      </w:r>
      <w:hyperlink r:id="rId16" w:history="1">
        <w:r w:rsidRPr="0092519E">
          <w:rPr>
            <w:rStyle w:val="Hyperlink"/>
            <w:rFonts w:asciiTheme="minorHAnsi" w:hAnsiTheme="minorHAnsi" w:cstheme="minorHAnsi"/>
            <w:szCs w:val="24"/>
            <w:lang w:eastAsia="en-AU"/>
          </w:rPr>
          <w:t>https://actgovernment.sharepoint.com/:w:/r/sites/intranet-health/PPR/_layouts/15/Doc.aspx?sourcedoc=%7B4b7d6323-0c56-46bf-abc2-35a6180c4ce3%7D</w:t>
        </w:r>
      </w:hyperlink>
    </w:p>
    <w:p w14:paraId="1E169324" w14:textId="625DE1E5" w:rsidR="00B41D07" w:rsidRPr="00CD1C0E" w:rsidRDefault="00447D8E" w:rsidP="00B41D07">
      <w:pPr>
        <w:jc w:val="right"/>
      </w:pPr>
      <w:hyperlink w:anchor="Contents" w:history="1">
        <w:r w:rsidR="00B41D07" w:rsidRPr="00590902">
          <w:rPr>
            <w:rStyle w:val="Hyperlink"/>
            <w:rFonts w:cs="Arial"/>
            <w:i/>
            <w:szCs w:val="24"/>
          </w:rPr>
          <w:t>Back to Table of Contents</w:t>
        </w:r>
      </w:hyperlink>
    </w:p>
    <w:tbl>
      <w:tblPr>
        <w:tblpPr w:leftFromText="180" w:rightFromText="180" w:vertAnchor="text" w:horzAnchor="margin" w:tblpY="181"/>
        <w:tblW w:w="9158" w:type="dxa"/>
        <w:tblLook w:val="0000" w:firstRow="0" w:lastRow="0" w:firstColumn="0" w:lastColumn="0" w:noHBand="0" w:noVBand="0"/>
      </w:tblPr>
      <w:tblGrid>
        <w:gridCol w:w="9158"/>
      </w:tblGrid>
      <w:tr w:rsidR="007B6904" w:rsidRPr="00CD1C0E" w14:paraId="2F51A889" w14:textId="77777777" w:rsidTr="0074223E">
        <w:trPr>
          <w:cantSplit/>
          <w:trHeight w:val="285"/>
        </w:trPr>
        <w:tc>
          <w:tcPr>
            <w:tcW w:w="9158" w:type="dxa"/>
            <w:shd w:val="clear" w:color="auto" w:fill="A6A6A6" w:themeFill="background1" w:themeFillShade="A6"/>
          </w:tcPr>
          <w:p w14:paraId="2F51A888" w14:textId="43A41A8F" w:rsidR="007B6904" w:rsidRPr="00C76688" w:rsidRDefault="007B6904" w:rsidP="00931B93">
            <w:pPr>
              <w:pStyle w:val="Heading1"/>
            </w:pPr>
            <w:bookmarkStart w:id="24" w:name="_Toc389473278"/>
            <w:bookmarkStart w:id="25" w:name="_Toc46154407"/>
            <w:r w:rsidRPr="00C76688">
              <w:t>Section 1 –</w:t>
            </w:r>
            <w:bookmarkEnd w:id="24"/>
            <w:r w:rsidR="00B41D07">
              <w:t xml:space="preserve"> Patient Classifications</w:t>
            </w:r>
            <w:bookmarkEnd w:id="25"/>
          </w:p>
        </w:tc>
      </w:tr>
    </w:tbl>
    <w:p w14:paraId="44FE416F" w14:textId="77777777" w:rsidR="00591548" w:rsidRDefault="00591548" w:rsidP="007B6904">
      <w:pPr>
        <w:rPr>
          <w:szCs w:val="24"/>
        </w:rPr>
      </w:pPr>
    </w:p>
    <w:p w14:paraId="2F51A891" w14:textId="33364B94" w:rsidR="007B6904" w:rsidRDefault="00B41D07" w:rsidP="007B6904">
      <w:pPr>
        <w:rPr>
          <w:rFonts w:cs="Arial"/>
          <w:i/>
          <w:szCs w:val="24"/>
        </w:rPr>
      </w:pPr>
      <w:r>
        <w:rPr>
          <w:szCs w:val="24"/>
        </w:rPr>
        <w:t>The below table lists the different patient election classifications, a brief description and billing status.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41"/>
        <w:gridCol w:w="5733"/>
        <w:gridCol w:w="986"/>
      </w:tblGrid>
      <w:tr w:rsidR="00B41D07" w:rsidRPr="00E93718" w14:paraId="49A844BF" w14:textId="77777777" w:rsidTr="00591548">
        <w:trPr>
          <w:cantSplit/>
          <w:trHeight w:val="216"/>
          <w:tblHeader/>
        </w:trPr>
        <w:tc>
          <w:tcPr>
            <w:tcW w:w="1292" w:type="pct"/>
            <w:shd w:val="clear" w:color="000000" w:fill="D8D8D8"/>
            <w:vAlign w:val="center"/>
            <w:hideMark/>
          </w:tcPr>
          <w:p w14:paraId="14E09C8F" w14:textId="51EEBC7D" w:rsidR="00B41D07" w:rsidRPr="00E93718" w:rsidRDefault="007B6904" w:rsidP="00B41D07">
            <w:pPr>
              <w:rPr>
                <w:b/>
                <w:bCs/>
                <w:color w:val="000000"/>
                <w:sz w:val="22"/>
                <w:szCs w:val="18"/>
                <w:lang w:eastAsia="en-AU"/>
              </w:rPr>
            </w:pPr>
            <w:r w:rsidRPr="00E93718">
              <w:rPr>
                <w:rFonts w:cs="Arial"/>
                <w:i/>
                <w:sz w:val="22"/>
                <w:szCs w:val="18"/>
              </w:rPr>
              <w:t xml:space="preserve"> </w:t>
            </w:r>
            <w:r w:rsidR="00B41D07" w:rsidRPr="00E93718">
              <w:rPr>
                <w:b/>
                <w:bCs/>
                <w:color w:val="000000"/>
                <w:sz w:val="22"/>
                <w:szCs w:val="18"/>
                <w:lang w:eastAsia="en-AU"/>
              </w:rPr>
              <w:t>Description</w:t>
            </w:r>
          </w:p>
        </w:tc>
        <w:tc>
          <w:tcPr>
            <w:tcW w:w="3164" w:type="pct"/>
            <w:shd w:val="clear" w:color="000000" w:fill="D8D8D8"/>
            <w:hideMark/>
          </w:tcPr>
          <w:p w14:paraId="07E2E328" w14:textId="77777777" w:rsidR="00B41D07" w:rsidRPr="00E93718" w:rsidRDefault="00B41D07" w:rsidP="00B41D07">
            <w:pPr>
              <w:jc w:val="center"/>
              <w:rPr>
                <w:b/>
                <w:bCs/>
                <w:color w:val="000000"/>
                <w:sz w:val="22"/>
                <w:szCs w:val="18"/>
                <w:lang w:eastAsia="en-AU"/>
              </w:rPr>
            </w:pPr>
            <w:r w:rsidRPr="00E93718">
              <w:rPr>
                <w:b/>
                <w:bCs/>
                <w:color w:val="000000"/>
                <w:sz w:val="22"/>
                <w:szCs w:val="18"/>
                <w:lang w:eastAsia="en-AU"/>
              </w:rPr>
              <w:t>Use for:</w:t>
            </w:r>
          </w:p>
        </w:tc>
        <w:tc>
          <w:tcPr>
            <w:tcW w:w="544" w:type="pct"/>
            <w:shd w:val="clear" w:color="000000" w:fill="D8D8D8"/>
          </w:tcPr>
          <w:p w14:paraId="26313AC4" w14:textId="77777777" w:rsidR="00B41D07" w:rsidRPr="00E93718" w:rsidRDefault="00B41D07" w:rsidP="00B41D07">
            <w:pPr>
              <w:jc w:val="center"/>
              <w:rPr>
                <w:b/>
                <w:bCs/>
                <w:color w:val="000000"/>
                <w:sz w:val="22"/>
                <w:szCs w:val="18"/>
                <w:lang w:eastAsia="en-AU"/>
              </w:rPr>
            </w:pPr>
            <w:r w:rsidRPr="00E93718">
              <w:rPr>
                <w:b/>
                <w:bCs/>
                <w:color w:val="000000"/>
                <w:sz w:val="22"/>
                <w:szCs w:val="18"/>
                <w:lang w:eastAsia="en-AU"/>
              </w:rPr>
              <w:t>Billable</w:t>
            </w:r>
          </w:p>
        </w:tc>
      </w:tr>
      <w:tr w:rsidR="00B41D07" w:rsidRPr="00E93718" w14:paraId="30318E0C" w14:textId="77777777" w:rsidTr="00591548">
        <w:trPr>
          <w:cantSplit/>
          <w:trHeight w:val="503"/>
          <w:tblHeader/>
        </w:trPr>
        <w:tc>
          <w:tcPr>
            <w:tcW w:w="1292" w:type="pct"/>
            <w:shd w:val="clear" w:color="auto" w:fill="auto"/>
            <w:vAlign w:val="center"/>
            <w:hideMark/>
          </w:tcPr>
          <w:p w14:paraId="57624188" w14:textId="77777777" w:rsidR="00B41D07" w:rsidRPr="00E93718" w:rsidRDefault="00B41D07" w:rsidP="00AA57EC">
            <w:pPr>
              <w:rPr>
                <w:color w:val="000000"/>
                <w:sz w:val="22"/>
                <w:szCs w:val="18"/>
                <w:lang w:eastAsia="en-AU"/>
              </w:rPr>
            </w:pPr>
            <w:r w:rsidRPr="00E93718">
              <w:rPr>
                <w:color w:val="000000"/>
                <w:sz w:val="22"/>
                <w:szCs w:val="18"/>
                <w:lang w:eastAsia="en-AU"/>
              </w:rPr>
              <w:t>Asylum Seeker –</w:t>
            </w:r>
          </w:p>
          <w:p w14:paraId="6F78D8B1" w14:textId="77777777" w:rsidR="00B41D07" w:rsidRPr="00E93718" w:rsidRDefault="00B41D07" w:rsidP="00AA57EC">
            <w:pPr>
              <w:rPr>
                <w:color w:val="000000"/>
                <w:sz w:val="22"/>
                <w:szCs w:val="18"/>
                <w:lang w:eastAsia="en-AU"/>
              </w:rPr>
            </w:pPr>
            <w:r w:rsidRPr="00E93718">
              <w:rPr>
                <w:color w:val="000000"/>
                <w:sz w:val="22"/>
                <w:szCs w:val="18"/>
                <w:lang w:eastAsia="en-AU"/>
              </w:rPr>
              <w:t>ACT Access Card</w:t>
            </w:r>
          </w:p>
        </w:tc>
        <w:tc>
          <w:tcPr>
            <w:tcW w:w="3164" w:type="pct"/>
            <w:shd w:val="clear" w:color="auto" w:fill="auto"/>
            <w:vAlign w:val="center"/>
            <w:hideMark/>
          </w:tcPr>
          <w:p w14:paraId="0A1DF9C9" w14:textId="77777777" w:rsidR="00B41D07" w:rsidRPr="00E93718" w:rsidRDefault="00B41D07" w:rsidP="00AA57EC">
            <w:pPr>
              <w:rPr>
                <w:color w:val="000000"/>
                <w:sz w:val="22"/>
                <w:szCs w:val="18"/>
                <w:lang w:eastAsia="en-AU"/>
              </w:rPr>
            </w:pPr>
            <w:r w:rsidRPr="00E93718">
              <w:rPr>
                <w:color w:val="000000"/>
                <w:sz w:val="22"/>
                <w:szCs w:val="18"/>
                <w:lang w:eastAsia="en-AU"/>
              </w:rPr>
              <w:t xml:space="preserve">Asylum Seeker living in the ACT Community </w:t>
            </w:r>
            <w:r w:rsidRPr="00E93718">
              <w:rPr>
                <w:rFonts w:asciiTheme="minorHAnsi" w:hAnsiTheme="minorHAnsi"/>
                <w:sz w:val="22"/>
                <w:szCs w:val="18"/>
              </w:rPr>
              <w:t>with a Protection Visa Acknowledgement (PVA) letter from the Department of Immigration and Border Protection</w:t>
            </w:r>
          </w:p>
        </w:tc>
        <w:tc>
          <w:tcPr>
            <w:tcW w:w="544" w:type="pct"/>
            <w:vAlign w:val="center"/>
          </w:tcPr>
          <w:p w14:paraId="3B0454AF" w14:textId="77777777" w:rsidR="00B41D07" w:rsidRPr="00E93718" w:rsidRDefault="00B41D07" w:rsidP="00B41D07">
            <w:pPr>
              <w:jc w:val="center"/>
              <w:rPr>
                <w:color w:val="000000"/>
                <w:sz w:val="22"/>
                <w:szCs w:val="18"/>
                <w:lang w:eastAsia="en-AU"/>
              </w:rPr>
            </w:pPr>
            <w:r w:rsidRPr="00E93718">
              <w:rPr>
                <w:color w:val="000000"/>
                <w:sz w:val="22"/>
                <w:szCs w:val="18"/>
                <w:lang w:eastAsia="en-AU"/>
              </w:rPr>
              <w:t>NO</w:t>
            </w:r>
          </w:p>
        </w:tc>
      </w:tr>
      <w:tr w:rsidR="00B41D07" w:rsidRPr="00E93718" w14:paraId="60972EB4" w14:textId="77777777" w:rsidTr="00591548">
        <w:trPr>
          <w:cantSplit/>
          <w:trHeight w:val="70"/>
          <w:tblHeader/>
        </w:trPr>
        <w:tc>
          <w:tcPr>
            <w:tcW w:w="1292" w:type="pct"/>
            <w:shd w:val="clear" w:color="auto" w:fill="auto"/>
            <w:vAlign w:val="center"/>
            <w:hideMark/>
          </w:tcPr>
          <w:p w14:paraId="78233F58" w14:textId="77777777" w:rsidR="00B41D07" w:rsidRPr="00E93718" w:rsidRDefault="00B41D07" w:rsidP="00AA57EC">
            <w:pPr>
              <w:rPr>
                <w:sz w:val="22"/>
                <w:szCs w:val="18"/>
                <w:lang w:eastAsia="en-AU"/>
              </w:rPr>
            </w:pPr>
            <w:r w:rsidRPr="00E93718">
              <w:rPr>
                <w:sz w:val="22"/>
                <w:szCs w:val="18"/>
                <w:lang w:eastAsia="en-AU"/>
              </w:rPr>
              <w:t>Asylum Seekers –</w:t>
            </w:r>
          </w:p>
          <w:p w14:paraId="7B41FCC4" w14:textId="77777777" w:rsidR="00B41D07" w:rsidRPr="00E93718" w:rsidRDefault="00B41D07" w:rsidP="00AA57EC">
            <w:pPr>
              <w:rPr>
                <w:sz w:val="22"/>
                <w:szCs w:val="18"/>
                <w:lang w:eastAsia="en-AU"/>
              </w:rPr>
            </w:pPr>
            <w:r w:rsidRPr="00E93718">
              <w:rPr>
                <w:rFonts w:asciiTheme="minorHAnsi" w:hAnsiTheme="minorHAnsi" w:cs="Arial"/>
                <w:sz w:val="22"/>
                <w:szCs w:val="18"/>
              </w:rPr>
              <w:t>SRSS Recipients</w:t>
            </w:r>
          </w:p>
        </w:tc>
        <w:tc>
          <w:tcPr>
            <w:tcW w:w="3164" w:type="pct"/>
            <w:shd w:val="clear" w:color="auto" w:fill="auto"/>
            <w:vAlign w:val="center"/>
            <w:hideMark/>
          </w:tcPr>
          <w:p w14:paraId="2D8AD753" w14:textId="77777777" w:rsidR="00B41D07" w:rsidRPr="00E93718" w:rsidRDefault="00B41D07" w:rsidP="00AA57EC">
            <w:pPr>
              <w:rPr>
                <w:sz w:val="22"/>
                <w:szCs w:val="18"/>
                <w:lang w:eastAsia="en-AU"/>
              </w:rPr>
            </w:pPr>
            <w:r w:rsidRPr="00E93718">
              <w:rPr>
                <w:rFonts w:asciiTheme="minorHAnsi" w:hAnsiTheme="minorHAnsi" w:cs="Arial"/>
                <w:sz w:val="22"/>
                <w:szCs w:val="18"/>
              </w:rPr>
              <w:t>Status Resolution Support Service (SRSS) Recipients</w:t>
            </w:r>
          </w:p>
        </w:tc>
        <w:tc>
          <w:tcPr>
            <w:tcW w:w="544" w:type="pct"/>
            <w:vAlign w:val="center"/>
          </w:tcPr>
          <w:p w14:paraId="42736930" w14:textId="77777777" w:rsidR="00B41D07" w:rsidRPr="00E93718" w:rsidRDefault="00B41D07" w:rsidP="00B41D07">
            <w:pPr>
              <w:jc w:val="center"/>
              <w:rPr>
                <w:sz w:val="22"/>
                <w:szCs w:val="18"/>
                <w:lang w:eastAsia="en-AU"/>
              </w:rPr>
            </w:pPr>
            <w:r w:rsidRPr="00E93718">
              <w:rPr>
                <w:sz w:val="22"/>
                <w:szCs w:val="18"/>
                <w:lang w:eastAsia="en-AU"/>
              </w:rPr>
              <w:t>YES</w:t>
            </w:r>
          </w:p>
        </w:tc>
      </w:tr>
      <w:tr w:rsidR="00B41D07" w:rsidRPr="00E93718" w14:paraId="37A64DB3" w14:textId="77777777" w:rsidTr="00591548">
        <w:trPr>
          <w:cantSplit/>
          <w:trHeight w:val="128"/>
          <w:tblHeader/>
        </w:trPr>
        <w:tc>
          <w:tcPr>
            <w:tcW w:w="1292" w:type="pct"/>
            <w:shd w:val="clear" w:color="auto" w:fill="auto"/>
            <w:vAlign w:val="center"/>
            <w:hideMark/>
          </w:tcPr>
          <w:p w14:paraId="22E7882F" w14:textId="77777777" w:rsidR="00B41D07" w:rsidRPr="00E93718" w:rsidRDefault="00B41D07" w:rsidP="00AA57EC">
            <w:pPr>
              <w:rPr>
                <w:color w:val="000000"/>
                <w:sz w:val="22"/>
                <w:szCs w:val="18"/>
                <w:lang w:eastAsia="en-AU"/>
              </w:rPr>
            </w:pPr>
            <w:r w:rsidRPr="00E93718">
              <w:rPr>
                <w:color w:val="000000"/>
                <w:sz w:val="22"/>
                <w:szCs w:val="18"/>
                <w:lang w:eastAsia="en-AU"/>
              </w:rPr>
              <w:t>Asylum Seekers –</w:t>
            </w:r>
          </w:p>
          <w:p w14:paraId="27602FEB" w14:textId="77777777" w:rsidR="00B41D07" w:rsidRPr="00E93718" w:rsidRDefault="00B41D07" w:rsidP="00AA57EC">
            <w:pPr>
              <w:rPr>
                <w:color w:val="000000"/>
                <w:sz w:val="22"/>
                <w:szCs w:val="18"/>
                <w:lang w:eastAsia="en-AU"/>
              </w:rPr>
            </w:pPr>
            <w:r w:rsidRPr="00E93718">
              <w:rPr>
                <w:color w:val="000000"/>
                <w:sz w:val="22"/>
                <w:szCs w:val="18"/>
                <w:lang w:eastAsia="en-AU"/>
              </w:rPr>
              <w:t>Community Detention</w:t>
            </w:r>
          </w:p>
        </w:tc>
        <w:tc>
          <w:tcPr>
            <w:tcW w:w="3164" w:type="pct"/>
            <w:shd w:val="clear" w:color="auto" w:fill="auto"/>
            <w:vAlign w:val="center"/>
            <w:hideMark/>
          </w:tcPr>
          <w:p w14:paraId="301B10BB" w14:textId="77777777" w:rsidR="00B41D07" w:rsidRPr="00E93718" w:rsidRDefault="00B41D07" w:rsidP="00AA57EC">
            <w:pPr>
              <w:rPr>
                <w:color w:val="000000"/>
                <w:sz w:val="22"/>
                <w:szCs w:val="18"/>
                <w:lang w:eastAsia="en-AU"/>
              </w:rPr>
            </w:pPr>
            <w:r w:rsidRPr="00E93718">
              <w:rPr>
                <w:color w:val="000000"/>
                <w:sz w:val="22"/>
                <w:szCs w:val="18"/>
                <w:lang w:eastAsia="en-AU"/>
              </w:rPr>
              <w:t>Asylum Seekers in Community Detention</w:t>
            </w:r>
          </w:p>
        </w:tc>
        <w:tc>
          <w:tcPr>
            <w:tcW w:w="544" w:type="pct"/>
            <w:vAlign w:val="center"/>
          </w:tcPr>
          <w:p w14:paraId="195D9EEB" w14:textId="77777777" w:rsidR="00B41D07" w:rsidRPr="00E93718" w:rsidRDefault="00B41D07" w:rsidP="00B41D07">
            <w:pPr>
              <w:jc w:val="center"/>
              <w:rPr>
                <w:color w:val="000000"/>
                <w:sz w:val="22"/>
                <w:szCs w:val="18"/>
                <w:lang w:eastAsia="en-AU"/>
              </w:rPr>
            </w:pPr>
            <w:r w:rsidRPr="00E93718">
              <w:rPr>
                <w:color w:val="000000"/>
                <w:sz w:val="22"/>
                <w:szCs w:val="18"/>
                <w:lang w:eastAsia="en-AU"/>
              </w:rPr>
              <w:t>YES</w:t>
            </w:r>
          </w:p>
        </w:tc>
      </w:tr>
      <w:tr w:rsidR="00B41D07" w:rsidRPr="00E93718" w14:paraId="42E0605D" w14:textId="77777777" w:rsidTr="00591548">
        <w:trPr>
          <w:cantSplit/>
          <w:trHeight w:val="178"/>
          <w:tblHeader/>
        </w:trPr>
        <w:tc>
          <w:tcPr>
            <w:tcW w:w="1292" w:type="pct"/>
            <w:shd w:val="clear" w:color="auto" w:fill="auto"/>
            <w:vAlign w:val="center"/>
            <w:hideMark/>
          </w:tcPr>
          <w:p w14:paraId="01FFABF1" w14:textId="77777777" w:rsidR="00B41D07" w:rsidRPr="00E93718" w:rsidRDefault="00B41D07" w:rsidP="00AA57EC">
            <w:pPr>
              <w:rPr>
                <w:color w:val="000000"/>
                <w:sz w:val="22"/>
                <w:szCs w:val="18"/>
                <w:lang w:eastAsia="en-AU"/>
              </w:rPr>
            </w:pPr>
            <w:r w:rsidRPr="00E93718">
              <w:rPr>
                <w:color w:val="000000"/>
                <w:sz w:val="22"/>
                <w:szCs w:val="18"/>
                <w:lang w:eastAsia="en-AU"/>
              </w:rPr>
              <w:t>Correctional Facility</w:t>
            </w:r>
          </w:p>
        </w:tc>
        <w:tc>
          <w:tcPr>
            <w:tcW w:w="3164" w:type="pct"/>
            <w:shd w:val="clear" w:color="auto" w:fill="auto"/>
            <w:vAlign w:val="center"/>
            <w:hideMark/>
          </w:tcPr>
          <w:p w14:paraId="4873DCD8" w14:textId="77777777" w:rsidR="00B41D07" w:rsidRPr="00E93718" w:rsidRDefault="00B41D07" w:rsidP="00AA57EC">
            <w:pPr>
              <w:rPr>
                <w:color w:val="000000"/>
                <w:sz w:val="22"/>
                <w:szCs w:val="18"/>
                <w:lang w:eastAsia="en-AU"/>
              </w:rPr>
            </w:pPr>
            <w:r w:rsidRPr="00E93718">
              <w:rPr>
                <w:color w:val="000000"/>
                <w:sz w:val="22"/>
                <w:szCs w:val="18"/>
                <w:lang w:eastAsia="en-AU"/>
              </w:rPr>
              <w:t>Patients currently incarcerated/held in a correctional facility</w:t>
            </w:r>
          </w:p>
        </w:tc>
        <w:tc>
          <w:tcPr>
            <w:tcW w:w="544" w:type="pct"/>
            <w:vAlign w:val="center"/>
          </w:tcPr>
          <w:p w14:paraId="1FEC2F54" w14:textId="77777777" w:rsidR="00B41D07" w:rsidRPr="00E93718" w:rsidRDefault="00B41D07" w:rsidP="00B41D07">
            <w:pPr>
              <w:jc w:val="center"/>
              <w:rPr>
                <w:color w:val="000000"/>
                <w:sz w:val="22"/>
                <w:szCs w:val="18"/>
                <w:lang w:eastAsia="en-AU"/>
              </w:rPr>
            </w:pPr>
            <w:r w:rsidRPr="00E93718">
              <w:rPr>
                <w:color w:val="000000"/>
                <w:sz w:val="22"/>
                <w:szCs w:val="18"/>
                <w:lang w:eastAsia="en-AU"/>
              </w:rPr>
              <w:t>NO</w:t>
            </w:r>
          </w:p>
        </w:tc>
      </w:tr>
      <w:tr w:rsidR="00B41D07" w:rsidRPr="00E93718" w14:paraId="17F047AC" w14:textId="77777777" w:rsidTr="00591548">
        <w:trPr>
          <w:cantSplit/>
          <w:trHeight w:val="72"/>
          <w:tblHeader/>
        </w:trPr>
        <w:tc>
          <w:tcPr>
            <w:tcW w:w="1292" w:type="pct"/>
            <w:shd w:val="clear" w:color="auto" w:fill="auto"/>
            <w:vAlign w:val="center"/>
            <w:hideMark/>
          </w:tcPr>
          <w:p w14:paraId="34DDA820" w14:textId="77777777" w:rsidR="00B41D07" w:rsidRPr="00E93718" w:rsidRDefault="00B41D07" w:rsidP="00AA57EC">
            <w:pPr>
              <w:rPr>
                <w:color w:val="000000"/>
                <w:sz w:val="22"/>
                <w:szCs w:val="18"/>
                <w:lang w:eastAsia="en-AU"/>
              </w:rPr>
            </w:pPr>
            <w:r w:rsidRPr="00E93718">
              <w:rPr>
                <w:color w:val="000000"/>
                <w:sz w:val="22"/>
                <w:szCs w:val="18"/>
                <w:lang w:eastAsia="en-AU"/>
              </w:rPr>
              <w:t>Defence</w:t>
            </w:r>
          </w:p>
        </w:tc>
        <w:tc>
          <w:tcPr>
            <w:tcW w:w="3164" w:type="pct"/>
            <w:shd w:val="clear" w:color="auto" w:fill="auto"/>
            <w:vAlign w:val="center"/>
            <w:hideMark/>
          </w:tcPr>
          <w:p w14:paraId="3687B362" w14:textId="77777777" w:rsidR="00B41D07" w:rsidRPr="00E93718" w:rsidRDefault="00B41D07" w:rsidP="00AA57EC">
            <w:pPr>
              <w:rPr>
                <w:color w:val="000000"/>
                <w:sz w:val="22"/>
                <w:szCs w:val="18"/>
                <w:lang w:eastAsia="en-AU"/>
              </w:rPr>
            </w:pPr>
            <w:r w:rsidRPr="00E93718">
              <w:rPr>
                <w:color w:val="000000"/>
                <w:sz w:val="22"/>
                <w:szCs w:val="18"/>
                <w:lang w:eastAsia="en-AU"/>
              </w:rPr>
              <w:t>Active Defence Force Member</w:t>
            </w:r>
          </w:p>
        </w:tc>
        <w:tc>
          <w:tcPr>
            <w:tcW w:w="544" w:type="pct"/>
            <w:vAlign w:val="center"/>
          </w:tcPr>
          <w:p w14:paraId="0EF995B0" w14:textId="77777777" w:rsidR="00B41D07" w:rsidRPr="00E93718" w:rsidRDefault="00B41D07" w:rsidP="00B41D07">
            <w:pPr>
              <w:jc w:val="center"/>
              <w:rPr>
                <w:color w:val="000000"/>
                <w:sz w:val="22"/>
                <w:szCs w:val="18"/>
                <w:lang w:eastAsia="en-AU"/>
              </w:rPr>
            </w:pPr>
            <w:r w:rsidRPr="00E93718">
              <w:rPr>
                <w:color w:val="000000"/>
                <w:sz w:val="22"/>
                <w:szCs w:val="18"/>
                <w:lang w:eastAsia="en-AU"/>
              </w:rPr>
              <w:t>YES</w:t>
            </w:r>
          </w:p>
        </w:tc>
      </w:tr>
      <w:tr w:rsidR="00B41D07" w:rsidRPr="00E93718" w14:paraId="027C5207" w14:textId="77777777" w:rsidTr="00591548">
        <w:trPr>
          <w:cantSplit/>
          <w:trHeight w:val="379"/>
          <w:tblHeader/>
        </w:trPr>
        <w:tc>
          <w:tcPr>
            <w:tcW w:w="1292" w:type="pct"/>
            <w:shd w:val="clear" w:color="auto" w:fill="auto"/>
            <w:vAlign w:val="center"/>
            <w:hideMark/>
          </w:tcPr>
          <w:p w14:paraId="77FA56F1" w14:textId="77777777" w:rsidR="00B41D07" w:rsidRPr="00E93718" w:rsidRDefault="00B41D07" w:rsidP="00AA57EC">
            <w:pPr>
              <w:rPr>
                <w:sz w:val="22"/>
                <w:szCs w:val="18"/>
                <w:lang w:eastAsia="en-AU"/>
              </w:rPr>
            </w:pPr>
            <w:r w:rsidRPr="00E93718">
              <w:rPr>
                <w:sz w:val="22"/>
                <w:szCs w:val="18"/>
                <w:lang w:eastAsia="en-AU"/>
              </w:rPr>
              <w:t>Department of Veterans Affairs</w:t>
            </w:r>
          </w:p>
        </w:tc>
        <w:tc>
          <w:tcPr>
            <w:tcW w:w="3164" w:type="pct"/>
            <w:shd w:val="clear" w:color="auto" w:fill="auto"/>
            <w:vAlign w:val="center"/>
            <w:hideMark/>
          </w:tcPr>
          <w:p w14:paraId="59E64400" w14:textId="0B824350" w:rsidR="00B41D07" w:rsidRPr="00E93718" w:rsidRDefault="00B41D07" w:rsidP="00AA57EC">
            <w:pPr>
              <w:rPr>
                <w:color w:val="000000"/>
                <w:sz w:val="22"/>
                <w:szCs w:val="18"/>
                <w:lang w:eastAsia="en-AU"/>
              </w:rPr>
            </w:pPr>
            <w:r w:rsidRPr="00E93718">
              <w:rPr>
                <w:color w:val="000000"/>
                <w:sz w:val="22"/>
                <w:szCs w:val="18"/>
                <w:lang w:eastAsia="en-AU"/>
              </w:rPr>
              <w:t>Eligible veteran (previous defence force member) or</w:t>
            </w:r>
          </w:p>
          <w:p w14:paraId="71CB95EE" w14:textId="77777777" w:rsidR="00B41D07" w:rsidRPr="00E93718" w:rsidRDefault="00B41D07" w:rsidP="00AA57EC">
            <w:pPr>
              <w:rPr>
                <w:color w:val="000000"/>
                <w:sz w:val="22"/>
                <w:szCs w:val="18"/>
                <w:lang w:eastAsia="en-AU"/>
              </w:rPr>
            </w:pPr>
            <w:r w:rsidRPr="00E93718">
              <w:rPr>
                <w:color w:val="000000"/>
                <w:sz w:val="22"/>
                <w:szCs w:val="18"/>
                <w:lang w:eastAsia="en-AU"/>
              </w:rPr>
              <w:t>their eligible family members</w:t>
            </w:r>
          </w:p>
        </w:tc>
        <w:tc>
          <w:tcPr>
            <w:tcW w:w="544" w:type="pct"/>
            <w:vAlign w:val="center"/>
          </w:tcPr>
          <w:p w14:paraId="2A43B4D0" w14:textId="77777777" w:rsidR="00B41D07" w:rsidRPr="00E93718" w:rsidRDefault="00B41D07" w:rsidP="00B41D07">
            <w:pPr>
              <w:jc w:val="center"/>
              <w:rPr>
                <w:color w:val="000000"/>
                <w:sz w:val="22"/>
                <w:szCs w:val="18"/>
                <w:lang w:eastAsia="en-AU"/>
              </w:rPr>
            </w:pPr>
            <w:r w:rsidRPr="00E93718">
              <w:rPr>
                <w:color w:val="000000"/>
                <w:sz w:val="22"/>
                <w:szCs w:val="18"/>
                <w:lang w:eastAsia="en-AU"/>
              </w:rPr>
              <w:t>YES</w:t>
            </w:r>
          </w:p>
        </w:tc>
      </w:tr>
      <w:tr w:rsidR="00B41D07" w:rsidRPr="00E93718" w14:paraId="2E1AC9F6" w14:textId="77777777" w:rsidTr="00591548">
        <w:trPr>
          <w:cantSplit/>
          <w:trHeight w:val="70"/>
          <w:tblHeader/>
        </w:trPr>
        <w:tc>
          <w:tcPr>
            <w:tcW w:w="1292" w:type="pct"/>
            <w:shd w:val="clear" w:color="auto" w:fill="auto"/>
            <w:vAlign w:val="center"/>
            <w:hideMark/>
          </w:tcPr>
          <w:p w14:paraId="76638E70" w14:textId="77777777" w:rsidR="00B41D07" w:rsidRPr="00E93718" w:rsidRDefault="00B41D07" w:rsidP="00AA57EC">
            <w:pPr>
              <w:rPr>
                <w:sz w:val="22"/>
                <w:szCs w:val="18"/>
                <w:lang w:eastAsia="en-AU"/>
              </w:rPr>
            </w:pPr>
            <w:r w:rsidRPr="00E93718">
              <w:rPr>
                <w:sz w:val="22"/>
                <w:szCs w:val="18"/>
                <w:lang w:eastAsia="en-AU"/>
              </w:rPr>
              <w:t>Lifetime Care &amp; Support Scheme</w:t>
            </w:r>
          </w:p>
        </w:tc>
        <w:tc>
          <w:tcPr>
            <w:tcW w:w="3164" w:type="pct"/>
            <w:shd w:val="clear" w:color="auto" w:fill="auto"/>
            <w:vAlign w:val="center"/>
            <w:hideMark/>
          </w:tcPr>
          <w:p w14:paraId="645C4BDC" w14:textId="77777777" w:rsidR="00B41D07" w:rsidRPr="00E93718" w:rsidRDefault="00B41D07" w:rsidP="00AA57EC">
            <w:pPr>
              <w:rPr>
                <w:sz w:val="22"/>
                <w:szCs w:val="18"/>
                <w:lang w:eastAsia="en-AU"/>
              </w:rPr>
            </w:pPr>
            <w:r w:rsidRPr="00E93718">
              <w:rPr>
                <w:sz w:val="22"/>
                <w:szCs w:val="18"/>
                <w:lang w:eastAsia="en-AU"/>
              </w:rPr>
              <w:t>Patients who have been accepted as participants in the Lifetime Care and Support Scheme</w:t>
            </w:r>
          </w:p>
        </w:tc>
        <w:tc>
          <w:tcPr>
            <w:tcW w:w="544" w:type="pct"/>
            <w:vAlign w:val="center"/>
          </w:tcPr>
          <w:p w14:paraId="43D71A5A" w14:textId="77777777" w:rsidR="00B41D07" w:rsidRPr="00E93718" w:rsidRDefault="00B41D07" w:rsidP="00B41D07">
            <w:pPr>
              <w:jc w:val="center"/>
              <w:rPr>
                <w:sz w:val="22"/>
                <w:szCs w:val="18"/>
                <w:lang w:eastAsia="en-AU"/>
              </w:rPr>
            </w:pPr>
            <w:r w:rsidRPr="00E93718">
              <w:rPr>
                <w:sz w:val="22"/>
                <w:szCs w:val="18"/>
                <w:lang w:eastAsia="en-AU"/>
              </w:rPr>
              <w:t>YES</w:t>
            </w:r>
          </w:p>
        </w:tc>
      </w:tr>
      <w:tr w:rsidR="00B41D07" w:rsidRPr="00E93718" w14:paraId="3671218F" w14:textId="77777777" w:rsidTr="00591548">
        <w:trPr>
          <w:cantSplit/>
          <w:trHeight w:val="253"/>
          <w:tblHeader/>
        </w:trPr>
        <w:tc>
          <w:tcPr>
            <w:tcW w:w="1292" w:type="pct"/>
            <w:shd w:val="clear" w:color="auto" w:fill="auto"/>
            <w:vAlign w:val="center"/>
            <w:hideMark/>
          </w:tcPr>
          <w:p w14:paraId="54C29EFC" w14:textId="77777777" w:rsidR="00B41D07" w:rsidRPr="00E93718" w:rsidRDefault="00B41D07" w:rsidP="00AA57EC">
            <w:pPr>
              <w:rPr>
                <w:color w:val="000000"/>
                <w:sz w:val="22"/>
                <w:szCs w:val="18"/>
                <w:lang w:eastAsia="en-AU"/>
              </w:rPr>
            </w:pPr>
            <w:r w:rsidRPr="00E93718">
              <w:rPr>
                <w:color w:val="000000"/>
                <w:sz w:val="22"/>
                <w:szCs w:val="18"/>
                <w:lang w:eastAsia="en-AU"/>
              </w:rPr>
              <w:t>Nursing Home Type Patient</w:t>
            </w:r>
          </w:p>
        </w:tc>
        <w:tc>
          <w:tcPr>
            <w:tcW w:w="3164" w:type="pct"/>
            <w:shd w:val="clear" w:color="auto" w:fill="auto"/>
            <w:vAlign w:val="center"/>
            <w:hideMark/>
          </w:tcPr>
          <w:p w14:paraId="495A015D" w14:textId="77777777" w:rsidR="00B41D07" w:rsidRPr="00E93718" w:rsidRDefault="00B41D07" w:rsidP="00AA57EC">
            <w:pPr>
              <w:autoSpaceDE w:val="0"/>
              <w:autoSpaceDN w:val="0"/>
              <w:adjustRightInd w:val="0"/>
              <w:rPr>
                <w:rFonts w:eastAsiaTheme="minorHAnsi" w:cs="Calibri"/>
                <w:color w:val="000000"/>
                <w:sz w:val="22"/>
                <w:szCs w:val="18"/>
              </w:rPr>
            </w:pPr>
            <w:r w:rsidRPr="00E93718">
              <w:rPr>
                <w:rFonts w:eastAsiaTheme="minorHAnsi" w:cs="Calibri"/>
                <w:color w:val="000000"/>
                <w:sz w:val="22"/>
                <w:szCs w:val="18"/>
              </w:rPr>
              <w:t>Patients requiring nursing care and accommodation after the 35th day of stay in hospital provided they no longer need hospital level treatment.</w:t>
            </w:r>
          </w:p>
        </w:tc>
        <w:tc>
          <w:tcPr>
            <w:tcW w:w="544" w:type="pct"/>
            <w:vAlign w:val="center"/>
          </w:tcPr>
          <w:p w14:paraId="1CF32222" w14:textId="77777777" w:rsidR="00B41D07" w:rsidRPr="00E93718" w:rsidRDefault="00B41D07" w:rsidP="00B41D07">
            <w:pPr>
              <w:autoSpaceDE w:val="0"/>
              <w:autoSpaceDN w:val="0"/>
              <w:adjustRightInd w:val="0"/>
              <w:jc w:val="center"/>
              <w:rPr>
                <w:rFonts w:eastAsiaTheme="minorHAnsi" w:cs="Calibri"/>
                <w:color w:val="000000"/>
                <w:sz w:val="22"/>
                <w:szCs w:val="18"/>
              </w:rPr>
            </w:pPr>
            <w:r w:rsidRPr="00E93718">
              <w:rPr>
                <w:rFonts w:eastAsiaTheme="minorHAnsi" w:cs="Calibri"/>
                <w:color w:val="000000"/>
                <w:sz w:val="22"/>
                <w:szCs w:val="18"/>
              </w:rPr>
              <w:t>LIMITED</w:t>
            </w:r>
          </w:p>
        </w:tc>
      </w:tr>
      <w:tr w:rsidR="00B41D07" w:rsidRPr="00E93718" w14:paraId="239C88D2" w14:textId="77777777" w:rsidTr="00591548">
        <w:trPr>
          <w:cantSplit/>
          <w:trHeight w:val="443"/>
          <w:tblHeader/>
        </w:trPr>
        <w:tc>
          <w:tcPr>
            <w:tcW w:w="1292" w:type="pct"/>
            <w:shd w:val="clear" w:color="auto" w:fill="auto"/>
            <w:vAlign w:val="center"/>
          </w:tcPr>
          <w:p w14:paraId="2D212F0F" w14:textId="77777777" w:rsidR="00B41D07" w:rsidRPr="00E93718" w:rsidRDefault="00B41D07" w:rsidP="00AA57EC">
            <w:pPr>
              <w:rPr>
                <w:color w:val="000000"/>
                <w:sz w:val="22"/>
                <w:szCs w:val="18"/>
                <w:lang w:eastAsia="en-AU"/>
              </w:rPr>
            </w:pPr>
            <w:r w:rsidRPr="00E93718">
              <w:rPr>
                <w:color w:val="000000"/>
                <w:sz w:val="22"/>
                <w:szCs w:val="18"/>
                <w:lang w:eastAsia="en-AU"/>
              </w:rPr>
              <w:t>National Disability Insurance Scheme</w:t>
            </w:r>
          </w:p>
        </w:tc>
        <w:tc>
          <w:tcPr>
            <w:tcW w:w="3164" w:type="pct"/>
            <w:shd w:val="clear" w:color="auto" w:fill="auto"/>
            <w:vAlign w:val="center"/>
          </w:tcPr>
          <w:p w14:paraId="6D17308F" w14:textId="1F5D09DD" w:rsidR="00B41D07" w:rsidRPr="00E93718" w:rsidRDefault="00B41D07" w:rsidP="00AA57EC">
            <w:pPr>
              <w:rPr>
                <w:sz w:val="22"/>
                <w:szCs w:val="18"/>
                <w:lang w:eastAsia="en-AU"/>
              </w:rPr>
            </w:pPr>
            <w:r w:rsidRPr="00E93718">
              <w:rPr>
                <w:sz w:val="22"/>
                <w:szCs w:val="18"/>
                <w:lang w:eastAsia="en-AU"/>
              </w:rPr>
              <w:t>Patients with active NDIS plans are chargeable for some services that are deemed reasonable and necessary.  These would only be in a non-acute setting.</w:t>
            </w:r>
          </w:p>
        </w:tc>
        <w:tc>
          <w:tcPr>
            <w:tcW w:w="544" w:type="pct"/>
            <w:vAlign w:val="center"/>
          </w:tcPr>
          <w:p w14:paraId="2DAEBD2F" w14:textId="77777777" w:rsidR="00B41D07" w:rsidRPr="00E93718" w:rsidRDefault="00B41D07" w:rsidP="00B41D07">
            <w:pPr>
              <w:jc w:val="center"/>
              <w:rPr>
                <w:color w:val="000000"/>
                <w:sz w:val="22"/>
                <w:szCs w:val="18"/>
                <w:lang w:eastAsia="en-AU"/>
              </w:rPr>
            </w:pPr>
            <w:r w:rsidRPr="00E93718">
              <w:rPr>
                <w:rFonts w:eastAsiaTheme="minorHAnsi" w:cs="Calibri"/>
                <w:color w:val="000000"/>
                <w:sz w:val="22"/>
                <w:szCs w:val="18"/>
              </w:rPr>
              <w:t>LIMITED</w:t>
            </w:r>
          </w:p>
        </w:tc>
      </w:tr>
      <w:tr w:rsidR="00B41D07" w:rsidRPr="00E93718" w14:paraId="0FC41BA6" w14:textId="77777777" w:rsidTr="00591548">
        <w:trPr>
          <w:cantSplit/>
          <w:trHeight w:val="390"/>
          <w:tblHeader/>
        </w:trPr>
        <w:tc>
          <w:tcPr>
            <w:tcW w:w="1292" w:type="pct"/>
            <w:shd w:val="clear" w:color="auto" w:fill="auto"/>
            <w:vAlign w:val="center"/>
            <w:hideMark/>
          </w:tcPr>
          <w:p w14:paraId="4739A479" w14:textId="77777777" w:rsidR="00B41D07" w:rsidRPr="00E93718" w:rsidRDefault="00B41D07" w:rsidP="00AA57EC">
            <w:pPr>
              <w:rPr>
                <w:color w:val="000000"/>
                <w:sz w:val="22"/>
                <w:szCs w:val="18"/>
                <w:lang w:eastAsia="en-AU"/>
              </w:rPr>
            </w:pPr>
            <w:r w:rsidRPr="00E93718">
              <w:rPr>
                <w:color w:val="000000"/>
                <w:sz w:val="22"/>
                <w:szCs w:val="18"/>
                <w:lang w:eastAsia="en-AU"/>
              </w:rPr>
              <w:t>Non-Eligible Patient</w:t>
            </w:r>
          </w:p>
        </w:tc>
        <w:tc>
          <w:tcPr>
            <w:tcW w:w="3164" w:type="pct"/>
            <w:shd w:val="clear" w:color="auto" w:fill="auto"/>
            <w:vAlign w:val="center"/>
            <w:hideMark/>
          </w:tcPr>
          <w:p w14:paraId="09679B0A" w14:textId="77777777" w:rsidR="00B41D07" w:rsidRPr="00E93718" w:rsidRDefault="00B41D07" w:rsidP="00AA57EC">
            <w:pPr>
              <w:rPr>
                <w:color w:val="000000"/>
                <w:sz w:val="22"/>
                <w:szCs w:val="18"/>
                <w:lang w:eastAsia="en-AU"/>
              </w:rPr>
            </w:pPr>
            <w:r w:rsidRPr="00E93718">
              <w:rPr>
                <w:color w:val="000000"/>
                <w:sz w:val="22"/>
                <w:szCs w:val="18"/>
                <w:lang w:eastAsia="en-AU"/>
              </w:rPr>
              <w:t>Patients who are not eligible for Medicare and not covered by a Reciprocal Health Care Agreement</w:t>
            </w:r>
          </w:p>
        </w:tc>
        <w:tc>
          <w:tcPr>
            <w:tcW w:w="544" w:type="pct"/>
            <w:vAlign w:val="center"/>
          </w:tcPr>
          <w:p w14:paraId="66B38361" w14:textId="77777777" w:rsidR="00B41D07" w:rsidRPr="00E93718" w:rsidRDefault="00B41D07" w:rsidP="00B41D07">
            <w:pPr>
              <w:jc w:val="center"/>
              <w:rPr>
                <w:color w:val="000000"/>
                <w:sz w:val="22"/>
                <w:szCs w:val="18"/>
                <w:lang w:eastAsia="en-AU"/>
              </w:rPr>
            </w:pPr>
            <w:r w:rsidRPr="00E93718">
              <w:rPr>
                <w:color w:val="000000"/>
                <w:sz w:val="22"/>
                <w:szCs w:val="18"/>
                <w:lang w:eastAsia="en-AU"/>
              </w:rPr>
              <w:t>YES</w:t>
            </w:r>
          </w:p>
        </w:tc>
      </w:tr>
      <w:tr w:rsidR="00B41D07" w:rsidRPr="00E93718" w14:paraId="1EED4A36" w14:textId="77777777" w:rsidTr="00591548">
        <w:trPr>
          <w:cantSplit/>
          <w:trHeight w:val="170"/>
          <w:tblHeader/>
        </w:trPr>
        <w:tc>
          <w:tcPr>
            <w:tcW w:w="1292" w:type="pct"/>
            <w:shd w:val="clear" w:color="auto" w:fill="auto"/>
            <w:vAlign w:val="center"/>
            <w:hideMark/>
          </w:tcPr>
          <w:p w14:paraId="716568FF" w14:textId="77777777" w:rsidR="00B41D07" w:rsidRPr="00E93718" w:rsidRDefault="00B41D07" w:rsidP="00AA57EC">
            <w:pPr>
              <w:rPr>
                <w:color w:val="000000"/>
                <w:sz w:val="22"/>
                <w:szCs w:val="18"/>
                <w:lang w:eastAsia="en-AU"/>
              </w:rPr>
            </w:pPr>
            <w:r w:rsidRPr="00E93718">
              <w:rPr>
                <w:color w:val="000000"/>
                <w:sz w:val="22"/>
                <w:szCs w:val="18"/>
                <w:lang w:eastAsia="en-AU"/>
              </w:rPr>
              <w:t>Private Patients</w:t>
            </w:r>
          </w:p>
        </w:tc>
        <w:tc>
          <w:tcPr>
            <w:tcW w:w="3164" w:type="pct"/>
            <w:shd w:val="clear" w:color="auto" w:fill="auto"/>
            <w:vAlign w:val="center"/>
            <w:hideMark/>
          </w:tcPr>
          <w:p w14:paraId="5A79F998" w14:textId="77777777" w:rsidR="00B41D07" w:rsidRPr="00E93718" w:rsidRDefault="00B41D07" w:rsidP="00AA57EC">
            <w:pPr>
              <w:rPr>
                <w:color w:val="000000"/>
                <w:sz w:val="22"/>
                <w:szCs w:val="18"/>
                <w:lang w:eastAsia="en-AU"/>
              </w:rPr>
            </w:pPr>
            <w:r w:rsidRPr="00E93718">
              <w:rPr>
                <w:color w:val="000000"/>
                <w:sz w:val="22"/>
                <w:szCs w:val="18"/>
                <w:lang w:eastAsia="en-AU"/>
              </w:rPr>
              <w:t>Eligible patients who elect to be treated as a private patients</w:t>
            </w:r>
          </w:p>
        </w:tc>
        <w:tc>
          <w:tcPr>
            <w:tcW w:w="544" w:type="pct"/>
            <w:vAlign w:val="center"/>
          </w:tcPr>
          <w:p w14:paraId="146918E8" w14:textId="77777777" w:rsidR="00B41D07" w:rsidRPr="00E93718" w:rsidRDefault="00B41D07" w:rsidP="00B41D07">
            <w:pPr>
              <w:jc w:val="center"/>
              <w:rPr>
                <w:color w:val="000000"/>
                <w:sz w:val="22"/>
                <w:szCs w:val="18"/>
                <w:lang w:eastAsia="en-AU"/>
              </w:rPr>
            </w:pPr>
            <w:r w:rsidRPr="00E93718">
              <w:rPr>
                <w:color w:val="000000"/>
                <w:sz w:val="22"/>
                <w:szCs w:val="18"/>
                <w:lang w:eastAsia="en-AU"/>
              </w:rPr>
              <w:t>YES</w:t>
            </w:r>
          </w:p>
        </w:tc>
      </w:tr>
      <w:tr w:rsidR="00B41D07" w:rsidRPr="00E93718" w14:paraId="7B385355" w14:textId="77777777" w:rsidTr="00591548">
        <w:trPr>
          <w:cantSplit/>
          <w:trHeight w:val="201"/>
          <w:tblHeader/>
        </w:trPr>
        <w:tc>
          <w:tcPr>
            <w:tcW w:w="1292" w:type="pct"/>
            <w:shd w:val="clear" w:color="auto" w:fill="auto"/>
            <w:vAlign w:val="center"/>
            <w:hideMark/>
          </w:tcPr>
          <w:p w14:paraId="1044A980" w14:textId="77777777" w:rsidR="00B41D07" w:rsidRPr="00E93718" w:rsidRDefault="00B41D07" w:rsidP="00AA57EC">
            <w:pPr>
              <w:rPr>
                <w:color w:val="000000"/>
                <w:sz w:val="22"/>
                <w:szCs w:val="18"/>
                <w:lang w:eastAsia="en-AU"/>
              </w:rPr>
            </w:pPr>
            <w:r w:rsidRPr="00E93718">
              <w:rPr>
                <w:color w:val="000000"/>
                <w:sz w:val="22"/>
                <w:szCs w:val="18"/>
                <w:lang w:eastAsia="en-AU"/>
              </w:rPr>
              <w:t>Public Patient</w:t>
            </w:r>
          </w:p>
        </w:tc>
        <w:tc>
          <w:tcPr>
            <w:tcW w:w="3164" w:type="pct"/>
            <w:shd w:val="clear" w:color="auto" w:fill="auto"/>
            <w:vAlign w:val="center"/>
            <w:hideMark/>
          </w:tcPr>
          <w:p w14:paraId="35274999" w14:textId="77777777" w:rsidR="00B41D07" w:rsidRPr="00E93718" w:rsidRDefault="00B41D07" w:rsidP="00AA57EC">
            <w:pPr>
              <w:rPr>
                <w:rFonts w:cs="Arial"/>
                <w:b/>
                <w:i/>
                <w:sz w:val="22"/>
                <w:szCs w:val="18"/>
              </w:rPr>
            </w:pPr>
            <w:r w:rsidRPr="00E93718">
              <w:rPr>
                <w:color w:val="000000"/>
                <w:sz w:val="22"/>
                <w:szCs w:val="18"/>
                <w:lang w:eastAsia="en-AU"/>
              </w:rPr>
              <w:t>Eligible patients who elect to be treated as a public patient</w:t>
            </w:r>
          </w:p>
        </w:tc>
        <w:tc>
          <w:tcPr>
            <w:tcW w:w="544" w:type="pct"/>
            <w:vAlign w:val="center"/>
          </w:tcPr>
          <w:p w14:paraId="3F3F51F7" w14:textId="77777777" w:rsidR="00B41D07" w:rsidRPr="00E93718" w:rsidRDefault="00B41D07" w:rsidP="00B41D07">
            <w:pPr>
              <w:jc w:val="center"/>
              <w:rPr>
                <w:color w:val="000000"/>
                <w:sz w:val="22"/>
                <w:szCs w:val="18"/>
                <w:lang w:eastAsia="en-AU"/>
              </w:rPr>
            </w:pPr>
            <w:r w:rsidRPr="00E93718">
              <w:rPr>
                <w:color w:val="000000"/>
                <w:sz w:val="22"/>
                <w:szCs w:val="18"/>
                <w:lang w:eastAsia="en-AU"/>
              </w:rPr>
              <w:t>NO</w:t>
            </w:r>
          </w:p>
        </w:tc>
      </w:tr>
      <w:tr w:rsidR="00B41D07" w:rsidRPr="00E93718" w14:paraId="2052C5F5" w14:textId="77777777" w:rsidTr="00591548">
        <w:trPr>
          <w:cantSplit/>
          <w:trHeight w:val="375"/>
          <w:tblHeader/>
        </w:trPr>
        <w:tc>
          <w:tcPr>
            <w:tcW w:w="1292" w:type="pct"/>
            <w:shd w:val="clear" w:color="auto" w:fill="auto"/>
            <w:vAlign w:val="center"/>
            <w:hideMark/>
          </w:tcPr>
          <w:p w14:paraId="3AE1E595" w14:textId="77777777" w:rsidR="00B41D07" w:rsidRPr="00E93718" w:rsidRDefault="00B41D07" w:rsidP="00AA57EC">
            <w:pPr>
              <w:rPr>
                <w:color w:val="000000"/>
                <w:sz w:val="22"/>
                <w:szCs w:val="18"/>
                <w:lang w:eastAsia="en-AU"/>
              </w:rPr>
            </w:pPr>
            <w:r w:rsidRPr="00E93718">
              <w:rPr>
                <w:color w:val="000000"/>
                <w:sz w:val="22"/>
                <w:szCs w:val="18"/>
                <w:lang w:eastAsia="en-AU"/>
              </w:rPr>
              <w:t>Public Liability</w:t>
            </w:r>
          </w:p>
        </w:tc>
        <w:tc>
          <w:tcPr>
            <w:tcW w:w="3164" w:type="pct"/>
            <w:shd w:val="clear" w:color="auto" w:fill="auto"/>
            <w:vAlign w:val="center"/>
            <w:hideMark/>
          </w:tcPr>
          <w:p w14:paraId="073148CB" w14:textId="77777777" w:rsidR="00B41D07" w:rsidRPr="00E93718" w:rsidRDefault="00B41D07" w:rsidP="00AA57EC">
            <w:pPr>
              <w:rPr>
                <w:sz w:val="22"/>
                <w:szCs w:val="18"/>
                <w:lang w:eastAsia="en-AU"/>
              </w:rPr>
            </w:pPr>
            <w:r w:rsidRPr="00E93718">
              <w:rPr>
                <w:sz w:val="22"/>
                <w:szCs w:val="18"/>
                <w:lang w:eastAsia="en-AU"/>
              </w:rPr>
              <w:t xml:space="preserve">Patients who </w:t>
            </w:r>
            <w:r w:rsidRPr="00E93718">
              <w:rPr>
                <w:sz w:val="22"/>
                <w:szCs w:val="18"/>
              </w:rPr>
              <w:t xml:space="preserve">is or may be entitled to recover, by way of </w:t>
            </w:r>
            <w:r w:rsidRPr="00E93718">
              <w:rPr>
                <w:sz w:val="22"/>
                <w:szCs w:val="18"/>
                <w:lang w:eastAsia="en-AU"/>
              </w:rPr>
              <w:t>public liability insurance</w:t>
            </w:r>
            <w:r w:rsidRPr="00E93718">
              <w:rPr>
                <w:sz w:val="22"/>
                <w:szCs w:val="18"/>
              </w:rPr>
              <w:t>, the cost of the service provided</w:t>
            </w:r>
          </w:p>
        </w:tc>
        <w:tc>
          <w:tcPr>
            <w:tcW w:w="544" w:type="pct"/>
            <w:vAlign w:val="center"/>
          </w:tcPr>
          <w:p w14:paraId="08C2480D" w14:textId="77777777" w:rsidR="00B41D07" w:rsidRPr="00E93718" w:rsidRDefault="00B41D07" w:rsidP="00B41D07">
            <w:pPr>
              <w:jc w:val="center"/>
              <w:rPr>
                <w:sz w:val="22"/>
                <w:szCs w:val="18"/>
                <w:lang w:eastAsia="en-AU"/>
              </w:rPr>
            </w:pPr>
            <w:r w:rsidRPr="00E93718">
              <w:rPr>
                <w:sz w:val="22"/>
                <w:szCs w:val="18"/>
                <w:lang w:eastAsia="en-AU"/>
              </w:rPr>
              <w:t>YES</w:t>
            </w:r>
          </w:p>
        </w:tc>
      </w:tr>
      <w:tr w:rsidR="00B41D07" w:rsidRPr="00E93718" w14:paraId="23A8A0BF" w14:textId="77777777" w:rsidTr="00591548">
        <w:trPr>
          <w:cantSplit/>
          <w:trHeight w:val="155"/>
          <w:tblHeader/>
        </w:trPr>
        <w:tc>
          <w:tcPr>
            <w:tcW w:w="1292" w:type="pct"/>
            <w:shd w:val="clear" w:color="auto" w:fill="auto"/>
            <w:vAlign w:val="center"/>
            <w:hideMark/>
          </w:tcPr>
          <w:p w14:paraId="22811A6D" w14:textId="77777777" w:rsidR="00B41D07" w:rsidRPr="00E93718" w:rsidRDefault="00B41D07" w:rsidP="00AA57EC">
            <w:pPr>
              <w:rPr>
                <w:color w:val="000000"/>
                <w:sz w:val="22"/>
                <w:szCs w:val="18"/>
                <w:lang w:eastAsia="en-AU"/>
              </w:rPr>
            </w:pPr>
            <w:r w:rsidRPr="00E93718">
              <w:rPr>
                <w:color w:val="000000"/>
                <w:sz w:val="22"/>
                <w:szCs w:val="18"/>
                <w:lang w:eastAsia="en-AU"/>
              </w:rPr>
              <w:t>Reciprocal Health Care Agreement</w:t>
            </w:r>
          </w:p>
        </w:tc>
        <w:tc>
          <w:tcPr>
            <w:tcW w:w="3164" w:type="pct"/>
            <w:shd w:val="clear" w:color="auto" w:fill="auto"/>
            <w:vAlign w:val="center"/>
            <w:hideMark/>
          </w:tcPr>
          <w:p w14:paraId="4DDF99F1" w14:textId="4F5026CC" w:rsidR="00B41D07" w:rsidRPr="00E93718" w:rsidRDefault="00B41D07" w:rsidP="00AA57EC">
            <w:pPr>
              <w:rPr>
                <w:color w:val="000000"/>
                <w:sz w:val="22"/>
                <w:szCs w:val="18"/>
                <w:lang w:eastAsia="en-AU"/>
              </w:rPr>
            </w:pPr>
            <w:r w:rsidRPr="00E93718">
              <w:rPr>
                <w:color w:val="000000"/>
                <w:sz w:val="22"/>
                <w:szCs w:val="18"/>
                <w:lang w:eastAsia="en-AU"/>
              </w:rPr>
              <w:t>An eligible patient from a country with a reciprocal healthcare agreement.</w:t>
            </w:r>
          </w:p>
        </w:tc>
        <w:tc>
          <w:tcPr>
            <w:tcW w:w="544" w:type="pct"/>
            <w:vAlign w:val="center"/>
          </w:tcPr>
          <w:p w14:paraId="1621A44B" w14:textId="77777777" w:rsidR="00B41D07" w:rsidRPr="00E93718" w:rsidRDefault="00B41D07" w:rsidP="00B41D07">
            <w:pPr>
              <w:jc w:val="center"/>
              <w:rPr>
                <w:color w:val="000000"/>
                <w:sz w:val="22"/>
                <w:szCs w:val="18"/>
                <w:lang w:eastAsia="en-AU"/>
              </w:rPr>
            </w:pPr>
            <w:r w:rsidRPr="00E93718">
              <w:rPr>
                <w:color w:val="000000"/>
                <w:sz w:val="22"/>
                <w:szCs w:val="18"/>
                <w:lang w:eastAsia="en-AU"/>
              </w:rPr>
              <w:t>LIMITED</w:t>
            </w:r>
          </w:p>
        </w:tc>
      </w:tr>
      <w:tr w:rsidR="00B41D07" w:rsidRPr="00E93718" w14:paraId="04E9BCE4" w14:textId="77777777" w:rsidTr="00591548">
        <w:trPr>
          <w:cantSplit/>
          <w:trHeight w:val="91"/>
          <w:tblHeader/>
        </w:trPr>
        <w:tc>
          <w:tcPr>
            <w:tcW w:w="1292" w:type="pct"/>
            <w:shd w:val="clear" w:color="auto" w:fill="auto"/>
            <w:vAlign w:val="center"/>
            <w:hideMark/>
          </w:tcPr>
          <w:p w14:paraId="172B8E84" w14:textId="77777777" w:rsidR="00B41D07" w:rsidRPr="00E93718" w:rsidRDefault="00B41D07" w:rsidP="00AA57EC">
            <w:pPr>
              <w:rPr>
                <w:color w:val="000000"/>
                <w:sz w:val="22"/>
                <w:szCs w:val="18"/>
                <w:lang w:eastAsia="en-AU"/>
              </w:rPr>
            </w:pPr>
            <w:r w:rsidRPr="00E93718">
              <w:rPr>
                <w:color w:val="000000"/>
                <w:sz w:val="22"/>
                <w:szCs w:val="18"/>
                <w:lang w:eastAsia="en-AU"/>
              </w:rPr>
              <w:t>Third Party</w:t>
            </w:r>
          </w:p>
        </w:tc>
        <w:tc>
          <w:tcPr>
            <w:tcW w:w="3164" w:type="pct"/>
            <w:shd w:val="clear" w:color="auto" w:fill="auto"/>
            <w:vAlign w:val="center"/>
            <w:hideMark/>
          </w:tcPr>
          <w:p w14:paraId="7D070A3B" w14:textId="77777777" w:rsidR="00B41D07" w:rsidRPr="00E93718" w:rsidRDefault="00B41D07" w:rsidP="00AA57EC">
            <w:pPr>
              <w:rPr>
                <w:sz w:val="22"/>
                <w:szCs w:val="18"/>
                <w:lang w:eastAsia="en-AU"/>
              </w:rPr>
            </w:pPr>
            <w:r w:rsidRPr="00E93718">
              <w:rPr>
                <w:sz w:val="22"/>
                <w:szCs w:val="18"/>
                <w:lang w:eastAsia="en-AU"/>
              </w:rPr>
              <w:t xml:space="preserve">Patient who </w:t>
            </w:r>
            <w:r w:rsidRPr="00E93718">
              <w:rPr>
                <w:sz w:val="22"/>
                <w:szCs w:val="18"/>
              </w:rPr>
              <w:t xml:space="preserve">is or may be entitled to recover, by way of </w:t>
            </w:r>
            <w:r w:rsidRPr="00E93718">
              <w:rPr>
                <w:sz w:val="22"/>
                <w:szCs w:val="18"/>
                <w:lang w:eastAsia="en-AU"/>
              </w:rPr>
              <w:t>third party insurance</w:t>
            </w:r>
            <w:r w:rsidRPr="00E93718">
              <w:rPr>
                <w:sz w:val="22"/>
                <w:szCs w:val="18"/>
              </w:rPr>
              <w:t>, the cost of the service provided</w:t>
            </w:r>
          </w:p>
        </w:tc>
        <w:tc>
          <w:tcPr>
            <w:tcW w:w="544" w:type="pct"/>
            <w:vAlign w:val="center"/>
          </w:tcPr>
          <w:p w14:paraId="1220870D" w14:textId="77777777" w:rsidR="00B41D07" w:rsidRPr="00E93718" w:rsidRDefault="00B41D07" w:rsidP="00B41D07">
            <w:pPr>
              <w:jc w:val="center"/>
              <w:rPr>
                <w:sz w:val="22"/>
                <w:szCs w:val="18"/>
                <w:lang w:eastAsia="en-AU"/>
              </w:rPr>
            </w:pPr>
            <w:r w:rsidRPr="00E93718">
              <w:rPr>
                <w:sz w:val="22"/>
                <w:szCs w:val="18"/>
                <w:lang w:eastAsia="en-AU"/>
              </w:rPr>
              <w:t>YES</w:t>
            </w:r>
          </w:p>
        </w:tc>
      </w:tr>
      <w:tr w:rsidR="00B41D07" w:rsidRPr="00E93718" w14:paraId="3B4CBBE6" w14:textId="77777777" w:rsidTr="00591548">
        <w:trPr>
          <w:cantSplit/>
          <w:trHeight w:val="70"/>
          <w:tblHeader/>
        </w:trPr>
        <w:tc>
          <w:tcPr>
            <w:tcW w:w="1292" w:type="pct"/>
            <w:shd w:val="clear" w:color="auto" w:fill="auto"/>
            <w:vAlign w:val="center"/>
            <w:hideMark/>
          </w:tcPr>
          <w:p w14:paraId="16002F07" w14:textId="77777777" w:rsidR="00B41D07" w:rsidRPr="00E93718" w:rsidRDefault="00B41D07" w:rsidP="00AA57EC">
            <w:pPr>
              <w:rPr>
                <w:sz w:val="22"/>
                <w:szCs w:val="18"/>
                <w:lang w:eastAsia="en-AU"/>
              </w:rPr>
            </w:pPr>
            <w:r w:rsidRPr="00E93718">
              <w:rPr>
                <w:sz w:val="22"/>
                <w:szCs w:val="18"/>
                <w:lang w:eastAsia="en-AU"/>
              </w:rPr>
              <w:t>Workers Comp</w:t>
            </w:r>
          </w:p>
        </w:tc>
        <w:tc>
          <w:tcPr>
            <w:tcW w:w="3164" w:type="pct"/>
            <w:shd w:val="clear" w:color="auto" w:fill="auto"/>
            <w:vAlign w:val="center"/>
            <w:hideMark/>
          </w:tcPr>
          <w:p w14:paraId="2018DBDD" w14:textId="77777777" w:rsidR="00B41D07" w:rsidRPr="00E93718" w:rsidRDefault="00B41D07" w:rsidP="00AA57EC">
            <w:pPr>
              <w:rPr>
                <w:sz w:val="22"/>
                <w:szCs w:val="18"/>
                <w:lang w:eastAsia="en-AU"/>
              </w:rPr>
            </w:pPr>
            <w:r w:rsidRPr="00E93718">
              <w:rPr>
                <w:sz w:val="22"/>
                <w:szCs w:val="18"/>
                <w:lang w:eastAsia="en-AU"/>
              </w:rPr>
              <w:t xml:space="preserve">Patient who </w:t>
            </w:r>
            <w:r w:rsidRPr="00E93718">
              <w:rPr>
                <w:sz w:val="22"/>
                <w:szCs w:val="18"/>
              </w:rPr>
              <w:t xml:space="preserve">is or may be entitled to recover, by way of </w:t>
            </w:r>
            <w:r w:rsidRPr="00E93718">
              <w:rPr>
                <w:sz w:val="22"/>
                <w:szCs w:val="18"/>
                <w:lang w:eastAsia="en-AU"/>
              </w:rPr>
              <w:t>public liability insurance</w:t>
            </w:r>
            <w:r w:rsidRPr="00E93718">
              <w:rPr>
                <w:sz w:val="22"/>
                <w:szCs w:val="18"/>
              </w:rPr>
              <w:t>, the cost of the service provided</w:t>
            </w:r>
          </w:p>
        </w:tc>
        <w:tc>
          <w:tcPr>
            <w:tcW w:w="544" w:type="pct"/>
            <w:vAlign w:val="center"/>
          </w:tcPr>
          <w:p w14:paraId="74B7693A" w14:textId="77777777" w:rsidR="00B41D07" w:rsidRPr="00E93718" w:rsidRDefault="00B41D07" w:rsidP="00B41D07">
            <w:pPr>
              <w:jc w:val="center"/>
              <w:rPr>
                <w:sz w:val="22"/>
                <w:szCs w:val="18"/>
                <w:lang w:eastAsia="en-AU"/>
              </w:rPr>
            </w:pPr>
            <w:r w:rsidRPr="00E93718">
              <w:rPr>
                <w:sz w:val="22"/>
                <w:szCs w:val="18"/>
                <w:lang w:eastAsia="en-AU"/>
              </w:rPr>
              <w:t>YES</w:t>
            </w:r>
          </w:p>
        </w:tc>
      </w:tr>
    </w:tbl>
    <w:p w14:paraId="2649C624" w14:textId="50ED2CD6" w:rsidR="00B41D07" w:rsidRDefault="00B41D07" w:rsidP="00B41D07"/>
    <w:p w14:paraId="19CEAF37" w14:textId="77777777" w:rsidR="00591548" w:rsidRDefault="00591548">
      <w:pPr>
        <w:spacing w:after="200" w:line="276" w:lineRule="auto"/>
        <w:rPr>
          <w:rFonts w:cs="Arial"/>
          <w:b/>
          <w:iCs/>
          <w:szCs w:val="24"/>
        </w:rPr>
      </w:pPr>
      <w:bookmarkStart w:id="26" w:name="_Toc16519396"/>
      <w:r>
        <w:rPr>
          <w:szCs w:val="24"/>
        </w:rPr>
        <w:br w:type="page"/>
      </w:r>
    </w:p>
    <w:p w14:paraId="1E3E0628" w14:textId="067D8E74" w:rsidR="00B41D07" w:rsidRPr="00B41D07" w:rsidRDefault="00B41D07" w:rsidP="00B41D07">
      <w:pPr>
        <w:pStyle w:val="Heading1"/>
        <w:spacing w:before="0" w:after="0"/>
        <w:rPr>
          <w:sz w:val="24"/>
          <w:szCs w:val="24"/>
        </w:rPr>
      </w:pPr>
      <w:bookmarkStart w:id="27" w:name="_Toc46154408"/>
      <w:r w:rsidRPr="00B41D07">
        <w:rPr>
          <w:sz w:val="24"/>
          <w:szCs w:val="24"/>
        </w:rPr>
        <w:lastRenderedPageBreak/>
        <w:t>What items and services are billed?</w:t>
      </w:r>
      <w:bookmarkEnd w:id="26"/>
      <w:bookmarkEnd w:id="27"/>
      <w:r w:rsidRPr="00B41D07">
        <w:rPr>
          <w:sz w:val="24"/>
          <w:szCs w:val="24"/>
        </w:rPr>
        <w:t xml:space="preserve"> </w:t>
      </w:r>
    </w:p>
    <w:p w14:paraId="4C7EE267" w14:textId="77777777" w:rsidR="00B41D07" w:rsidRPr="00B41D07" w:rsidRDefault="00B41D07" w:rsidP="00B41D07">
      <w:pPr>
        <w:rPr>
          <w:szCs w:val="24"/>
        </w:rPr>
      </w:pPr>
      <w:r w:rsidRPr="00B41D07">
        <w:rPr>
          <w:szCs w:val="24"/>
        </w:rPr>
        <w:t xml:space="preserve">Where the patient is admitted as a billable patient (refer to table above) the primary charges are:  </w:t>
      </w:r>
    </w:p>
    <w:p w14:paraId="3AC07A43" w14:textId="77777777" w:rsidR="00B41D07" w:rsidRPr="00B41D07" w:rsidRDefault="00B41D07" w:rsidP="00591548">
      <w:pPr>
        <w:pStyle w:val="ListBullet"/>
        <w:tabs>
          <w:tab w:val="clear" w:pos="1080"/>
          <w:tab w:val="num" w:pos="360"/>
        </w:tabs>
        <w:ind w:left="360"/>
      </w:pPr>
      <w:r w:rsidRPr="00B41D07">
        <w:t>Accommodation Charges</w:t>
      </w:r>
    </w:p>
    <w:p w14:paraId="051F24F3" w14:textId="77777777" w:rsidR="00B41D07" w:rsidRPr="00B41D07" w:rsidRDefault="00B41D07" w:rsidP="00591548">
      <w:pPr>
        <w:pStyle w:val="ListBullet"/>
        <w:tabs>
          <w:tab w:val="clear" w:pos="1080"/>
          <w:tab w:val="num" w:pos="360"/>
        </w:tabs>
        <w:ind w:left="360"/>
      </w:pPr>
      <w:r w:rsidRPr="00B41D07">
        <w:t>Doctors billing e.g. consultations, procedures, surgery etc</w:t>
      </w:r>
    </w:p>
    <w:p w14:paraId="16D93221" w14:textId="77777777" w:rsidR="00B41D07" w:rsidRPr="00B41D07" w:rsidRDefault="00B41D07" w:rsidP="00591548">
      <w:pPr>
        <w:pStyle w:val="ListBullet"/>
        <w:tabs>
          <w:tab w:val="clear" w:pos="1080"/>
          <w:tab w:val="num" w:pos="360"/>
        </w:tabs>
        <w:ind w:left="360"/>
      </w:pPr>
      <w:r w:rsidRPr="00B41D07">
        <w:t xml:space="preserve">Pathology </w:t>
      </w:r>
    </w:p>
    <w:p w14:paraId="2564EA24" w14:textId="77777777" w:rsidR="00B41D07" w:rsidRPr="00B41D07" w:rsidRDefault="00B41D07" w:rsidP="00591548">
      <w:pPr>
        <w:pStyle w:val="ListBullet"/>
        <w:tabs>
          <w:tab w:val="clear" w:pos="1080"/>
          <w:tab w:val="num" w:pos="360"/>
        </w:tabs>
        <w:ind w:left="360"/>
      </w:pPr>
      <w:r w:rsidRPr="00B41D07">
        <w:t>Medical Imaging</w:t>
      </w:r>
    </w:p>
    <w:p w14:paraId="2B772BDD" w14:textId="77777777" w:rsidR="00B41D07" w:rsidRPr="00B41D07" w:rsidRDefault="00B41D07" w:rsidP="00591548">
      <w:pPr>
        <w:pStyle w:val="ListBullet"/>
        <w:tabs>
          <w:tab w:val="clear" w:pos="1080"/>
          <w:tab w:val="num" w:pos="360"/>
        </w:tabs>
        <w:ind w:left="360"/>
      </w:pPr>
      <w:r w:rsidRPr="00B41D07">
        <w:t>Prosthesis and surgical supplies.</w:t>
      </w:r>
    </w:p>
    <w:p w14:paraId="15DA8D63" w14:textId="77777777" w:rsidR="00B41D07" w:rsidRPr="00B41D07" w:rsidRDefault="00B41D07" w:rsidP="00B41D07">
      <w:pPr>
        <w:rPr>
          <w:szCs w:val="24"/>
        </w:rPr>
      </w:pPr>
    </w:p>
    <w:p w14:paraId="35DDE795" w14:textId="37A7C7BF" w:rsidR="00B41D07" w:rsidRPr="00B41D07" w:rsidRDefault="00B41D07" w:rsidP="00B41D07">
      <w:pPr>
        <w:rPr>
          <w:szCs w:val="24"/>
        </w:rPr>
      </w:pPr>
      <w:r w:rsidRPr="00B41D07">
        <w:rPr>
          <w:szCs w:val="24"/>
        </w:rPr>
        <w:t xml:space="preserve">For a complete list of chargeable items and services refer to the </w:t>
      </w:r>
      <w:hyperlink r:id="rId17" w:history="1">
        <w:r w:rsidRPr="00956B80">
          <w:rPr>
            <w:rStyle w:val="Hyperlink"/>
            <w:szCs w:val="24"/>
          </w:rPr>
          <w:t>Health (fees) Determination</w:t>
        </w:r>
      </w:hyperlink>
      <w:r w:rsidRPr="00B41D07">
        <w:rPr>
          <w:szCs w:val="24"/>
        </w:rPr>
        <w:t>.</w:t>
      </w:r>
    </w:p>
    <w:p w14:paraId="307E4149" w14:textId="77777777" w:rsidR="00B41D07" w:rsidRDefault="00B41D07" w:rsidP="007B6904">
      <w:pPr>
        <w:jc w:val="right"/>
      </w:pPr>
    </w:p>
    <w:p w14:paraId="2F51A893" w14:textId="3F335CDC" w:rsidR="007B6904" w:rsidRDefault="00447D8E" w:rsidP="007B6904">
      <w:pPr>
        <w:jc w:val="right"/>
        <w:rPr>
          <w:rFonts w:cs="Arial"/>
          <w:i/>
          <w:szCs w:val="24"/>
        </w:rPr>
      </w:pPr>
      <w:hyperlink w:anchor="Contents" w:history="1">
        <w:r w:rsidR="007B6904" w:rsidRPr="00590902">
          <w:rPr>
            <w:rStyle w:val="Hyperlink"/>
            <w:rFonts w:cs="Arial"/>
            <w:i/>
            <w:szCs w:val="24"/>
          </w:rPr>
          <w:t>Back to Table of Contents</w:t>
        </w:r>
      </w:hyperlink>
      <w:r w:rsidR="007B6904">
        <w:rPr>
          <w:rFonts w:cs="Arial"/>
          <w:i/>
          <w:szCs w:val="24"/>
        </w:rPr>
        <w:t xml:space="preserve"> </w:t>
      </w:r>
    </w:p>
    <w:p w14:paraId="2F51A894" w14:textId="77777777" w:rsidR="007B6904" w:rsidRDefault="007B6904" w:rsidP="007B6904">
      <w:pPr>
        <w:pStyle w:val="ProcedureTemplate"/>
        <w:framePr w:wrap="around"/>
      </w:pPr>
    </w:p>
    <w:tbl>
      <w:tblPr>
        <w:tblpPr w:leftFromText="180" w:rightFromText="180" w:vertAnchor="text" w:horzAnchor="margin" w:tblpY="181"/>
        <w:tblW w:w="9158" w:type="dxa"/>
        <w:tblLook w:val="0000" w:firstRow="0" w:lastRow="0" w:firstColumn="0" w:lastColumn="0" w:noHBand="0" w:noVBand="0"/>
      </w:tblPr>
      <w:tblGrid>
        <w:gridCol w:w="9158"/>
      </w:tblGrid>
      <w:tr w:rsidR="007B6904" w:rsidRPr="00CD1C0E" w14:paraId="2F51A896" w14:textId="77777777" w:rsidTr="0074223E">
        <w:trPr>
          <w:cantSplit/>
          <w:trHeight w:val="285"/>
        </w:trPr>
        <w:tc>
          <w:tcPr>
            <w:tcW w:w="9158" w:type="dxa"/>
            <w:shd w:val="clear" w:color="auto" w:fill="A6A6A6" w:themeFill="background1" w:themeFillShade="A6"/>
          </w:tcPr>
          <w:p w14:paraId="2F51A895" w14:textId="0B722883" w:rsidR="007B6904" w:rsidRPr="00C76688" w:rsidRDefault="007B6904" w:rsidP="004213C3">
            <w:pPr>
              <w:pStyle w:val="Heading1"/>
            </w:pPr>
            <w:bookmarkStart w:id="28" w:name="_Toc389473281"/>
            <w:bookmarkStart w:id="29" w:name="_Toc46154409"/>
            <w:r w:rsidRPr="00C76688">
              <w:t>Section 2 –</w:t>
            </w:r>
            <w:bookmarkEnd w:id="28"/>
            <w:r w:rsidR="00B41D07">
              <w:t xml:space="preserve"> Admission Process</w:t>
            </w:r>
            <w:bookmarkEnd w:id="29"/>
          </w:p>
        </w:tc>
      </w:tr>
    </w:tbl>
    <w:p w14:paraId="2F51A897" w14:textId="77777777" w:rsidR="007B6904" w:rsidRDefault="007B6904" w:rsidP="00B41D07"/>
    <w:p w14:paraId="092C7C80" w14:textId="77777777" w:rsidR="00B41D07" w:rsidRDefault="00B41D07" w:rsidP="00B41D07">
      <w:pPr>
        <w:pBdr>
          <w:top w:val="single" w:sz="4" w:space="1" w:color="auto"/>
          <w:left w:val="single" w:sz="4" w:space="4" w:color="auto"/>
          <w:bottom w:val="single" w:sz="4" w:space="1" w:color="auto"/>
          <w:right w:val="single" w:sz="4" w:space="4" w:color="auto"/>
        </w:pBdr>
      </w:pPr>
      <w:r>
        <w:t>Note:</w:t>
      </w:r>
    </w:p>
    <w:p w14:paraId="2E85A341" w14:textId="3F13F399" w:rsidR="00B41D07" w:rsidRDefault="00B41D07" w:rsidP="00B41D07">
      <w:pPr>
        <w:pBdr>
          <w:top w:val="single" w:sz="4" w:space="1" w:color="auto"/>
          <w:left w:val="single" w:sz="4" w:space="4" w:color="auto"/>
          <w:bottom w:val="single" w:sz="4" w:space="1" w:color="auto"/>
          <w:right w:val="single" w:sz="4" w:space="4" w:color="auto"/>
        </w:pBdr>
      </w:pPr>
      <w:r>
        <w:t>All eligible persons have the choice to be treated as either a public or private patient regardless of their Private Health Insurance status.</w:t>
      </w:r>
    </w:p>
    <w:p w14:paraId="7B750F77" w14:textId="77777777" w:rsidR="00B41D07" w:rsidRDefault="00B41D07" w:rsidP="00B41D07"/>
    <w:p w14:paraId="57D4B2E1" w14:textId="77777777" w:rsidR="00B41D07" w:rsidRDefault="00B41D07" w:rsidP="00B41D07">
      <w:r>
        <w:t>Elections must be obtained in writing using an Inpatient Election Form.</w:t>
      </w:r>
    </w:p>
    <w:p w14:paraId="15DF3968" w14:textId="77777777" w:rsidR="00B41D07" w:rsidRDefault="00B41D07" w:rsidP="00B41D07"/>
    <w:p w14:paraId="2FAA1230" w14:textId="77777777" w:rsidR="00B41D07" w:rsidRPr="00B41D07" w:rsidRDefault="00B41D07" w:rsidP="00B41D07">
      <w:pPr>
        <w:rPr>
          <w:b/>
          <w:bCs/>
          <w:u w:val="single"/>
        </w:rPr>
      </w:pPr>
      <w:r w:rsidRPr="00B41D07">
        <w:rPr>
          <w:b/>
          <w:bCs/>
          <w:u w:val="single"/>
        </w:rPr>
        <w:t>An election must be made before, at the time of, or as soon as possible after admission.</w:t>
      </w:r>
    </w:p>
    <w:p w14:paraId="2A387259" w14:textId="77777777" w:rsidR="00B41D07" w:rsidRDefault="00B41D07" w:rsidP="00B41D07"/>
    <w:p w14:paraId="2A889940" w14:textId="68C60350" w:rsidR="00B41D07" w:rsidRDefault="00B41D07" w:rsidP="00B41D07">
      <w:r>
        <w:t xml:space="preserve">If a patient is unable to sign admission paperwork or does not have the information required to complete the admission paperwork the </w:t>
      </w:r>
      <w:r w:rsidR="00BC0FC5">
        <w:t>sustitute decision maker</w:t>
      </w:r>
      <w:r>
        <w:t xml:space="preserve"> is to be contacted by the admitting clerk (emergency administrative staff/ward clerk/other admission staff) to complete and/or sign the admission paperwork on behalf of the patient. If the </w:t>
      </w:r>
      <w:r w:rsidR="001249D9">
        <w:t>substitute decision maker</w:t>
      </w:r>
      <w:r>
        <w:t xml:space="preserve"> completes the form remotely e.g. by fax, this should be noted in the ‘Declaration by Hospital Employee as Witness’ section.</w:t>
      </w:r>
    </w:p>
    <w:p w14:paraId="556BEF9C" w14:textId="77777777" w:rsidR="00B41D07" w:rsidRDefault="00B41D07" w:rsidP="00B41D07"/>
    <w:p w14:paraId="28D418D4" w14:textId="2CF05E01" w:rsidR="00B41D07" w:rsidRDefault="00B41D07" w:rsidP="00B41D07">
      <w:r>
        <w:t xml:space="preserve">If a patient is discharged prior to gaining the required information for funding, </w:t>
      </w:r>
      <w:r w:rsidR="00AA57EC">
        <w:t xml:space="preserve">the ward clerk from the discharging ward may </w:t>
      </w:r>
      <w:r>
        <w:t xml:space="preserve">call to the patient at home . </w:t>
      </w:r>
    </w:p>
    <w:p w14:paraId="6BC938BB" w14:textId="77777777" w:rsidR="00B41D07" w:rsidRDefault="00B41D07" w:rsidP="00B41D07">
      <w:pPr>
        <w:rPr>
          <w:rFonts w:eastAsiaTheme="minorHAnsi" w:cs="Calibri"/>
          <w:color w:val="000000"/>
        </w:rPr>
      </w:pPr>
    </w:p>
    <w:p w14:paraId="21925539" w14:textId="1C65942F" w:rsidR="00B41D07" w:rsidRDefault="00B41D07" w:rsidP="00B41D07">
      <w:pPr>
        <w:rPr>
          <w:rFonts w:eastAsiaTheme="minorHAnsi" w:cs="Calibri"/>
          <w:color w:val="000000"/>
        </w:rPr>
      </w:pPr>
      <w:r>
        <w:rPr>
          <w:rFonts w:eastAsiaTheme="minorHAnsi" w:cs="Calibri"/>
          <w:color w:val="000000"/>
        </w:rPr>
        <w:t xml:space="preserve">Any verbal advice provided to patients or their </w:t>
      </w:r>
      <w:r w:rsidR="001249D9">
        <w:t xml:space="preserve">substitute decision maker </w:t>
      </w:r>
      <w:r>
        <w:rPr>
          <w:rFonts w:eastAsiaTheme="minorHAnsi" w:cs="Calibri"/>
          <w:color w:val="000000"/>
        </w:rPr>
        <w:t xml:space="preserve">that refers to the admitted patient election process must be consistent with the information provided in the admitted patient election form. </w:t>
      </w:r>
    </w:p>
    <w:p w14:paraId="05DC25C8" w14:textId="77777777" w:rsidR="00B41D07" w:rsidRDefault="00B41D07" w:rsidP="00B41D07">
      <w:pPr>
        <w:rPr>
          <w:rFonts w:eastAsiaTheme="minorHAnsi" w:cs="Calibri"/>
          <w:color w:val="000000"/>
        </w:rPr>
      </w:pPr>
    </w:p>
    <w:p w14:paraId="69A2145D" w14:textId="192A82FF" w:rsidR="00B41D07" w:rsidRPr="009A3D31" w:rsidRDefault="00B41D07" w:rsidP="00B41D07">
      <w:pPr>
        <w:rPr>
          <w:rFonts w:asciiTheme="minorHAnsi" w:eastAsiaTheme="minorHAnsi" w:hAnsiTheme="minorHAnsi" w:cstheme="minorHAnsi"/>
          <w:color w:val="000000"/>
        </w:rPr>
      </w:pPr>
      <w:r>
        <w:rPr>
          <w:rFonts w:eastAsiaTheme="minorHAnsi" w:cs="Calibri"/>
          <w:color w:val="000000"/>
        </w:rPr>
        <w:t xml:space="preserve">Translation/interpreting services should be arranged for non-english speaking patients or </w:t>
      </w:r>
      <w:r w:rsidRPr="009A3D31">
        <w:rPr>
          <w:rFonts w:asciiTheme="minorHAnsi" w:eastAsiaTheme="minorHAnsi" w:hAnsiTheme="minorHAnsi" w:cstheme="minorHAnsi"/>
          <w:color w:val="000000"/>
        </w:rPr>
        <w:t xml:space="preserve">their </w:t>
      </w:r>
      <w:r w:rsidR="001249D9">
        <w:t xml:space="preserve">substitute decision maker </w:t>
      </w:r>
      <w:r w:rsidRPr="009A3D31">
        <w:rPr>
          <w:rFonts w:asciiTheme="minorHAnsi" w:eastAsiaTheme="minorHAnsi" w:hAnsiTheme="minorHAnsi" w:cstheme="minorHAnsi"/>
          <w:color w:val="000000"/>
        </w:rPr>
        <w:t xml:space="preserve">to ensure they are not disadvantaged in the election process. </w:t>
      </w:r>
    </w:p>
    <w:p w14:paraId="2453D74D" w14:textId="3610B470" w:rsidR="009A3D31" w:rsidRPr="009A3D31" w:rsidRDefault="009A3D31" w:rsidP="00B41D07">
      <w:pPr>
        <w:rPr>
          <w:rFonts w:asciiTheme="minorHAnsi" w:eastAsiaTheme="minorHAnsi" w:hAnsiTheme="minorHAnsi" w:cstheme="minorHAnsi"/>
          <w:color w:val="000000"/>
        </w:rPr>
      </w:pPr>
      <w:r w:rsidRPr="009A3D31">
        <w:rPr>
          <w:rFonts w:asciiTheme="minorHAnsi" w:hAnsiTheme="minorHAnsi" w:cstheme="minorHAnsi"/>
          <w:color w:val="000000"/>
          <w:shd w:val="clear" w:color="auto" w:fill="FFFFFF"/>
        </w:rPr>
        <w:t xml:space="preserve">If an </w:t>
      </w:r>
      <w:r>
        <w:rPr>
          <w:rFonts w:asciiTheme="minorHAnsi" w:hAnsiTheme="minorHAnsi" w:cstheme="minorHAnsi"/>
          <w:color w:val="000000"/>
          <w:shd w:val="clear" w:color="auto" w:fill="FFFFFF"/>
        </w:rPr>
        <w:t>interpreter required</w:t>
      </w:r>
      <w:r w:rsidRPr="009A3D31">
        <w:rPr>
          <w:rFonts w:asciiTheme="minorHAnsi" w:hAnsiTheme="minorHAnsi" w:cstheme="minorHAnsi"/>
          <w:color w:val="000000"/>
          <w:shd w:val="clear" w:color="auto" w:fill="FFFFFF"/>
        </w:rPr>
        <w:t>, please call the Translating and Interpreting Service (TIS) on 13 14 50</w:t>
      </w:r>
    </w:p>
    <w:p w14:paraId="09F42228" w14:textId="77777777" w:rsidR="00B41D07" w:rsidRDefault="00B41D07" w:rsidP="00B41D07">
      <w:pPr>
        <w:rPr>
          <w:rFonts w:eastAsiaTheme="minorHAnsi" w:cs="Calibri"/>
          <w:color w:val="000000"/>
        </w:rPr>
      </w:pPr>
    </w:p>
    <w:p w14:paraId="7D9BDAD7" w14:textId="77777777" w:rsidR="00591548" w:rsidRDefault="00591548">
      <w:pPr>
        <w:spacing w:after="200" w:line="276" w:lineRule="auto"/>
        <w:rPr>
          <w:rFonts w:eastAsiaTheme="minorHAnsi" w:cs="Calibri"/>
          <w:color w:val="000000"/>
        </w:rPr>
      </w:pPr>
      <w:r>
        <w:rPr>
          <w:rFonts w:eastAsiaTheme="minorHAnsi" w:cs="Calibri"/>
          <w:color w:val="000000"/>
        </w:rPr>
        <w:br w:type="page"/>
      </w:r>
    </w:p>
    <w:p w14:paraId="2F51A89E" w14:textId="2924A35C" w:rsidR="00201FB6" w:rsidRDefault="00B41D07" w:rsidP="00B41D07">
      <w:pPr>
        <w:rPr>
          <w:rFonts w:eastAsiaTheme="minorHAnsi" w:cs="Calibri"/>
          <w:color w:val="000000"/>
        </w:rPr>
      </w:pPr>
      <w:r>
        <w:rPr>
          <w:rFonts w:eastAsiaTheme="minorHAnsi" w:cs="Calibri"/>
          <w:color w:val="000000"/>
        </w:rPr>
        <w:lastRenderedPageBreak/>
        <w:t>Where a patient elects to be treated as a public patient:</w:t>
      </w:r>
    </w:p>
    <w:p w14:paraId="2DA60942" w14:textId="77777777" w:rsidR="00B41D07" w:rsidRDefault="00B41D07" w:rsidP="00B6799D">
      <w:pPr>
        <w:pStyle w:val="ListParagraph"/>
        <w:numPr>
          <w:ilvl w:val="0"/>
          <w:numId w:val="6"/>
        </w:numPr>
        <w:autoSpaceDE w:val="0"/>
        <w:autoSpaceDN w:val="0"/>
        <w:adjustRightInd w:val="0"/>
        <w:rPr>
          <w:rFonts w:eastAsiaTheme="minorHAnsi" w:cs="Calibri"/>
          <w:color w:val="000000"/>
          <w:szCs w:val="24"/>
        </w:rPr>
      </w:pPr>
      <w:r>
        <w:rPr>
          <w:rFonts w:eastAsiaTheme="minorHAnsi" w:cs="Calibri"/>
          <w:color w:val="000000"/>
          <w:szCs w:val="24"/>
        </w:rPr>
        <w:t>All components of the public hospital service (such as pathology and diagnostic imaging) will be regarded as a part of the patient’s treatment and will be provided free of charge and;</w:t>
      </w:r>
    </w:p>
    <w:p w14:paraId="55BE0390" w14:textId="77777777" w:rsidR="00B41D07" w:rsidRDefault="00B41D07" w:rsidP="00B6799D">
      <w:pPr>
        <w:pStyle w:val="ListParagraph"/>
        <w:numPr>
          <w:ilvl w:val="0"/>
          <w:numId w:val="6"/>
        </w:numPr>
        <w:autoSpaceDE w:val="0"/>
        <w:autoSpaceDN w:val="0"/>
        <w:adjustRightInd w:val="0"/>
        <w:rPr>
          <w:rFonts w:eastAsiaTheme="minorHAnsi" w:cs="Calibri"/>
          <w:color w:val="000000"/>
          <w:szCs w:val="24"/>
        </w:rPr>
      </w:pPr>
      <w:r>
        <w:rPr>
          <w:rFonts w:eastAsiaTheme="minorHAnsi" w:cs="Calibri"/>
          <w:color w:val="000000"/>
          <w:szCs w:val="24"/>
        </w:rPr>
        <w:t xml:space="preserve">Where care is directly related to the episode of admitted patient care, it will be provided free of charge as a public hospital service regardless of whether it is provided at the hospital or in private rooms. </w:t>
      </w:r>
    </w:p>
    <w:p w14:paraId="759B9C4D" w14:textId="77777777" w:rsidR="00B41D07" w:rsidRDefault="00B41D07" w:rsidP="00B41D07">
      <w:pPr>
        <w:autoSpaceDE w:val="0"/>
        <w:autoSpaceDN w:val="0"/>
        <w:adjustRightInd w:val="0"/>
        <w:rPr>
          <w:rFonts w:eastAsiaTheme="minorHAnsi" w:cs="Calibri"/>
          <w:color w:val="000000"/>
          <w:szCs w:val="24"/>
        </w:rPr>
      </w:pPr>
    </w:p>
    <w:p w14:paraId="6DC832E0" w14:textId="77777777" w:rsidR="00B41D07" w:rsidRDefault="00B41D07" w:rsidP="00B41D07">
      <w:pPr>
        <w:autoSpaceDE w:val="0"/>
        <w:autoSpaceDN w:val="0"/>
        <w:adjustRightInd w:val="0"/>
        <w:rPr>
          <w:rFonts w:cs="Arial"/>
          <w:szCs w:val="24"/>
        </w:rPr>
      </w:pPr>
      <w:r>
        <w:rPr>
          <w:rFonts w:eastAsiaTheme="minorHAnsi" w:cs="Calibri"/>
          <w:color w:val="000000"/>
          <w:szCs w:val="24"/>
        </w:rPr>
        <w:t xml:space="preserve">An eligible patient presenting at a public hospital emergency department will be treated as a public patient, before any clinical decision to admit. On admission, the patient will be given the choice to elect to be a public or private patient. The election will </w:t>
      </w:r>
      <w:r>
        <w:rPr>
          <w:rFonts w:cs="Arial"/>
          <w:szCs w:val="24"/>
        </w:rPr>
        <w:t>be made before, at the time of, or as soon as possible after admission.</w:t>
      </w:r>
    </w:p>
    <w:p w14:paraId="3454B3C9" w14:textId="77777777" w:rsidR="00B41D07" w:rsidRDefault="00B41D07" w:rsidP="00B41D07"/>
    <w:p w14:paraId="3081FBF7" w14:textId="77777777" w:rsidR="00B41D07" w:rsidRPr="00AA57EC" w:rsidRDefault="00B41D07" w:rsidP="00B41D07">
      <w:pPr>
        <w:pStyle w:val="Heading2"/>
        <w:rPr>
          <w:rStyle w:val="Strong"/>
          <w:b/>
        </w:rPr>
      </w:pPr>
      <w:bookmarkStart w:id="30" w:name="_Toc16519399"/>
      <w:bookmarkStart w:id="31" w:name="_Toc46154410"/>
      <w:r w:rsidRPr="00AA57EC">
        <w:rPr>
          <w:rStyle w:val="Strong"/>
          <w:b/>
        </w:rPr>
        <w:t>Demographic Entry/Updates</w:t>
      </w:r>
      <w:bookmarkEnd w:id="30"/>
      <w:bookmarkEnd w:id="31"/>
    </w:p>
    <w:p w14:paraId="05ABF353" w14:textId="77777777" w:rsidR="00B41D07" w:rsidRDefault="00B41D07" w:rsidP="00B41D07">
      <w:pPr>
        <w:rPr>
          <w:rFonts w:cs="Arial"/>
          <w:szCs w:val="24"/>
        </w:rPr>
      </w:pPr>
      <w:r>
        <w:rPr>
          <w:rFonts w:cs="Arial"/>
          <w:szCs w:val="24"/>
        </w:rPr>
        <w:t xml:space="preserve">At each admission, all patient demographic information must be entered/updated in ACTPAS and/or EDIS.  </w:t>
      </w:r>
    </w:p>
    <w:p w14:paraId="30A25A4C" w14:textId="77777777" w:rsidR="00B41D07" w:rsidRDefault="00B41D07" w:rsidP="00B41D07">
      <w:pPr>
        <w:rPr>
          <w:rFonts w:cs="Arial"/>
          <w:szCs w:val="24"/>
        </w:rPr>
      </w:pPr>
    </w:p>
    <w:p w14:paraId="5F6ED05A" w14:textId="77777777" w:rsidR="00B41D07" w:rsidRDefault="00B41D07" w:rsidP="00B41D07">
      <w:pPr>
        <w:pStyle w:val="Heading2"/>
      </w:pPr>
      <w:bookmarkStart w:id="32" w:name="_Toc16519400"/>
      <w:bookmarkStart w:id="33" w:name="_Toc46154411"/>
      <w:r>
        <w:t>Admitting Staff Responsibilities</w:t>
      </w:r>
      <w:bookmarkEnd w:id="32"/>
      <w:bookmarkEnd w:id="33"/>
    </w:p>
    <w:p w14:paraId="393BF61F" w14:textId="2EBA31CB" w:rsidR="00B41D07" w:rsidRDefault="00B41D07" w:rsidP="00B41D07">
      <w:pPr>
        <w:rPr>
          <w:rFonts w:cs="Arial"/>
          <w:szCs w:val="24"/>
        </w:rPr>
      </w:pPr>
      <w:r>
        <w:rPr>
          <w:rFonts w:cs="Arial"/>
          <w:szCs w:val="24"/>
        </w:rPr>
        <w:t xml:space="preserve">The admitting staff will inform the patient or </w:t>
      </w:r>
      <w:r w:rsidR="001249D9">
        <w:t xml:space="preserve">substitute decision maker </w:t>
      </w:r>
      <w:r>
        <w:rPr>
          <w:rFonts w:cs="Arial"/>
          <w:szCs w:val="24"/>
        </w:rPr>
        <w:t xml:space="preserve">of their admission options and complete the required forms as listed </w:t>
      </w:r>
      <w:r w:rsidR="00EE1AF0">
        <w:rPr>
          <w:rFonts w:cs="Arial"/>
          <w:szCs w:val="24"/>
        </w:rPr>
        <w:t xml:space="preserve">in Section 4 </w:t>
      </w:r>
      <w:r>
        <w:rPr>
          <w:rFonts w:cs="Arial"/>
          <w:szCs w:val="24"/>
        </w:rPr>
        <w:t xml:space="preserve">per category. </w:t>
      </w:r>
    </w:p>
    <w:p w14:paraId="19E3D5D9" w14:textId="77777777" w:rsidR="00B41D07" w:rsidRDefault="00B41D07" w:rsidP="00B41D07">
      <w:pPr>
        <w:rPr>
          <w:rFonts w:cs="Arial"/>
          <w:szCs w:val="24"/>
        </w:rPr>
      </w:pPr>
    </w:p>
    <w:p w14:paraId="4C5DCC8B" w14:textId="43B6A6D7" w:rsidR="00B41D07" w:rsidRDefault="00B41D07" w:rsidP="00B41D07">
      <w:pPr>
        <w:rPr>
          <w:rFonts w:cs="Arial"/>
          <w:szCs w:val="24"/>
        </w:rPr>
      </w:pPr>
      <w:r>
        <w:rPr>
          <w:rFonts w:cs="Arial"/>
          <w:szCs w:val="24"/>
        </w:rPr>
        <w:t>The admitting staff member must ensure they</w:t>
      </w:r>
      <w:r w:rsidR="00CD7E5C">
        <w:rPr>
          <w:rFonts w:cs="Arial"/>
          <w:szCs w:val="24"/>
        </w:rPr>
        <w:t xml:space="preserve"> explain</w:t>
      </w:r>
      <w:r>
        <w:rPr>
          <w:rFonts w:cs="Arial"/>
          <w:szCs w:val="24"/>
        </w:rPr>
        <w:t>:</w:t>
      </w:r>
    </w:p>
    <w:p w14:paraId="457CBCB3" w14:textId="193CDC7A" w:rsidR="00B41D07" w:rsidRPr="00E443E2" w:rsidRDefault="00CD7E5C" w:rsidP="00591548">
      <w:pPr>
        <w:pStyle w:val="ListBullet"/>
        <w:tabs>
          <w:tab w:val="clear" w:pos="1080"/>
          <w:tab w:val="num" w:pos="360"/>
        </w:tabs>
        <w:ind w:left="360"/>
      </w:pPr>
      <w:r>
        <w:t>E</w:t>
      </w:r>
      <w:r w:rsidR="00B41D07" w:rsidRPr="00E443E2">
        <w:t>ach form completed by the patient</w:t>
      </w:r>
      <w:r w:rsidR="001249D9">
        <w:t xml:space="preserve"> or</w:t>
      </w:r>
      <w:r w:rsidR="00B41D07">
        <w:t xml:space="preserve"> </w:t>
      </w:r>
      <w:r w:rsidR="001249D9">
        <w:t>substitute decision maker</w:t>
      </w:r>
      <w:r w:rsidR="00B41D07" w:rsidRPr="00E443E2">
        <w:t>,</w:t>
      </w:r>
    </w:p>
    <w:p w14:paraId="5D5FEE73" w14:textId="7DDB78AD" w:rsidR="00B41D07" w:rsidRPr="00E443E2" w:rsidRDefault="00CD7E5C" w:rsidP="00591548">
      <w:pPr>
        <w:pStyle w:val="ListBullet"/>
        <w:tabs>
          <w:tab w:val="clear" w:pos="1080"/>
          <w:tab w:val="num" w:pos="360"/>
        </w:tabs>
        <w:ind w:left="360"/>
      </w:pPr>
      <w:r>
        <w:t>A</w:t>
      </w:r>
      <w:r w:rsidR="00B41D07" w:rsidRPr="00E443E2">
        <w:t>ny and all charges that will be raised, this includes nursing home type patient charges</w:t>
      </w:r>
      <w:r w:rsidR="00B41D07">
        <w:t>; and</w:t>
      </w:r>
    </w:p>
    <w:p w14:paraId="444BA04C" w14:textId="67B1881F" w:rsidR="00B41D07" w:rsidRPr="00E443E2" w:rsidRDefault="00CD7E5C" w:rsidP="00591548">
      <w:pPr>
        <w:pStyle w:val="ListBullet"/>
        <w:tabs>
          <w:tab w:val="clear" w:pos="1080"/>
          <w:tab w:val="num" w:pos="360"/>
        </w:tabs>
        <w:ind w:left="360"/>
      </w:pPr>
      <w:r>
        <w:t>T</w:t>
      </w:r>
      <w:r w:rsidR="00B41D07" w:rsidRPr="00E443E2">
        <w:t>hat care is provided by a team under a supervision of a/their specialist.</w:t>
      </w:r>
    </w:p>
    <w:p w14:paraId="24515A61" w14:textId="77777777" w:rsidR="00B41D07" w:rsidRDefault="00B41D07" w:rsidP="00B41D07">
      <w:pPr>
        <w:rPr>
          <w:rFonts w:cs="Arial"/>
          <w:szCs w:val="24"/>
        </w:rPr>
      </w:pPr>
    </w:p>
    <w:p w14:paraId="6004FBC0" w14:textId="6BFD4BA2" w:rsidR="00B41D07" w:rsidRPr="00716FF2" w:rsidRDefault="00B41D07" w:rsidP="00B41D07">
      <w:pPr>
        <w:rPr>
          <w:rFonts w:cs="Arial"/>
          <w:color w:val="000000" w:themeColor="text1"/>
          <w:szCs w:val="24"/>
        </w:rPr>
      </w:pPr>
      <w:bookmarkStart w:id="34" w:name="_Hlk16521232"/>
      <w:r>
        <w:rPr>
          <w:rFonts w:cs="Arial"/>
          <w:szCs w:val="24"/>
        </w:rPr>
        <w:t>If the patient</w:t>
      </w:r>
      <w:r w:rsidR="001249D9">
        <w:rPr>
          <w:rFonts w:cs="Arial"/>
          <w:szCs w:val="24"/>
        </w:rPr>
        <w:t xml:space="preserve"> or</w:t>
      </w:r>
      <w:r>
        <w:rPr>
          <w:rFonts w:cs="Arial"/>
          <w:szCs w:val="24"/>
        </w:rPr>
        <w:t xml:space="preserve"> </w:t>
      </w:r>
      <w:r w:rsidR="001249D9">
        <w:t xml:space="preserve">substitute decision maker </w:t>
      </w:r>
      <w:r>
        <w:rPr>
          <w:rFonts w:cs="Arial"/>
          <w:szCs w:val="24"/>
        </w:rPr>
        <w:t xml:space="preserve">raises any questions or concerns regarding election that you cannot answer you should contact the Private Patient Liaison Team </w:t>
      </w:r>
      <w:r>
        <w:rPr>
          <w:lang w:val="en-US" w:bidi="en-US"/>
        </w:rPr>
        <w:t>(02)</w:t>
      </w:r>
      <w:r w:rsidR="00CD7E5C">
        <w:rPr>
          <w:lang w:val="en-US" w:bidi="en-US"/>
        </w:rPr>
        <w:t> </w:t>
      </w:r>
      <w:r>
        <w:rPr>
          <w:lang w:val="en-US" w:bidi="en-US"/>
        </w:rPr>
        <w:t>5124 3336 or their area manager</w:t>
      </w:r>
      <w:r w:rsidRPr="00716FF2">
        <w:rPr>
          <w:rFonts w:cs="Arial"/>
          <w:color w:val="000000" w:themeColor="text1"/>
          <w:szCs w:val="24"/>
        </w:rPr>
        <w:t>.</w:t>
      </w:r>
      <w:r>
        <w:rPr>
          <w:rFonts w:cs="Arial"/>
          <w:color w:val="000000" w:themeColor="text1"/>
          <w:szCs w:val="24"/>
        </w:rPr>
        <w:t xml:space="preserve">  </w:t>
      </w:r>
      <w:bookmarkEnd w:id="34"/>
    </w:p>
    <w:p w14:paraId="3A3ADDA6" w14:textId="77777777" w:rsidR="00B41D07" w:rsidRPr="00716FF2" w:rsidRDefault="00B41D07" w:rsidP="00B41D07">
      <w:pPr>
        <w:pStyle w:val="ListParagraph"/>
        <w:rPr>
          <w:rFonts w:cs="Arial"/>
          <w:color w:val="000000" w:themeColor="text1"/>
          <w:szCs w:val="24"/>
        </w:rPr>
      </w:pPr>
    </w:p>
    <w:p w14:paraId="7F560E87" w14:textId="77777777" w:rsidR="00B41D07" w:rsidRPr="00716FF2" w:rsidRDefault="00B41D07" w:rsidP="00B41D07">
      <w:pPr>
        <w:rPr>
          <w:rFonts w:cs="Arial"/>
          <w:color w:val="000000" w:themeColor="text1"/>
          <w:szCs w:val="24"/>
        </w:rPr>
      </w:pPr>
      <w:r w:rsidRPr="00716FF2">
        <w:rPr>
          <w:rFonts w:cs="Arial"/>
          <w:color w:val="000000" w:themeColor="text1"/>
          <w:szCs w:val="24"/>
        </w:rPr>
        <w:t>Copies of the following forms must be forwarded to the patient accounts team</w:t>
      </w:r>
      <w:r>
        <w:rPr>
          <w:rFonts w:cs="Arial"/>
          <w:color w:val="000000" w:themeColor="text1"/>
          <w:szCs w:val="24"/>
        </w:rPr>
        <w:t xml:space="preserve"> for archiving</w:t>
      </w:r>
      <w:r w:rsidRPr="00716FF2">
        <w:rPr>
          <w:rFonts w:cs="Arial"/>
          <w:color w:val="000000" w:themeColor="text1"/>
          <w:szCs w:val="24"/>
        </w:rPr>
        <w:t>;</w:t>
      </w:r>
    </w:p>
    <w:p w14:paraId="5C193574" w14:textId="77777777" w:rsidR="00B41D07" w:rsidRPr="00716FF2" w:rsidRDefault="00B41D07" w:rsidP="00591548">
      <w:pPr>
        <w:pStyle w:val="ListBullet"/>
        <w:tabs>
          <w:tab w:val="clear" w:pos="1080"/>
          <w:tab w:val="num" w:pos="360"/>
        </w:tabs>
        <w:ind w:left="360"/>
      </w:pPr>
      <w:r w:rsidRPr="00716FF2">
        <w:t>Admission Form Front Sheet</w:t>
      </w:r>
    </w:p>
    <w:p w14:paraId="4E2491E2" w14:textId="77777777" w:rsidR="00B41D07" w:rsidRPr="00716FF2" w:rsidRDefault="00B41D07" w:rsidP="00591548">
      <w:pPr>
        <w:pStyle w:val="ListBullet"/>
        <w:tabs>
          <w:tab w:val="clear" w:pos="1080"/>
          <w:tab w:val="num" w:pos="360"/>
        </w:tabs>
        <w:ind w:left="360"/>
      </w:pPr>
      <w:r w:rsidRPr="00716FF2">
        <w:t>Inpatient Election Form</w:t>
      </w:r>
    </w:p>
    <w:p w14:paraId="6BFD76C5" w14:textId="77777777" w:rsidR="00B41D07" w:rsidRPr="00716FF2" w:rsidRDefault="00B41D07" w:rsidP="00591548">
      <w:pPr>
        <w:pStyle w:val="ListBullet"/>
        <w:tabs>
          <w:tab w:val="clear" w:pos="1080"/>
          <w:tab w:val="num" w:pos="360"/>
        </w:tabs>
        <w:ind w:left="360"/>
      </w:pPr>
      <w:r w:rsidRPr="00716FF2">
        <w:t xml:space="preserve">Simplified Billing Form </w:t>
      </w:r>
    </w:p>
    <w:p w14:paraId="75C26471" w14:textId="77777777" w:rsidR="00B41D07" w:rsidRPr="00716FF2" w:rsidRDefault="00B41D07" w:rsidP="00591548">
      <w:pPr>
        <w:pStyle w:val="ListBullet"/>
        <w:tabs>
          <w:tab w:val="clear" w:pos="1080"/>
          <w:tab w:val="num" w:pos="360"/>
        </w:tabs>
        <w:ind w:left="360"/>
      </w:pPr>
      <w:r w:rsidRPr="00716FF2">
        <w:t>National Private Patient Hospital Claim Form</w:t>
      </w:r>
    </w:p>
    <w:p w14:paraId="3D942D13" w14:textId="4C4032B1" w:rsidR="00B41D07" w:rsidRDefault="00B41D07" w:rsidP="00591548">
      <w:pPr>
        <w:pStyle w:val="ListBullet"/>
        <w:tabs>
          <w:tab w:val="clear" w:pos="1080"/>
          <w:tab w:val="num" w:pos="360"/>
        </w:tabs>
        <w:ind w:left="360"/>
      </w:pPr>
      <w:r w:rsidRPr="00716FF2">
        <w:t>Two Way Claim Form/Medicare Claim Forms where applicable (NIB patients only).</w:t>
      </w:r>
    </w:p>
    <w:p w14:paraId="55E59E38" w14:textId="64F3B617" w:rsidR="00610DCB" w:rsidRDefault="00610DCB" w:rsidP="00610DCB">
      <w:pPr>
        <w:pStyle w:val="ListBullet"/>
        <w:numPr>
          <w:ilvl w:val="0"/>
          <w:numId w:val="0"/>
        </w:numPr>
        <w:ind w:left="426" w:hanging="426"/>
      </w:pPr>
    </w:p>
    <w:p w14:paraId="749D71D6" w14:textId="08EEA9C4" w:rsidR="00610DCB" w:rsidRPr="00716FF2" w:rsidRDefault="00610DCB" w:rsidP="00610DCB">
      <w:pPr>
        <w:pStyle w:val="ListBullet"/>
        <w:numPr>
          <w:ilvl w:val="0"/>
          <w:numId w:val="0"/>
        </w:numPr>
      </w:pPr>
      <w:r>
        <w:t xml:space="preserve">Original copies of the Inpatient Election Form, are to be sent to </w:t>
      </w:r>
      <w:r w:rsidR="00F34465">
        <w:t>Health Information Services</w:t>
      </w:r>
      <w:r>
        <w:t xml:space="preserve">. </w:t>
      </w:r>
      <w:r w:rsidR="00F34465">
        <w:t>A</w:t>
      </w:r>
      <w:r>
        <w:t>ll other copies of the other documents are to be sent to the patient accounts team in hard copy for archiving.</w:t>
      </w:r>
    </w:p>
    <w:p w14:paraId="78920CA3" w14:textId="77777777" w:rsidR="00B41D07" w:rsidRDefault="00B41D07" w:rsidP="00B41D07">
      <w:pPr>
        <w:rPr>
          <w:rFonts w:cs="Arial"/>
          <w:szCs w:val="24"/>
        </w:rPr>
      </w:pPr>
    </w:p>
    <w:p w14:paraId="15FBC825" w14:textId="77777777" w:rsidR="00B41D07" w:rsidRPr="00834660" w:rsidRDefault="00B41D07" w:rsidP="00B41D07">
      <w:pPr>
        <w:pStyle w:val="Heading2"/>
      </w:pPr>
      <w:bookmarkStart w:id="35" w:name="_Toc46154412"/>
      <w:r w:rsidRPr="00834660">
        <w:t>Def</w:t>
      </w:r>
      <w:r>
        <w:t>e</w:t>
      </w:r>
      <w:r w:rsidRPr="00834660">
        <w:t>rred patient elections</w:t>
      </w:r>
      <w:r>
        <w:t xml:space="preserve"> (including post anaesthetic elections)</w:t>
      </w:r>
      <w:bookmarkEnd w:id="35"/>
    </w:p>
    <w:p w14:paraId="0767687D" w14:textId="77777777" w:rsidR="00B41D07" w:rsidRDefault="00B41D07" w:rsidP="00B41D07">
      <w:pPr>
        <w:rPr>
          <w:rFonts w:asciiTheme="minorHAnsi" w:hAnsiTheme="minorHAnsi" w:cstheme="minorHAnsi"/>
          <w:iCs/>
        </w:rPr>
      </w:pPr>
      <w:r>
        <w:rPr>
          <w:rFonts w:asciiTheme="minorHAnsi" w:hAnsiTheme="minorHAnsi" w:cstheme="minorHAnsi"/>
          <w:iCs/>
        </w:rPr>
        <w:t xml:space="preserve">All patients should complete </w:t>
      </w:r>
      <w:r w:rsidRPr="00834660">
        <w:rPr>
          <w:rFonts w:asciiTheme="minorHAnsi" w:hAnsiTheme="minorHAnsi" w:cstheme="minorHAnsi"/>
          <w:iCs/>
        </w:rPr>
        <w:t>an election form prior to</w:t>
      </w:r>
      <w:r>
        <w:rPr>
          <w:rFonts w:asciiTheme="minorHAnsi" w:hAnsiTheme="minorHAnsi" w:cstheme="minorHAnsi"/>
          <w:iCs/>
        </w:rPr>
        <w:t xml:space="preserve">, at or as soon as possible after </w:t>
      </w:r>
      <w:r w:rsidRPr="00834660">
        <w:rPr>
          <w:rFonts w:asciiTheme="minorHAnsi" w:hAnsiTheme="minorHAnsi" w:cstheme="minorHAnsi"/>
          <w:iCs/>
        </w:rPr>
        <w:t xml:space="preserve">admission. Exceptions may arise in the following circumstances: </w:t>
      </w:r>
    </w:p>
    <w:p w14:paraId="5A942F0A" w14:textId="3102E0FB" w:rsidR="00B41D07" w:rsidRPr="00E443E2" w:rsidRDefault="00B41D07" w:rsidP="00591548">
      <w:pPr>
        <w:pStyle w:val="ListBullet"/>
        <w:tabs>
          <w:tab w:val="clear" w:pos="1080"/>
          <w:tab w:val="num" w:pos="360"/>
        </w:tabs>
        <w:ind w:left="360"/>
      </w:pPr>
      <w:r w:rsidRPr="00E443E2">
        <w:lastRenderedPageBreak/>
        <w:t xml:space="preserve">emergency admissions after hours where staff are not available to organise the completion of the election form until the following working day </w:t>
      </w:r>
    </w:p>
    <w:p w14:paraId="01DD7B63" w14:textId="77777777" w:rsidR="00B41D07" w:rsidRPr="00E443E2" w:rsidRDefault="00B41D07" w:rsidP="00591548">
      <w:pPr>
        <w:pStyle w:val="ListBullet"/>
        <w:tabs>
          <w:tab w:val="clear" w:pos="1080"/>
          <w:tab w:val="num" w:pos="360"/>
        </w:tabs>
        <w:ind w:left="360"/>
      </w:pPr>
      <w:r w:rsidRPr="00E443E2">
        <w:t xml:space="preserve">where the patient is experiencing some or all the following: </w:t>
      </w:r>
    </w:p>
    <w:p w14:paraId="76A1A6A7" w14:textId="77777777" w:rsidR="006D4106" w:rsidRDefault="006D4106" w:rsidP="00591548">
      <w:pPr>
        <w:pStyle w:val="ListParagraph"/>
        <w:numPr>
          <w:ilvl w:val="0"/>
          <w:numId w:val="7"/>
        </w:numPr>
        <w:ind w:left="720"/>
        <w:rPr>
          <w:rFonts w:asciiTheme="minorHAnsi" w:hAnsiTheme="minorHAnsi" w:cstheme="minorHAnsi"/>
          <w:iCs/>
        </w:rPr>
      </w:pPr>
      <w:r w:rsidRPr="006D4106">
        <w:rPr>
          <w:rFonts w:asciiTheme="minorHAnsi" w:hAnsiTheme="minorHAnsi" w:cstheme="minorHAnsi"/>
          <w:iCs/>
        </w:rPr>
        <w:t xml:space="preserve">Culturally and linguistically diverse peoples and those with special needs </w:t>
      </w:r>
    </w:p>
    <w:p w14:paraId="28D335E5" w14:textId="46F384A4" w:rsidR="00B41D07" w:rsidRPr="00B41D07" w:rsidRDefault="00B41D07" w:rsidP="00591548">
      <w:pPr>
        <w:pStyle w:val="ListParagraph"/>
        <w:numPr>
          <w:ilvl w:val="0"/>
          <w:numId w:val="7"/>
        </w:numPr>
        <w:ind w:left="720"/>
        <w:rPr>
          <w:rFonts w:asciiTheme="minorHAnsi" w:hAnsiTheme="minorHAnsi" w:cstheme="minorHAnsi"/>
          <w:iCs/>
        </w:rPr>
      </w:pPr>
      <w:r w:rsidRPr="00B41D07">
        <w:rPr>
          <w:rFonts w:asciiTheme="minorHAnsi" w:hAnsiTheme="minorHAnsi" w:cstheme="minorHAnsi"/>
          <w:iCs/>
        </w:rPr>
        <w:t xml:space="preserve">lacks decision making capacity for an election decision and the </w:t>
      </w:r>
      <w:r w:rsidR="006D4106">
        <w:rPr>
          <w:rFonts w:asciiTheme="minorHAnsi" w:hAnsiTheme="minorHAnsi" w:cstheme="minorHAnsi"/>
          <w:iCs/>
        </w:rPr>
        <w:t>substitute decision maker is not</w:t>
      </w:r>
      <w:r w:rsidRPr="00B41D07">
        <w:rPr>
          <w:rFonts w:asciiTheme="minorHAnsi" w:hAnsiTheme="minorHAnsi" w:cstheme="minorHAnsi"/>
          <w:iCs/>
        </w:rPr>
        <w:t xml:space="preserve"> present or available (after reasonable attempts to contact them) to make the decision on the patient’s behalf </w:t>
      </w:r>
    </w:p>
    <w:p w14:paraId="49C75D1F" w14:textId="77777777" w:rsidR="00B41D07" w:rsidRPr="00B41D07" w:rsidRDefault="00B41D07" w:rsidP="00591548">
      <w:pPr>
        <w:pStyle w:val="ListParagraph"/>
        <w:numPr>
          <w:ilvl w:val="0"/>
          <w:numId w:val="7"/>
        </w:numPr>
        <w:ind w:left="720"/>
        <w:rPr>
          <w:rFonts w:asciiTheme="minorHAnsi" w:hAnsiTheme="minorHAnsi" w:cstheme="minorHAnsi"/>
          <w:iCs/>
        </w:rPr>
      </w:pPr>
      <w:r w:rsidRPr="00B41D07">
        <w:rPr>
          <w:rFonts w:asciiTheme="minorHAnsi" w:hAnsiTheme="minorHAnsi" w:cstheme="minorHAnsi"/>
          <w:iCs/>
        </w:rPr>
        <w:t>post anaesthetics</w:t>
      </w:r>
    </w:p>
    <w:p w14:paraId="004C5152" w14:textId="77777777" w:rsidR="00B41D07" w:rsidRPr="00B41D07" w:rsidRDefault="00B41D07" w:rsidP="00591548">
      <w:pPr>
        <w:pStyle w:val="ListParagraph"/>
        <w:numPr>
          <w:ilvl w:val="0"/>
          <w:numId w:val="7"/>
        </w:numPr>
        <w:ind w:left="720"/>
        <w:rPr>
          <w:rFonts w:asciiTheme="minorHAnsi" w:hAnsiTheme="minorHAnsi" w:cstheme="minorHAnsi"/>
          <w:iCs/>
        </w:rPr>
      </w:pPr>
      <w:r w:rsidRPr="00B41D07">
        <w:rPr>
          <w:rFonts w:asciiTheme="minorHAnsi" w:hAnsiTheme="minorHAnsi" w:cstheme="minorHAnsi"/>
          <w:iCs/>
        </w:rPr>
        <w:t xml:space="preserve">unconsciousness </w:t>
      </w:r>
    </w:p>
    <w:p w14:paraId="0AD86F37" w14:textId="77777777" w:rsidR="00B41D07" w:rsidRPr="00B41D07" w:rsidRDefault="00B41D07" w:rsidP="00591548">
      <w:pPr>
        <w:pStyle w:val="ListParagraph"/>
        <w:numPr>
          <w:ilvl w:val="0"/>
          <w:numId w:val="7"/>
        </w:numPr>
        <w:ind w:left="720"/>
        <w:rPr>
          <w:rFonts w:asciiTheme="minorHAnsi" w:hAnsiTheme="minorHAnsi" w:cstheme="minorHAnsi"/>
          <w:iCs/>
        </w:rPr>
      </w:pPr>
      <w:r w:rsidRPr="00B41D07">
        <w:rPr>
          <w:rFonts w:asciiTheme="minorHAnsi" w:hAnsiTheme="minorHAnsi" w:cstheme="minorHAnsi"/>
          <w:iCs/>
        </w:rPr>
        <w:t>severe pain</w:t>
      </w:r>
    </w:p>
    <w:p w14:paraId="2C2F3BD8" w14:textId="77777777" w:rsidR="00B41D07" w:rsidRPr="00B41D07" w:rsidRDefault="00B41D07" w:rsidP="00591548">
      <w:pPr>
        <w:pStyle w:val="ListParagraph"/>
        <w:numPr>
          <w:ilvl w:val="0"/>
          <w:numId w:val="7"/>
        </w:numPr>
        <w:ind w:left="720"/>
        <w:rPr>
          <w:rFonts w:asciiTheme="minorHAnsi" w:hAnsiTheme="minorHAnsi" w:cstheme="minorHAnsi"/>
          <w:iCs/>
        </w:rPr>
      </w:pPr>
      <w:r w:rsidRPr="00B41D07">
        <w:rPr>
          <w:rFonts w:asciiTheme="minorHAnsi" w:hAnsiTheme="minorHAnsi" w:cstheme="minorHAnsi"/>
          <w:iCs/>
        </w:rPr>
        <w:t xml:space="preserve">shock </w:t>
      </w:r>
    </w:p>
    <w:p w14:paraId="2B178B6D" w14:textId="77777777" w:rsidR="00B41D07" w:rsidRPr="00B41D07" w:rsidRDefault="00B41D07" w:rsidP="00591548">
      <w:pPr>
        <w:pStyle w:val="ListParagraph"/>
        <w:numPr>
          <w:ilvl w:val="0"/>
          <w:numId w:val="7"/>
        </w:numPr>
        <w:ind w:left="720"/>
        <w:rPr>
          <w:rFonts w:asciiTheme="minorHAnsi" w:hAnsiTheme="minorHAnsi" w:cstheme="minorHAnsi"/>
          <w:iCs/>
        </w:rPr>
      </w:pPr>
      <w:r w:rsidRPr="00B41D07">
        <w:rPr>
          <w:rFonts w:asciiTheme="minorHAnsi" w:hAnsiTheme="minorHAnsi" w:cstheme="minorHAnsi"/>
          <w:iCs/>
        </w:rPr>
        <w:t xml:space="preserve">dementia; or </w:t>
      </w:r>
    </w:p>
    <w:p w14:paraId="414CA782" w14:textId="77777777" w:rsidR="00B41D07" w:rsidRPr="00B41D07" w:rsidRDefault="00B41D07" w:rsidP="00591548">
      <w:pPr>
        <w:pStyle w:val="ListParagraph"/>
        <w:numPr>
          <w:ilvl w:val="0"/>
          <w:numId w:val="7"/>
        </w:numPr>
        <w:ind w:left="720"/>
        <w:rPr>
          <w:rFonts w:asciiTheme="minorHAnsi" w:hAnsiTheme="minorHAnsi" w:cstheme="minorHAnsi"/>
          <w:iCs/>
        </w:rPr>
      </w:pPr>
      <w:r w:rsidRPr="00B41D07">
        <w:rPr>
          <w:rFonts w:asciiTheme="minorHAnsi" w:hAnsiTheme="minorHAnsi" w:cstheme="minorHAnsi"/>
          <w:iCs/>
        </w:rPr>
        <w:t xml:space="preserve">cognitive disability </w:t>
      </w:r>
    </w:p>
    <w:p w14:paraId="6F8F344B" w14:textId="77777777" w:rsidR="00B41D07" w:rsidRDefault="00B41D07" w:rsidP="00591548">
      <w:pPr>
        <w:rPr>
          <w:rFonts w:asciiTheme="minorHAnsi" w:hAnsiTheme="minorHAnsi" w:cstheme="minorHAnsi"/>
          <w:iCs/>
        </w:rPr>
      </w:pPr>
    </w:p>
    <w:p w14:paraId="34C2EC53" w14:textId="57E8FA6C" w:rsidR="00B41D07" w:rsidRDefault="00B41D07" w:rsidP="00B41D07">
      <w:pPr>
        <w:rPr>
          <w:rFonts w:asciiTheme="minorHAnsi" w:hAnsiTheme="minorHAnsi" w:cstheme="minorHAnsi"/>
          <w:iCs/>
        </w:rPr>
      </w:pPr>
      <w:r w:rsidRPr="00834660">
        <w:rPr>
          <w:rFonts w:asciiTheme="minorHAnsi" w:hAnsiTheme="minorHAnsi" w:cstheme="minorHAnsi"/>
          <w:iCs/>
        </w:rPr>
        <w:t xml:space="preserve">In such cases </w:t>
      </w:r>
      <w:r>
        <w:rPr>
          <w:rFonts w:asciiTheme="minorHAnsi" w:hAnsiTheme="minorHAnsi" w:cstheme="minorHAnsi"/>
          <w:iCs/>
        </w:rPr>
        <w:t xml:space="preserve">an </w:t>
      </w:r>
      <w:r w:rsidRPr="00834660">
        <w:rPr>
          <w:rFonts w:asciiTheme="minorHAnsi" w:hAnsiTheme="minorHAnsi" w:cstheme="minorHAnsi"/>
          <w:iCs/>
        </w:rPr>
        <w:t xml:space="preserve">election may be deferred until </w:t>
      </w:r>
      <w:r>
        <w:rPr>
          <w:rFonts w:asciiTheme="minorHAnsi" w:hAnsiTheme="minorHAnsi" w:cstheme="minorHAnsi"/>
          <w:iCs/>
        </w:rPr>
        <w:t xml:space="preserve">the patient is able, or </w:t>
      </w:r>
      <w:r w:rsidR="001249D9">
        <w:rPr>
          <w:rFonts w:asciiTheme="minorHAnsi" w:hAnsiTheme="minorHAnsi" w:cstheme="minorHAnsi"/>
          <w:iCs/>
        </w:rPr>
        <w:t xml:space="preserve">the </w:t>
      </w:r>
      <w:r w:rsidR="001249D9">
        <w:t>substitute decision maker</w:t>
      </w:r>
      <w:r>
        <w:rPr>
          <w:rFonts w:asciiTheme="minorHAnsi" w:hAnsiTheme="minorHAnsi" w:cstheme="minorHAnsi"/>
          <w:iCs/>
        </w:rPr>
        <w:t xml:space="preserve"> </w:t>
      </w:r>
      <w:r w:rsidRPr="00834660">
        <w:rPr>
          <w:rFonts w:asciiTheme="minorHAnsi" w:hAnsiTheme="minorHAnsi" w:cstheme="minorHAnsi"/>
          <w:iCs/>
        </w:rPr>
        <w:t xml:space="preserve">can complete the election process. </w:t>
      </w:r>
    </w:p>
    <w:p w14:paraId="34F0EFE3" w14:textId="77777777" w:rsidR="00B41D07" w:rsidRDefault="00B41D07" w:rsidP="00B41D07">
      <w:pPr>
        <w:rPr>
          <w:rFonts w:asciiTheme="minorHAnsi" w:hAnsiTheme="minorHAnsi" w:cstheme="minorHAnsi"/>
          <w:iCs/>
        </w:rPr>
      </w:pPr>
    </w:p>
    <w:p w14:paraId="1A2FB919" w14:textId="355EBDBF" w:rsidR="00B41D07" w:rsidRDefault="00B41D07" w:rsidP="00B41D07">
      <w:pPr>
        <w:rPr>
          <w:rFonts w:asciiTheme="minorHAnsi" w:hAnsiTheme="minorHAnsi" w:cstheme="minorHAnsi"/>
          <w:iCs/>
        </w:rPr>
      </w:pPr>
      <w:r w:rsidRPr="00834660">
        <w:rPr>
          <w:rFonts w:asciiTheme="minorHAnsi" w:hAnsiTheme="minorHAnsi" w:cstheme="minorHAnsi"/>
          <w:iCs/>
        </w:rPr>
        <w:t xml:space="preserve">In circumstances where a patient cannot speak English, hospital staff may facilitate </w:t>
      </w:r>
      <w:r w:rsidR="00C85C76">
        <w:rPr>
          <w:rFonts w:asciiTheme="minorHAnsi" w:hAnsiTheme="minorHAnsi" w:cstheme="minorHAnsi"/>
          <w:iCs/>
        </w:rPr>
        <w:t>interpreter</w:t>
      </w:r>
      <w:r w:rsidR="00C85C76" w:rsidRPr="00834660">
        <w:rPr>
          <w:rFonts w:asciiTheme="minorHAnsi" w:hAnsiTheme="minorHAnsi" w:cstheme="minorHAnsi"/>
          <w:iCs/>
        </w:rPr>
        <w:t xml:space="preserve"> </w:t>
      </w:r>
      <w:r w:rsidRPr="00834660">
        <w:rPr>
          <w:rFonts w:asciiTheme="minorHAnsi" w:hAnsiTheme="minorHAnsi" w:cstheme="minorHAnsi"/>
          <w:iCs/>
        </w:rPr>
        <w:t>assistance.</w:t>
      </w:r>
    </w:p>
    <w:p w14:paraId="33DCC18F" w14:textId="77777777" w:rsidR="00B41D07" w:rsidRPr="00834660" w:rsidRDefault="00B41D07" w:rsidP="00B41D07">
      <w:pPr>
        <w:rPr>
          <w:rFonts w:asciiTheme="minorHAnsi" w:hAnsiTheme="minorHAnsi" w:cstheme="minorHAnsi"/>
          <w:iCs/>
        </w:rPr>
      </w:pPr>
    </w:p>
    <w:p w14:paraId="36FA5DBF" w14:textId="77777777" w:rsidR="00B41D07" w:rsidRPr="00834660" w:rsidRDefault="00B41D07" w:rsidP="00B41D07">
      <w:pPr>
        <w:rPr>
          <w:rFonts w:asciiTheme="minorHAnsi" w:hAnsiTheme="minorHAnsi" w:cstheme="minorHAnsi"/>
          <w:color w:val="000000" w:themeColor="text1"/>
          <w:sz w:val="22"/>
        </w:rPr>
      </w:pPr>
      <w:r w:rsidRPr="0067415A">
        <w:rPr>
          <w:rFonts w:asciiTheme="minorHAnsi" w:hAnsiTheme="minorHAnsi" w:cstheme="minorHAnsi"/>
          <w:color w:val="000000" w:themeColor="text1"/>
        </w:rPr>
        <w:t>If there is reason to believe that the patient may not be able to make a valid election, s</w:t>
      </w:r>
      <w:r w:rsidRPr="00834660">
        <w:rPr>
          <w:rFonts w:asciiTheme="minorHAnsi" w:hAnsiTheme="minorHAnsi" w:cstheme="minorHAnsi"/>
          <w:color w:val="000000" w:themeColor="text1"/>
        </w:rPr>
        <w:t xml:space="preserve">taff </w:t>
      </w:r>
      <w:r>
        <w:rPr>
          <w:rFonts w:asciiTheme="minorHAnsi" w:hAnsiTheme="minorHAnsi" w:cstheme="minorHAnsi"/>
          <w:color w:val="000000" w:themeColor="text1"/>
        </w:rPr>
        <w:t xml:space="preserve">should </w:t>
      </w:r>
      <w:r w:rsidRPr="00834660">
        <w:rPr>
          <w:rFonts w:asciiTheme="minorHAnsi" w:hAnsiTheme="minorHAnsi" w:cstheme="minorHAnsi"/>
          <w:color w:val="000000" w:themeColor="text1"/>
        </w:rPr>
        <w:t xml:space="preserve">be guided by the patient’s </w:t>
      </w:r>
      <w:r>
        <w:rPr>
          <w:rFonts w:asciiTheme="minorHAnsi" w:hAnsiTheme="minorHAnsi" w:cstheme="minorHAnsi"/>
          <w:color w:val="000000" w:themeColor="text1"/>
        </w:rPr>
        <w:t xml:space="preserve">treating Medical Team regarding </w:t>
      </w:r>
      <w:r w:rsidRPr="00834660">
        <w:rPr>
          <w:rFonts w:asciiTheme="minorHAnsi" w:hAnsiTheme="minorHAnsi" w:cstheme="minorHAnsi"/>
          <w:color w:val="000000" w:themeColor="text1"/>
        </w:rPr>
        <w:t xml:space="preserve">assessment of the patient’s capacity to </w:t>
      </w:r>
      <w:r>
        <w:rPr>
          <w:rFonts w:asciiTheme="minorHAnsi" w:hAnsiTheme="minorHAnsi" w:cstheme="minorHAnsi"/>
          <w:color w:val="000000" w:themeColor="text1"/>
        </w:rPr>
        <w:t>make a valid election, their medical team should ensure the patient:</w:t>
      </w:r>
      <w:r w:rsidRPr="00834660">
        <w:rPr>
          <w:rFonts w:asciiTheme="minorHAnsi" w:hAnsiTheme="minorHAnsi" w:cstheme="minorHAnsi"/>
          <w:color w:val="000000" w:themeColor="text1"/>
        </w:rPr>
        <w:t xml:space="preserve"> </w:t>
      </w:r>
    </w:p>
    <w:p w14:paraId="3DEB3736" w14:textId="77777777" w:rsidR="00B41D07" w:rsidRPr="00834660" w:rsidRDefault="00B41D07" w:rsidP="00591548">
      <w:pPr>
        <w:pStyle w:val="ListBullet"/>
        <w:tabs>
          <w:tab w:val="clear" w:pos="1080"/>
          <w:tab w:val="num" w:pos="360"/>
        </w:tabs>
        <w:ind w:left="360"/>
      </w:pPr>
      <w:r w:rsidRPr="00834660">
        <w:t>understands and retains the information</w:t>
      </w:r>
      <w:r>
        <w:t>,</w:t>
      </w:r>
    </w:p>
    <w:p w14:paraId="03B1EFC2" w14:textId="77777777" w:rsidR="00B41D07" w:rsidRPr="00834660" w:rsidRDefault="00B41D07" w:rsidP="00591548">
      <w:pPr>
        <w:pStyle w:val="ListBullet"/>
        <w:tabs>
          <w:tab w:val="clear" w:pos="1080"/>
          <w:tab w:val="num" w:pos="360"/>
        </w:tabs>
        <w:ind w:left="360"/>
      </w:pPr>
      <w:r w:rsidRPr="00834660">
        <w:t>believes the information (i.e. is not divorced from reality or is unable to comprehend what is being said)</w:t>
      </w:r>
      <w:r>
        <w:t>,</w:t>
      </w:r>
    </w:p>
    <w:p w14:paraId="5C47907C" w14:textId="77777777" w:rsidR="00B41D07" w:rsidRPr="00834660" w:rsidRDefault="00B41D07" w:rsidP="00591548">
      <w:pPr>
        <w:pStyle w:val="ListBullet"/>
        <w:tabs>
          <w:tab w:val="clear" w:pos="1080"/>
          <w:tab w:val="num" w:pos="360"/>
        </w:tabs>
        <w:ind w:left="360"/>
      </w:pPr>
      <w:r w:rsidRPr="00834660">
        <w:t>understands that a choice can be made</w:t>
      </w:r>
      <w:r>
        <w:t>;</w:t>
      </w:r>
      <w:r w:rsidRPr="00834660">
        <w:t xml:space="preserve"> and</w:t>
      </w:r>
    </w:p>
    <w:p w14:paraId="407EC8ED" w14:textId="77777777" w:rsidR="00B41D07" w:rsidRPr="00834660" w:rsidRDefault="00B41D07" w:rsidP="00591548">
      <w:pPr>
        <w:pStyle w:val="ListBullet"/>
        <w:tabs>
          <w:tab w:val="clear" w:pos="1080"/>
          <w:tab w:val="num" w:pos="360"/>
        </w:tabs>
        <w:ind w:left="360"/>
      </w:pPr>
      <w:r w:rsidRPr="00834660">
        <w:t>can reason, make a choice, and convey their decision.</w:t>
      </w:r>
    </w:p>
    <w:p w14:paraId="2913076C" w14:textId="77777777" w:rsidR="00B41D07" w:rsidRDefault="00B41D07" w:rsidP="00B41D07">
      <w:pPr>
        <w:rPr>
          <w:rFonts w:asciiTheme="minorHAnsi" w:hAnsiTheme="minorHAnsi" w:cstheme="minorHAnsi"/>
          <w:color w:val="000000" w:themeColor="text1"/>
        </w:rPr>
      </w:pPr>
    </w:p>
    <w:p w14:paraId="5AEF0ACE" w14:textId="63D6233F" w:rsidR="00B41D07" w:rsidRDefault="00B41D07" w:rsidP="00B41D07">
      <w:pPr>
        <w:rPr>
          <w:rFonts w:asciiTheme="minorHAnsi" w:hAnsiTheme="minorHAnsi" w:cstheme="minorHAnsi"/>
          <w:color w:val="000000" w:themeColor="text1"/>
        </w:rPr>
      </w:pPr>
      <w:r w:rsidRPr="00834660">
        <w:rPr>
          <w:rFonts w:asciiTheme="minorHAnsi" w:hAnsiTheme="minorHAnsi" w:cstheme="minorHAnsi"/>
          <w:color w:val="000000" w:themeColor="text1"/>
        </w:rPr>
        <w:t xml:space="preserve">The assessment by the health practitioner </w:t>
      </w:r>
      <w:r>
        <w:rPr>
          <w:rFonts w:asciiTheme="minorHAnsi" w:hAnsiTheme="minorHAnsi" w:cstheme="minorHAnsi"/>
          <w:color w:val="000000" w:themeColor="text1"/>
        </w:rPr>
        <w:t xml:space="preserve">must </w:t>
      </w:r>
      <w:r w:rsidRPr="00834660">
        <w:rPr>
          <w:rFonts w:asciiTheme="minorHAnsi" w:hAnsiTheme="minorHAnsi" w:cstheme="minorHAnsi"/>
          <w:color w:val="000000" w:themeColor="text1"/>
        </w:rPr>
        <w:t>be documented in the clinical notes.</w:t>
      </w:r>
    </w:p>
    <w:p w14:paraId="1F7E7175" w14:textId="77777777" w:rsidR="00B41D07" w:rsidRDefault="00B41D07" w:rsidP="00B41D07">
      <w:pPr>
        <w:rPr>
          <w:rFonts w:asciiTheme="minorHAnsi" w:hAnsiTheme="minorHAnsi" w:cstheme="minorHAnsi"/>
          <w:iCs/>
          <w:color w:val="000000" w:themeColor="text1"/>
        </w:rPr>
      </w:pPr>
    </w:p>
    <w:p w14:paraId="50D34934" w14:textId="0B5AF09D" w:rsidR="00B41D07" w:rsidRPr="00834660" w:rsidRDefault="00B41D07" w:rsidP="00B41D07">
      <w:pPr>
        <w:rPr>
          <w:rFonts w:asciiTheme="minorHAnsi" w:hAnsiTheme="minorHAnsi" w:cstheme="minorHAnsi"/>
          <w:iCs/>
        </w:rPr>
      </w:pPr>
      <w:r w:rsidRPr="00834660">
        <w:rPr>
          <w:rFonts w:asciiTheme="minorHAnsi" w:hAnsiTheme="minorHAnsi" w:cstheme="minorHAnsi"/>
          <w:iCs/>
        </w:rPr>
        <w:t xml:space="preserve">If an admitted patient or their </w:t>
      </w:r>
      <w:r w:rsidR="00F34465">
        <w:rPr>
          <w:rFonts w:asciiTheme="minorHAnsi" w:hAnsiTheme="minorHAnsi" w:cstheme="minorHAnsi"/>
          <w:iCs/>
        </w:rPr>
        <w:t>Substitute Decision Maker</w:t>
      </w:r>
      <w:r w:rsidRPr="00834660">
        <w:rPr>
          <w:rFonts w:asciiTheme="minorHAnsi" w:hAnsiTheme="minorHAnsi" w:cstheme="minorHAnsi"/>
          <w:iCs/>
        </w:rPr>
        <w:t xml:space="preserve"> do</w:t>
      </w:r>
      <w:r>
        <w:rPr>
          <w:rFonts w:asciiTheme="minorHAnsi" w:hAnsiTheme="minorHAnsi" w:cstheme="minorHAnsi"/>
          <w:iCs/>
        </w:rPr>
        <w:t>es</w:t>
      </w:r>
      <w:r w:rsidRPr="00834660">
        <w:rPr>
          <w:rFonts w:asciiTheme="minorHAnsi" w:hAnsiTheme="minorHAnsi" w:cstheme="minorHAnsi"/>
          <w:iCs/>
        </w:rPr>
        <w:t xml:space="preserve"> not make an election, these patients will be treated as public patients and the hospital will choose the doctor until such time as an election is made. </w:t>
      </w:r>
    </w:p>
    <w:p w14:paraId="54AC3677" w14:textId="77777777" w:rsidR="00B41D07" w:rsidRDefault="00B41D07" w:rsidP="00B41D07">
      <w:pPr>
        <w:rPr>
          <w:rFonts w:cs="Arial"/>
          <w:szCs w:val="24"/>
        </w:rPr>
      </w:pPr>
    </w:p>
    <w:p w14:paraId="6DB2669E" w14:textId="589A36E5" w:rsidR="00B41D07" w:rsidRPr="00834660" w:rsidRDefault="00B41D07" w:rsidP="00B41D07">
      <w:pPr>
        <w:rPr>
          <w:rFonts w:asciiTheme="minorHAnsi" w:hAnsiTheme="minorHAnsi" w:cstheme="minorHAnsi"/>
          <w:iCs/>
        </w:rPr>
      </w:pPr>
      <w:r w:rsidRPr="00834660">
        <w:rPr>
          <w:rFonts w:asciiTheme="minorHAnsi" w:hAnsiTheme="minorHAnsi" w:cstheme="minorHAnsi"/>
          <w:iCs/>
        </w:rPr>
        <w:t xml:space="preserve">When a valid election is made that election </w:t>
      </w:r>
      <w:r>
        <w:rPr>
          <w:rFonts w:asciiTheme="minorHAnsi" w:hAnsiTheme="minorHAnsi" w:cstheme="minorHAnsi"/>
          <w:iCs/>
        </w:rPr>
        <w:t xml:space="preserve">is to be </w:t>
      </w:r>
      <w:r w:rsidRPr="00834660">
        <w:rPr>
          <w:rFonts w:asciiTheme="minorHAnsi" w:hAnsiTheme="minorHAnsi" w:cstheme="minorHAnsi"/>
          <w:iCs/>
        </w:rPr>
        <w:t>considered for the whole episode of care, commencing from admission</w:t>
      </w:r>
      <w:r>
        <w:rPr>
          <w:rFonts w:asciiTheme="minorHAnsi" w:hAnsiTheme="minorHAnsi" w:cstheme="minorHAnsi"/>
          <w:iCs/>
        </w:rPr>
        <w:t xml:space="preserve"> unless the patient</w:t>
      </w:r>
      <w:r w:rsidR="001249D9">
        <w:rPr>
          <w:rFonts w:asciiTheme="minorHAnsi" w:hAnsiTheme="minorHAnsi" w:cstheme="minorHAnsi"/>
          <w:iCs/>
        </w:rPr>
        <w:t xml:space="preserve"> or</w:t>
      </w:r>
      <w:r>
        <w:rPr>
          <w:rFonts w:asciiTheme="minorHAnsi" w:hAnsiTheme="minorHAnsi" w:cstheme="minorHAnsi"/>
          <w:iCs/>
        </w:rPr>
        <w:t xml:space="preserve"> </w:t>
      </w:r>
      <w:r>
        <w:rPr>
          <w:rFonts w:cs="Arial"/>
          <w:szCs w:val="24"/>
        </w:rPr>
        <w:t xml:space="preserve">their </w:t>
      </w:r>
      <w:r w:rsidR="001249D9">
        <w:t xml:space="preserve">substitute decision maker can </w:t>
      </w:r>
      <w:r>
        <w:rPr>
          <w:rFonts w:cs="Arial"/>
          <w:szCs w:val="24"/>
        </w:rPr>
        <w:t>make a revised election by completing a new election form.  Where a new valid election is made it will take effect from the date on which it is made, not for the entire election.</w:t>
      </w:r>
    </w:p>
    <w:p w14:paraId="7017B11C" w14:textId="77777777" w:rsidR="00B41D07" w:rsidRDefault="00B41D07" w:rsidP="00B41D07">
      <w:pPr>
        <w:rPr>
          <w:rFonts w:cs="Arial"/>
          <w:szCs w:val="24"/>
        </w:rPr>
      </w:pPr>
    </w:p>
    <w:p w14:paraId="57F266CC" w14:textId="77777777" w:rsidR="00B41D07" w:rsidRDefault="00B41D07" w:rsidP="00B41D07">
      <w:pPr>
        <w:pStyle w:val="Heading2"/>
      </w:pPr>
      <w:bookmarkStart w:id="36" w:name="_Toc16519401"/>
      <w:bookmarkStart w:id="37" w:name="_Toc46154413"/>
      <w:r>
        <w:t>Data Validation Reports</w:t>
      </w:r>
      <w:bookmarkEnd w:id="36"/>
      <w:bookmarkEnd w:id="37"/>
    </w:p>
    <w:p w14:paraId="09AFA2FC" w14:textId="4A8A7D98" w:rsidR="00B41D07" w:rsidRDefault="00B41D07" w:rsidP="00B41D07">
      <w:pPr>
        <w:rPr>
          <w:rFonts w:cs="Arial"/>
          <w:szCs w:val="24"/>
        </w:rPr>
      </w:pPr>
      <w:r>
        <w:rPr>
          <w:rFonts w:cs="Arial"/>
          <w:szCs w:val="24"/>
        </w:rPr>
        <w:t>ACTPAS ‘Edit Admit’ validation reports are checked daily.  These edit reports provide warnings for a range of issues and errors including (but not limited to):</w:t>
      </w:r>
    </w:p>
    <w:p w14:paraId="320C5FDC" w14:textId="77777777" w:rsidR="00B41D07" w:rsidRDefault="00B41D07" w:rsidP="00591548">
      <w:pPr>
        <w:pStyle w:val="ListBullet"/>
        <w:tabs>
          <w:tab w:val="clear" w:pos="1080"/>
          <w:tab w:val="num" w:pos="360"/>
        </w:tabs>
        <w:ind w:left="360"/>
      </w:pPr>
      <w:r>
        <w:t>Missing demographic information</w:t>
      </w:r>
    </w:p>
    <w:p w14:paraId="1FC64B3F" w14:textId="77777777" w:rsidR="00B41D07" w:rsidRDefault="00B41D07" w:rsidP="00591548">
      <w:pPr>
        <w:pStyle w:val="ListBullet"/>
        <w:tabs>
          <w:tab w:val="clear" w:pos="1080"/>
          <w:tab w:val="num" w:pos="360"/>
        </w:tabs>
        <w:ind w:left="360"/>
      </w:pPr>
      <w:r>
        <w:t xml:space="preserve">Financial status (Admin Category) unverified </w:t>
      </w:r>
    </w:p>
    <w:p w14:paraId="4113BF7E" w14:textId="15417EF0" w:rsidR="00B41D07" w:rsidRDefault="00B41D07" w:rsidP="00591548">
      <w:pPr>
        <w:pStyle w:val="ListBullet"/>
        <w:tabs>
          <w:tab w:val="clear" w:pos="1080"/>
          <w:tab w:val="num" w:pos="360"/>
        </w:tabs>
        <w:ind w:left="360"/>
        <w:rPr>
          <w:i/>
        </w:rPr>
      </w:pPr>
      <w:r>
        <w:lastRenderedPageBreak/>
        <w:t>Invalid Financial Classification</w:t>
      </w:r>
    </w:p>
    <w:p w14:paraId="31ECAE8D" w14:textId="762C3792" w:rsidR="00B41D07" w:rsidRDefault="00B41D07" w:rsidP="00591548">
      <w:pPr>
        <w:pStyle w:val="ListBullet"/>
        <w:tabs>
          <w:tab w:val="clear" w:pos="1080"/>
          <w:tab w:val="num" w:pos="360"/>
        </w:tabs>
        <w:ind w:left="360"/>
      </w:pPr>
      <w:r>
        <w:t>Medicare Number/DVA Reference Missing (Where appropriate)</w:t>
      </w:r>
    </w:p>
    <w:p w14:paraId="5FF12E10" w14:textId="77777777" w:rsidR="00B41D07" w:rsidRDefault="00B41D07" w:rsidP="00591548">
      <w:pPr>
        <w:pStyle w:val="ListBullet"/>
        <w:tabs>
          <w:tab w:val="clear" w:pos="1080"/>
          <w:tab w:val="num" w:pos="360"/>
        </w:tabs>
        <w:ind w:left="360"/>
      </w:pPr>
      <w:r>
        <w:t>Private patient without funding source recorded</w:t>
      </w:r>
    </w:p>
    <w:p w14:paraId="428109A8" w14:textId="77777777" w:rsidR="00B41D07" w:rsidRDefault="00B41D07" w:rsidP="00591548">
      <w:pPr>
        <w:pStyle w:val="ListBullet"/>
        <w:tabs>
          <w:tab w:val="clear" w:pos="1080"/>
          <w:tab w:val="num" w:pos="360"/>
        </w:tabs>
        <w:ind w:left="360"/>
      </w:pPr>
      <w:r>
        <w:t>Admin category and ward mismatch</w:t>
      </w:r>
    </w:p>
    <w:p w14:paraId="199CB24E" w14:textId="77777777" w:rsidR="00B41D07" w:rsidRDefault="00B41D07" w:rsidP="00B41D07">
      <w:pPr>
        <w:rPr>
          <w:rFonts w:cs="Arial"/>
          <w:szCs w:val="24"/>
        </w:rPr>
      </w:pPr>
    </w:p>
    <w:p w14:paraId="6B5C56CF" w14:textId="195CD679" w:rsidR="00B41D07" w:rsidRDefault="00B41D07" w:rsidP="00B41D07">
      <w:pPr>
        <w:rPr>
          <w:rFonts w:cs="Arial"/>
          <w:szCs w:val="24"/>
        </w:rPr>
      </w:pPr>
      <w:r>
        <w:rPr>
          <w:rFonts w:cs="Arial"/>
          <w:szCs w:val="24"/>
        </w:rPr>
        <w:t xml:space="preserve">Administrative staff must follow-up and action errors as indicated on the report. </w:t>
      </w:r>
    </w:p>
    <w:p w14:paraId="507B28CD" w14:textId="5C0C91A1" w:rsidR="00B41D07" w:rsidRDefault="00B41D07" w:rsidP="00B41D07">
      <w:pPr>
        <w:rPr>
          <w:rFonts w:cs="Arial"/>
          <w:szCs w:val="24"/>
        </w:rPr>
      </w:pPr>
      <w:r>
        <w:rPr>
          <w:rFonts w:cs="Arial"/>
          <w:szCs w:val="24"/>
        </w:rPr>
        <w:t xml:space="preserve">Any errors unable to be actioned should be escalated to </w:t>
      </w:r>
      <w:r w:rsidR="00CB3538">
        <w:rPr>
          <w:rFonts w:cs="Arial"/>
          <w:szCs w:val="24"/>
        </w:rPr>
        <w:t xml:space="preserve">the staff members direct </w:t>
      </w:r>
      <w:r>
        <w:rPr>
          <w:rFonts w:cs="Arial"/>
          <w:szCs w:val="24"/>
        </w:rPr>
        <w:t>manager for resolution.</w:t>
      </w:r>
    </w:p>
    <w:p w14:paraId="1FD92601" w14:textId="77777777" w:rsidR="00B41D07" w:rsidRDefault="00B41D07" w:rsidP="00B41D07">
      <w:pPr>
        <w:rPr>
          <w:rFonts w:cs="Arial"/>
          <w:szCs w:val="24"/>
        </w:rPr>
      </w:pPr>
    </w:p>
    <w:p w14:paraId="2F51A89F" w14:textId="6893AC8F" w:rsidR="007B6904" w:rsidRPr="00931B93" w:rsidRDefault="00B41D07" w:rsidP="00B41D07">
      <w:pPr>
        <w:rPr>
          <w:rFonts w:cs="Arial"/>
          <w:i/>
          <w:szCs w:val="24"/>
        </w:rPr>
      </w:pPr>
      <w:r>
        <w:rPr>
          <w:rFonts w:cs="Arial"/>
          <w:szCs w:val="24"/>
        </w:rPr>
        <w:t>Unverified Reports will be sent out weekly from the Patient Accounts office identifying any admissions with ‘Unverified’ financial classifications.  These should be actioned within 48 hours of receipt.</w:t>
      </w:r>
    </w:p>
    <w:p w14:paraId="2EC0ACFB" w14:textId="77777777" w:rsidR="00B41D07" w:rsidRDefault="00B41D07" w:rsidP="007B6904">
      <w:pPr>
        <w:jc w:val="right"/>
      </w:pPr>
    </w:p>
    <w:p w14:paraId="2F51A8A0" w14:textId="2B7125B7" w:rsidR="007B6904" w:rsidRDefault="00447D8E" w:rsidP="007B6904">
      <w:pPr>
        <w:jc w:val="right"/>
        <w:rPr>
          <w:rFonts w:cs="Arial"/>
          <w:i/>
          <w:szCs w:val="24"/>
        </w:rPr>
      </w:pPr>
      <w:hyperlink w:anchor="Contents" w:history="1">
        <w:r w:rsidR="007B6904" w:rsidRPr="00590902">
          <w:rPr>
            <w:rStyle w:val="Hyperlink"/>
            <w:rFonts w:cs="Arial"/>
            <w:i/>
            <w:szCs w:val="24"/>
          </w:rPr>
          <w:t>Back to Table of Contents</w:t>
        </w:r>
      </w:hyperlink>
      <w:r w:rsidR="007B6904">
        <w:rPr>
          <w:rFonts w:cs="Arial"/>
          <w:i/>
          <w:szCs w:val="24"/>
        </w:rPr>
        <w:t xml:space="preserve"> </w:t>
      </w:r>
    </w:p>
    <w:p w14:paraId="2F51A8A1" w14:textId="77777777" w:rsidR="007B6904" w:rsidRDefault="007B6904" w:rsidP="007B6904">
      <w:pPr>
        <w:pStyle w:val="ProcedureTemplate"/>
        <w:framePr w:wrap="around"/>
      </w:pPr>
    </w:p>
    <w:tbl>
      <w:tblPr>
        <w:tblpPr w:leftFromText="180" w:rightFromText="180" w:vertAnchor="text" w:horzAnchor="margin" w:tblpY="181"/>
        <w:tblW w:w="9158" w:type="dxa"/>
        <w:tblLook w:val="0000" w:firstRow="0" w:lastRow="0" w:firstColumn="0" w:lastColumn="0" w:noHBand="0" w:noVBand="0"/>
      </w:tblPr>
      <w:tblGrid>
        <w:gridCol w:w="9158"/>
      </w:tblGrid>
      <w:tr w:rsidR="007B6904" w:rsidRPr="00CD1C0E" w14:paraId="2F51A8A3" w14:textId="77777777" w:rsidTr="0074223E">
        <w:trPr>
          <w:cantSplit/>
          <w:trHeight w:val="285"/>
        </w:trPr>
        <w:tc>
          <w:tcPr>
            <w:tcW w:w="9158" w:type="dxa"/>
            <w:shd w:val="clear" w:color="auto" w:fill="A6A6A6" w:themeFill="background1" w:themeFillShade="A6"/>
          </w:tcPr>
          <w:p w14:paraId="2F51A8A2" w14:textId="0860029D" w:rsidR="007B6904" w:rsidRPr="003D2D06" w:rsidRDefault="00962C46" w:rsidP="004213C3">
            <w:pPr>
              <w:pStyle w:val="Heading1"/>
            </w:pPr>
            <w:bookmarkStart w:id="38" w:name="_Toc389473284"/>
            <w:bookmarkStart w:id="39" w:name="_Toc46154414"/>
            <w:r>
              <w:t xml:space="preserve">Section </w:t>
            </w:r>
            <w:r w:rsidR="00895F1C">
              <w:t>3</w:t>
            </w:r>
            <w:r w:rsidR="007B6904" w:rsidRPr="003D2D06">
              <w:t xml:space="preserve"> – </w:t>
            </w:r>
            <w:r w:rsidR="00B41D07">
              <w:t>Medicare Eligible Patient Criteria</w:t>
            </w:r>
            <w:bookmarkEnd w:id="38"/>
            <w:bookmarkEnd w:id="39"/>
          </w:p>
        </w:tc>
      </w:tr>
    </w:tbl>
    <w:p w14:paraId="2F51A8A4" w14:textId="77777777" w:rsidR="007B6904" w:rsidRDefault="007B6904" w:rsidP="007B6904">
      <w:pPr>
        <w:pStyle w:val="Heading2"/>
      </w:pPr>
    </w:p>
    <w:p w14:paraId="47EC68F5" w14:textId="200B6AAD" w:rsidR="00B41D07" w:rsidRDefault="00B41D07" w:rsidP="00B41D07">
      <w:pPr>
        <w:pStyle w:val="Heading2"/>
      </w:pPr>
      <w:bookmarkStart w:id="40" w:name="_Toc416247369"/>
      <w:bookmarkStart w:id="41" w:name="_Toc416689115"/>
      <w:bookmarkStart w:id="42" w:name="_Toc416689561"/>
      <w:bookmarkStart w:id="43" w:name="_Toc46154415"/>
      <w:r>
        <w:t>Eligibility</w:t>
      </w:r>
      <w:bookmarkEnd w:id="43"/>
      <w:r>
        <w:t xml:space="preserve"> </w:t>
      </w:r>
    </w:p>
    <w:p w14:paraId="20EDA4B2" w14:textId="19BECDDD" w:rsidR="00B41D07" w:rsidRPr="0067415A" w:rsidRDefault="00B41D07" w:rsidP="00B41D07">
      <w:r w:rsidRPr="0067415A">
        <w:t>Everyone who lives in Australia are eligible for Medicare if;</w:t>
      </w:r>
    </w:p>
    <w:p w14:paraId="57D40B97" w14:textId="77777777" w:rsidR="00B41D07" w:rsidRPr="0067415A" w:rsidRDefault="00B41D07" w:rsidP="00591548">
      <w:pPr>
        <w:pStyle w:val="ListBullet"/>
        <w:tabs>
          <w:tab w:val="clear" w:pos="1080"/>
          <w:tab w:val="num" w:pos="360"/>
        </w:tabs>
        <w:ind w:left="360"/>
      </w:pPr>
      <w:r w:rsidRPr="0067415A">
        <w:t>They hold Australian citizenship,</w:t>
      </w:r>
    </w:p>
    <w:p w14:paraId="7CCD9245" w14:textId="77777777" w:rsidR="00B41D07" w:rsidRPr="0067415A" w:rsidRDefault="00B41D07" w:rsidP="00591548">
      <w:pPr>
        <w:pStyle w:val="ListBullet"/>
        <w:tabs>
          <w:tab w:val="clear" w:pos="1080"/>
          <w:tab w:val="num" w:pos="360"/>
        </w:tabs>
        <w:ind w:left="360"/>
      </w:pPr>
      <w:r w:rsidRPr="0067415A">
        <w:t>They have been issued with a permanent visa,</w:t>
      </w:r>
    </w:p>
    <w:p w14:paraId="757148EA" w14:textId="77777777" w:rsidR="00B41D07" w:rsidRPr="0067415A" w:rsidRDefault="00B41D07" w:rsidP="00591548">
      <w:pPr>
        <w:pStyle w:val="ListBullet"/>
        <w:tabs>
          <w:tab w:val="clear" w:pos="1080"/>
          <w:tab w:val="num" w:pos="360"/>
        </w:tabs>
        <w:ind w:left="360"/>
      </w:pPr>
      <w:r w:rsidRPr="0067415A">
        <w:t>They have applied for a permanent visa,</w:t>
      </w:r>
    </w:p>
    <w:p w14:paraId="16072FEC" w14:textId="77777777" w:rsidR="00B41D07" w:rsidRPr="0067415A" w:rsidRDefault="00B41D07" w:rsidP="00591548">
      <w:pPr>
        <w:pStyle w:val="ListBullet"/>
        <w:tabs>
          <w:tab w:val="clear" w:pos="1080"/>
          <w:tab w:val="num" w:pos="360"/>
        </w:tabs>
        <w:ind w:left="360"/>
        <w:rPr>
          <w:rFonts w:cs="Arial"/>
          <w:szCs w:val="24"/>
        </w:rPr>
      </w:pPr>
      <w:r w:rsidRPr="0067415A">
        <w:rPr>
          <w:rFonts w:asciiTheme="minorHAnsi" w:hAnsiTheme="minorHAnsi"/>
        </w:rPr>
        <w:t>They are an asylum seeker with a Protection Visa Acknowledgement (PVA) letter from the Department of Immigration and Border Protection.</w:t>
      </w:r>
    </w:p>
    <w:p w14:paraId="2CC62E67" w14:textId="77777777" w:rsidR="00B41D07" w:rsidRDefault="00B41D07" w:rsidP="00B41D07"/>
    <w:p w14:paraId="49EEEBB3" w14:textId="59CE96E5" w:rsidR="00B41D07" w:rsidRDefault="00B41D07" w:rsidP="00B41D07">
      <w:r>
        <w:t xml:space="preserve">Visitors to Australia from a country that has a Reciprocal Health Care Agreement (RHCA) with Australia are also eligible for medically necessary treatment, </w:t>
      </w:r>
      <w:r w:rsidR="00C85C76">
        <w:t xml:space="preserve">further information is provided in Section 4, </w:t>
      </w:r>
      <w:r w:rsidR="00C85C76" w:rsidRPr="00C85C76">
        <w:t>Reciprocal Health Care Agreement Admissions</w:t>
      </w:r>
      <w:r w:rsidR="00C85C76">
        <w:t xml:space="preserve"> below</w:t>
      </w:r>
      <w:r>
        <w:t>.</w:t>
      </w:r>
    </w:p>
    <w:p w14:paraId="6DD51A66" w14:textId="77777777" w:rsidR="00B41D07" w:rsidRDefault="00B41D07" w:rsidP="00B41D07">
      <w:pPr>
        <w:rPr>
          <w:rFonts w:eastAsiaTheme="minorHAnsi"/>
        </w:rPr>
      </w:pPr>
    </w:p>
    <w:p w14:paraId="4368C908" w14:textId="77777777" w:rsidR="00B41D07" w:rsidRDefault="00B41D07" w:rsidP="00B41D07">
      <w:pPr>
        <w:pStyle w:val="Heading2"/>
        <w:rPr>
          <w:rFonts w:eastAsiaTheme="minorHAnsi"/>
        </w:rPr>
      </w:pPr>
      <w:bookmarkStart w:id="44" w:name="_Toc46154416"/>
      <w:bookmarkEnd w:id="40"/>
      <w:bookmarkEnd w:id="41"/>
      <w:bookmarkEnd w:id="42"/>
      <w:r w:rsidRPr="00B41D07">
        <w:rPr>
          <w:rFonts w:eastAsiaTheme="minorHAnsi"/>
        </w:rPr>
        <w:t>Medicare Cards</w:t>
      </w:r>
      <w:bookmarkEnd w:id="44"/>
    </w:p>
    <w:p w14:paraId="1C6AAE46" w14:textId="163C8373" w:rsidR="00B41D07" w:rsidRDefault="00B41D07" w:rsidP="00B41D07">
      <w:pPr>
        <w:rPr>
          <w:rFonts w:eastAsiaTheme="minorHAnsi" w:cs="Calibri"/>
          <w:color w:val="000000"/>
          <w:szCs w:val="24"/>
        </w:rPr>
      </w:pPr>
      <w:r>
        <w:rPr>
          <w:rFonts w:eastAsiaTheme="minorHAnsi" w:cs="Calibri"/>
          <w:color w:val="000000"/>
          <w:szCs w:val="24"/>
        </w:rPr>
        <w:t>Below are examples of the three different Medicare cards which signify that the client is eligible under Medicare guidelines:</w:t>
      </w:r>
    </w:p>
    <w:p w14:paraId="43AC8686" w14:textId="77777777" w:rsidR="00B41D07" w:rsidRPr="00B41D07" w:rsidRDefault="00B41D07" w:rsidP="00B6799D">
      <w:pPr>
        <w:pStyle w:val="ListParagraph"/>
        <w:numPr>
          <w:ilvl w:val="0"/>
          <w:numId w:val="8"/>
        </w:numPr>
        <w:rPr>
          <w:rFonts w:eastAsiaTheme="minorHAnsi" w:cs="Calibri"/>
          <w:color w:val="000000"/>
          <w:szCs w:val="24"/>
        </w:rPr>
      </w:pPr>
      <w:r w:rsidRPr="00B41D07">
        <w:rPr>
          <w:rFonts w:eastAsiaTheme="minorHAnsi" w:cs="Calibri"/>
          <w:color w:val="000000"/>
          <w:szCs w:val="24"/>
        </w:rPr>
        <w:t xml:space="preserve">The </w:t>
      </w:r>
      <w:r w:rsidRPr="00B41D07">
        <w:rPr>
          <w:rFonts w:eastAsiaTheme="minorHAnsi" w:cs="Calibri"/>
          <w:color w:val="00B050"/>
          <w:szCs w:val="24"/>
        </w:rPr>
        <w:t>Green Medicare</w:t>
      </w:r>
      <w:r w:rsidRPr="00B41D07">
        <w:rPr>
          <w:rFonts w:eastAsiaTheme="minorHAnsi" w:cs="Calibri"/>
          <w:color w:val="000000"/>
          <w:szCs w:val="24"/>
        </w:rPr>
        <w:t xml:space="preserve"> card is for people permanently in Australia. Cards may be issued for individuals or families.  </w:t>
      </w:r>
    </w:p>
    <w:p w14:paraId="57552EE4" w14:textId="77777777" w:rsidR="00B41D07" w:rsidRPr="00B41D07" w:rsidRDefault="00B41D07" w:rsidP="00B6799D">
      <w:pPr>
        <w:pStyle w:val="ListParagraph"/>
        <w:numPr>
          <w:ilvl w:val="0"/>
          <w:numId w:val="8"/>
        </w:numPr>
        <w:rPr>
          <w:rFonts w:eastAsiaTheme="minorHAnsi" w:cs="Calibri"/>
          <w:color w:val="000000"/>
          <w:szCs w:val="24"/>
        </w:rPr>
      </w:pPr>
      <w:r w:rsidRPr="00B41D07">
        <w:rPr>
          <w:rFonts w:eastAsiaTheme="minorHAnsi" w:cs="Calibri"/>
          <w:color w:val="000000"/>
          <w:szCs w:val="24"/>
        </w:rPr>
        <w:t xml:space="preserve">The </w:t>
      </w:r>
      <w:r w:rsidRPr="00B41D07">
        <w:rPr>
          <w:rFonts w:eastAsiaTheme="minorHAnsi" w:cs="Calibri"/>
          <w:color w:val="0070C0"/>
          <w:szCs w:val="24"/>
        </w:rPr>
        <w:t>Blue Medicare</w:t>
      </w:r>
      <w:r w:rsidRPr="00B41D07">
        <w:rPr>
          <w:rFonts w:eastAsiaTheme="minorHAnsi" w:cs="Calibri"/>
          <w:color w:val="000000"/>
          <w:szCs w:val="24"/>
        </w:rPr>
        <w:t xml:space="preserve"> card bearing the words "INTERIM CARD" is for people who have applied for permanent residence. </w:t>
      </w:r>
    </w:p>
    <w:p w14:paraId="3B9EAFD2" w14:textId="0C67EF9D" w:rsidR="00B41D07" w:rsidRPr="00B41D07" w:rsidRDefault="00B41D07" w:rsidP="00B6799D">
      <w:pPr>
        <w:pStyle w:val="ListParagraph"/>
        <w:numPr>
          <w:ilvl w:val="0"/>
          <w:numId w:val="8"/>
        </w:numPr>
        <w:rPr>
          <w:rFonts w:eastAsiaTheme="minorHAnsi" w:cs="Calibri"/>
          <w:color w:val="000000"/>
          <w:szCs w:val="24"/>
        </w:rPr>
      </w:pPr>
      <w:r w:rsidRPr="00B41D07">
        <w:rPr>
          <w:rFonts w:eastAsiaTheme="minorHAnsi" w:cs="Calibri"/>
          <w:color w:val="000000"/>
          <w:szCs w:val="24"/>
        </w:rPr>
        <w:t xml:space="preserve">The </w:t>
      </w:r>
      <w:r w:rsidRPr="00B41D07">
        <w:rPr>
          <w:rFonts w:eastAsiaTheme="minorHAnsi" w:cs="Calibri"/>
          <w:color w:val="CCCC00"/>
          <w:szCs w:val="24"/>
        </w:rPr>
        <w:t>Yellow Medicare</w:t>
      </w:r>
      <w:r w:rsidRPr="00B41D07">
        <w:rPr>
          <w:rFonts w:eastAsiaTheme="minorHAnsi" w:cs="Calibri"/>
          <w:color w:val="000000"/>
          <w:szCs w:val="24"/>
        </w:rPr>
        <w:t xml:space="preserve"> card is for people from countries with Reciprocal Health Care agreements with Australia, more information on Reciprocal health Care agreements </w:t>
      </w:r>
      <w:r w:rsidR="00C85C76">
        <w:rPr>
          <w:rStyle w:val="Hyperlink"/>
          <w:rFonts w:eastAsiaTheme="minorHAnsi" w:cs="Calibri"/>
          <w:szCs w:val="24"/>
        </w:rPr>
        <w:t xml:space="preserve">is provided </w:t>
      </w:r>
      <w:hyperlink w:anchor="_Reciprocal_Health_Care" w:history="1">
        <w:r w:rsidR="00C85C76">
          <w:rPr>
            <w:rStyle w:val="Hyperlink"/>
            <w:rFonts w:eastAsiaTheme="minorHAnsi" w:cs="Calibri"/>
            <w:szCs w:val="24"/>
          </w:rPr>
          <w:t>in</w:t>
        </w:r>
      </w:hyperlink>
      <w:r w:rsidR="00C85C76">
        <w:rPr>
          <w:rStyle w:val="Hyperlink"/>
          <w:rFonts w:eastAsiaTheme="minorHAnsi" w:cs="Calibri"/>
          <w:szCs w:val="24"/>
        </w:rPr>
        <w:t xml:space="preserve"> Section 4</w:t>
      </w:r>
      <w:r w:rsidRPr="00B41D07">
        <w:rPr>
          <w:rFonts w:eastAsiaTheme="minorHAnsi" w:cs="Calibri"/>
          <w:color w:val="000000"/>
          <w:szCs w:val="24"/>
        </w:rPr>
        <w:t>.</w:t>
      </w:r>
    </w:p>
    <w:p w14:paraId="51CBE461" w14:textId="77777777" w:rsidR="00B41D07" w:rsidRDefault="00B41D07" w:rsidP="00B41D07">
      <w:pPr>
        <w:rPr>
          <w:rFonts w:eastAsiaTheme="minorHAnsi" w:cs="Calibri"/>
          <w:color w:val="000000"/>
          <w:sz w:val="23"/>
          <w:szCs w:val="23"/>
        </w:rPr>
      </w:pPr>
    </w:p>
    <w:p w14:paraId="160535F5" w14:textId="77777777" w:rsidR="00B41D07" w:rsidRDefault="00B41D07" w:rsidP="00B41D07">
      <w:pPr>
        <w:rPr>
          <w:lang w:eastAsia="en-AU"/>
        </w:rPr>
      </w:pPr>
      <w:r>
        <w:rPr>
          <w:noProof/>
          <w:lang w:eastAsia="en-AU"/>
        </w:rPr>
        <w:lastRenderedPageBreak/>
        <w:drawing>
          <wp:inline distT="0" distB="0" distL="0" distR="0" wp14:anchorId="60F3ADE0" wp14:editId="7F625B37">
            <wp:extent cx="1776700" cy="1128217"/>
            <wp:effectExtent l="19050" t="0" r="0" b="0"/>
            <wp:docPr id="14"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18" cstate="print"/>
                    <a:srcRect/>
                    <a:stretch>
                      <a:fillRect/>
                    </a:stretch>
                  </pic:blipFill>
                  <pic:spPr bwMode="auto">
                    <a:xfrm>
                      <a:off x="0" y="0"/>
                      <a:ext cx="1777174" cy="1128518"/>
                    </a:xfrm>
                    <a:prstGeom prst="rect">
                      <a:avLst/>
                    </a:prstGeom>
                    <a:noFill/>
                    <a:ln w="9525">
                      <a:noFill/>
                      <a:miter lim="800000"/>
                      <a:headEnd/>
                      <a:tailEnd/>
                    </a:ln>
                  </pic:spPr>
                </pic:pic>
              </a:graphicData>
            </a:graphic>
          </wp:inline>
        </w:drawing>
      </w:r>
      <w:r>
        <w:rPr>
          <w:noProof/>
          <w:lang w:eastAsia="en-AU"/>
        </w:rPr>
        <w:drawing>
          <wp:inline distT="0" distB="0" distL="0" distR="0" wp14:anchorId="7B523BF2" wp14:editId="1CD2B392">
            <wp:extent cx="1776700" cy="1124605"/>
            <wp:effectExtent l="19050" t="0" r="0" b="0"/>
            <wp:docPr id="1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9" cstate="print"/>
                    <a:srcRect l="3896" t="4879" r="4424" b="7294"/>
                    <a:stretch>
                      <a:fillRect/>
                    </a:stretch>
                  </pic:blipFill>
                  <pic:spPr bwMode="auto">
                    <a:xfrm>
                      <a:off x="0" y="0"/>
                      <a:ext cx="1774005" cy="1122899"/>
                    </a:xfrm>
                    <a:prstGeom prst="rect">
                      <a:avLst/>
                    </a:prstGeom>
                    <a:noFill/>
                    <a:ln w="9525">
                      <a:noFill/>
                      <a:miter lim="800000"/>
                      <a:headEnd/>
                      <a:tailEnd/>
                    </a:ln>
                  </pic:spPr>
                </pic:pic>
              </a:graphicData>
            </a:graphic>
          </wp:inline>
        </w:drawing>
      </w:r>
      <w:r>
        <w:rPr>
          <w:lang w:eastAsia="en-AU"/>
        </w:rPr>
        <w:t xml:space="preserve"> </w:t>
      </w:r>
      <w:r>
        <w:rPr>
          <w:noProof/>
          <w:lang w:eastAsia="en-AU"/>
        </w:rPr>
        <w:drawing>
          <wp:inline distT="0" distB="0" distL="0" distR="0" wp14:anchorId="5A3F96DE" wp14:editId="548BB0A4">
            <wp:extent cx="1809750" cy="1125146"/>
            <wp:effectExtent l="19050" t="0" r="0" b="0"/>
            <wp:docPr id="20"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0" cstate="print"/>
                    <a:srcRect l="3587" t="7193" r="4933" b="9762"/>
                    <a:stretch>
                      <a:fillRect/>
                    </a:stretch>
                  </pic:blipFill>
                  <pic:spPr bwMode="auto">
                    <a:xfrm>
                      <a:off x="0" y="0"/>
                      <a:ext cx="1809456" cy="1124963"/>
                    </a:xfrm>
                    <a:prstGeom prst="rect">
                      <a:avLst/>
                    </a:prstGeom>
                    <a:noFill/>
                    <a:ln w="9525">
                      <a:noFill/>
                      <a:miter lim="800000"/>
                      <a:headEnd/>
                      <a:tailEnd/>
                    </a:ln>
                  </pic:spPr>
                </pic:pic>
              </a:graphicData>
            </a:graphic>
          </wp:inline>
        </w:drawing>
      </w:r>
    </w:p>
    <w:p w14:paraId="2F51A8AB" w14:textId="3E086402" w:rsidR="00201FB6" w:rsidRDefault="001249D9" w:rsidP="00201FB6">
      <w:pPr>
        <w:rPr>
          <w:rFonts w:cs="Arial"/>
          <w:i/>
          <w:szCs w:val="24"/>
        </w:rPr>
      </w:pPr>
      <w:r>
        <w:rPr>
          <w:rFonts w:cs="Arial"/>
          <w:i/>
          <w:szCs w:val="24"/>
        </w:rPr>
        <w:t xml:space="preserve">               </w:t>
      </w:r>
      <w:r w:rsidRPr="001249D9">
        <w:rPr>
          <w:rFonts w:cs="Arial"/>
          <w:b/>
          <w:bCs/>
          <w:i/>
          <w:szCs w:val="24"/>
        </w:rPr>
        <w:t>Green Card</w:t>
      </w:r>
      <w:r>
        <w:rPr>
          <w:rFonts w:cs="Arial"/>
          <w:i/>
          <w:szCs w:val="24"/>
        </w:rPr>
        <w:tab/>
      </w:r>
      <w:r>
        <w:rPr>
          <w:rFonts w:cs="Arial"/>
          <w:i/>
          <w:szCs w:val="24"/>
        </w:rPr>
        <w:tab/>
      </w:r>
      <w:r>
        <w:rPr>
          <w:rFonts w:cs="Arial"/>
          <w:i/>
          <w:szCs w:val="24"/>
        </w:rPr>
        <w:tab/>
      </w:r>
      <w:r w:rsidRPr="001249D9">
        <w:rPr>
          <w:rFonts w:cs="Arial"/>
          <w:b/>
          <w:bCs/>
          <w:i/>
          <w:szCs w:val="24"/>
        </w:rPr>
        <w:t>Blue Card</w:t>
      </w:r>
      <w:r>
        <w:rPr>
          <w:rFonts w:cs="Arial"/>
          <w:i/>
          <w:szCs w:val="24"/>
        </w:rPr>
        <w:tab/>
      </w:r>
      <w:r>
        <w:rPr>
          <w:rFonts w:cs="Arial"/>
          <w:i/>
          <w:szCs w:val="24"/>
        </w:rPr>
        <w:tab/>
      </w:r>
      <w:r>
        <w:rPr>
          <w:rFonts w:cs="Arial"/>
          <w:i/>
          <w:szCs w:val="24"/>
        </w:rPr>
        <w:tab/>
        <w:t xml:space="preserve">   </w:t>
      </w:r>
      <w:r w:rsidRPr="001249D9">
        <w:rPr>
          <w:rFonts w:cs="Arial"/>
          <w:b/>
          <w:bCs/>
          <w:i/>
          <w:szCs w:val="24"/>
        </w:rPr>
        <w:t>Yellow Card</w:t>
      </w:r>
    </w:p>
    <w:p w14:paraId="02F5CF2E" w14:textId="77777777" w:rsidR="00591548" w:rsidRDefault="00591548" w:rsidP="00B41D07">
      <w:pPr>
        <w:pStyle w:val="Heading2"/>
      </w:pPr>
      <w:bookmarkStart w:id="45" w:name="_Toc16519404"/>
      <w:bookmarkStart w:id="46" w:name="_Hlk16520220"/>
    </w:p>
    <w:p w14:paraId="66FBFAEE" w14:textId="5F275507" w:rsidR="00B41D07" w:rsidRDefault="00B41D07" w:rsidP="00B41D07">
      <w:pPr>
        <w:pStyle w:val="Heading2"/>
      </w:pPr>
      <w:bookmarkStart w:id="47" w:name="_Toc46154417"/>
      <w:r>
        <w:t>Reciprocal Health Care Agreements</w:t>
      </w:r>
      <w:bookmarkEnd w:id="45"/>
      <w:bookmarkEnd w:id="47"/>
      <w:r w:rsidR="00F34465">
        <w:t xml:space="preserve"> </w:t>
      </w:r>
    </w:p>
    <w:bookmarkEnd w:id="46"/>
    <w:p w14:paraId="6F115CDF" w14:textId="62CF7F1B" w:rsidR="00C85C76" w:rsidRPr="00C85C76" w:rsidRDefault="00B41D07" w:rsidP="001249D9">
      <w:pPr>
        <w:shd w:val="clear" w:color="auto" w:fill="FFFFFF"/>
        <w:rPr>
          <w:rFonts w:asciiTheme="minorHAnsi" w:hAnsiTheme="minorHAnsi"/>
          <w:szCs w:val="24"/>
        </w:rPr>
      </w:pPr>
      <w:r>
        <w:rPr>
          <w:rFonts w:asciiTheme="minorHAnsi" w:hAnsiTheme="minorHAnsi"/>
          <w:szCs w:val="24"/>
          <w:lang w:eastAsia="en-AU"/>
        </w:rPr>
        <w:t xml:space="preserve">The Australian Government has signed </w:t>
      </w:r>
      <w:r w:rsidR="00F34465" w:rsidRPr="00F34465">
        <w:rPr>
          <w:rFonts w:asciiTheme="minorHAnsi" w:hAnsiTheme="minorHAnsi"/>
          <w:szCs w:val="24"/>
          <w:lang w:eastAsia="en-AU"/>
        </w:rPr>
        <w:t>Reciprocal Health Care Agreements</w:t>
      </w:r>
      <w:r w:rsidR="00F34465">
        <w:rPr>
          <w:rFonts w:asciiTheme="minorHAnsi" w:hAnsiTheme="minorHAnsi"/>
          <w:szCs w:val="24"/>
          <w:lang w:eastAsia="en-AU"/>
        </w:rPr>
        <w:t xml:space="preserve"> (</w:t>
      </w:r>
      <w:r>
        <w:rPr>
          <w:rFonts w:asciiTheme="minorHAnsi" w:hAnsiTheme="minorHAnsi"/>
          <w:szCs w:val="24"/>
          <w:lang w:eastAsia="en-AU"/>
        </w:rPr>
        <w:t>RHCA</w:t>
      </w:r>
      <w:r w:rsidR="00C85C76">
        <w:rPr>
          <w:rFonts w:asciiTheme="minorHAnsi" w:hAnsiTheme="minorHAnsi"/>
          <w:szCs w:val="24"/>
          <w:lang w:eastAsia="en-AU"/>
        </w:rPr>
        <w:t>s</w:t>
      </w:r>
      <w:r w:rsidR="00F34465">
        <w:rPr>
          <w:rFonts w:asciiTheme="minorHAnsi" w:hAnsiTheme="minorHAnsi"/>
          <w:szCs w:val="24"/>
          <w:lang w:eastAsia="en-AU"/>
        </w:rPr>
        <w:t>)</w:t>
      </w:r>
      <w:r>
        <w:rPr>
          <w:rFonts w:asciiTheme="minorHAnsi" w:hAnsiTheme="minorHAnsi"/>
          <w:szCs w:val="24"/>
          <w:lang w:eastAsia="en-AU"/>
        </w:rPr>
        <w:t xml:space="preserve"> wit</w:t>
      </w:r>
      <w:r w:rsidR="001249D9">
        <w:rPr>
          <w:rFonts w:asciiTheme="minorHAnsi" w:hAnsiTheme="minorHAnsi"/>
          <w:szCs w:val="24"/>
          <w:lang w:eastAsia="en-AU"/>
        </w:rPr>
        <w:t xml:space="preserve">h </w:t>
      </w:r>
      <w:r>
        <w:rPr>
          <w:lang w:eastAsia="en-AU"/>
        </w:rPr>
        <w:t>United Kingdom</w:t>
      </w:r>
      <w:r w:rsidR="001249D9">
        <w:rPr>
          <w:lang w:eastAsia="en-AU"/>
        </w:rPr>
        <w:t xml:space="preserve">, </w:t>
      </w:r>
      <w:r>
        <w:rPr>
          <w:lang w:eastAsia="en-AU"/>
        </w:rPr>
        <w:t>the Republic of Ireland</w:t>
      </w:r>
      <w:r w:rsidR="001249D9">
        <w:rPr>
          <w:lang w:eastAsia="en-AU"/>
        </w:rPr>
        <w:t xml:space="preserve">, </w:t>
      </w:r>
      <w:r>
        <w:rPr>
          <w:lang w:eastAsia="en-AU"/>
        </w:rPr>
        <w:t>New Zealand</w:t>
      </w:r>
      <w:r w:rsidR="001249D9">
        <w:rPr>
          <w:lang w:eastAsia="en-AU"/>
        </w:rPr>
        <w:t xml:space="preserve">, </w:t>
      </w:r>
      <w:r>
        <w:rPr>
          <w:lang w:eastAsia="en-AU"/>
        </w:rPr>
        <w:t>Sweden</w:t>
      </w:r>
      <w:r w:rsidR="001249D9">
        <w:rPr>
          <w:lang w:eastAsia="en-AU"/>
        </w:rPr>
        <w:t xml:space="preserve">, </w:t>
      </w:r>
      <w:r>
        <w:rPr>
          <w:lang w:eastAsia="en-AU"/>
        </w:rPr>
        <w:t>the Netherlands</w:t>
      </w:r>
      <w:r w:rsidR="001249D9">
        <w:rPr>
          <w:lang w:eastAsia="en-AU"/>
        </w:rPr>
        <w:t xml:space="preserve">, </w:t>
      </w:r>
      <w:r>
        <w:rPr>
          <w:lang w:eastAsia="en-AU"/>
        </w:rPr>
        <w:t>Finland</w:t>
      </w:r>
      <w:r w:rsidR="001249D9">
        <w:rPr>
          <w:lang w:eastAsia="en-AU"/>
        </w:rPr>
        <w:t xml:space="preserve">, </w:t>
      </w:r>
      <w:r>
        <w:rPr>
          <w:lang w:eastAsia="en-AU"/>
        </w:rPr>
        <w:t>Belgium</w:t>
      </w:r>
      <w:r w:rsidR="001249D9">
        <w:rPr>
          <w:lang w:eastAsia="en-AU"/>
        </w:rPr>
        <w:t xml:space="preserve">, </w:t>
      </w:r>
      <w:r>
        <w:rPr>
          <w:lang w:eastAsia="en-AU"/>
        </w:rPr>
        <w:t>Norway</w:t>
      </w:r>
      <w:r w:rsidR="001249D9">
        <w:rPr>
          <w:lang w:eastAsia="en-AU"/>
        </w:rPr>
        <w:t xml:space="preserve">, </w:t>
      </w:r>
      <w:r>
        <w:rPr>
          <w:lang w:eastAsia="en-AU"/>
        </w:rPr>
        <w:t>Slovenia</w:t>
      </w:r>
      <w:r w:rsidR="001249D9">
        <w:rPr>
          <w:lang w:eastAsia="en-AU"/>
        </w:rPr>
        <w:t xml:space="preserve">, </w:t>
      </w:r>
      <w:r>
        <w:rPr>
          <w:lang w:eastAsia="en-AU"/>
        </w:rPr>
        <w:t>Malta</w:t>
      </w:r>
      <w:r w:rsidR="001249D9">
        <w:rPr>
          <w:lang w:eastAsia="en-AU"/>
        </w:rPr>
        <w:t xml:space="preserve">, </w:t>
      </w:r>
      <w:r>
        <w:rPr>
          <w:lang w:eastAsia="en-AU"/>
        </w:rPr>
        <w:t>Italy</w:t>
      </w:r>
    </w:p>
    <w:p w14:paraId="06CEBCD6" w14:textId="77777777" w:rsidR="00C85C76" w:rsidRPr="00C85C76" w:rsidRDefault="00C85C76" w:rsidP="00C85C76"/>
    <w:p w14:paraId="64CCE455" w14:textId="687F0109" w:rsidR="00B41D07" w:rsidRDefault="00F34465" w:rsidP="00C85C76">
      <w:r>
        <w:t>RHCAs</w:t>
      </w:r>
      <w:r w:rsidR="00B41D07" w:rsidRPr="00C85C76">
        <w:t xml:space="preserve"> cover treatment that is </w:t>
      </w:r>
      <w:r w:rsidR="00B41D07" w:rsidRPr="00C85C76">
        <w:rPr>
          <w:b/>
          <w:u w:val="single"/>
        </w:rPr>
        <w:t>medically necessary</w:t>
      </w:r>
      <w:r w:rsidR="00B41D07" w:rsidRPr="00C85C76">
        <w:t xml:space="preserve">. </w:t>
      </w:r>
      <w:r w:rsidR="00B41D07">
        <w:t>This means any ill-health or injury which occurs while you are in Australia and requires treatment before you return home.</w:t>
      </w:r>
    </w:p>
    <w:p w14:paraId="23607163" w14:textId="77777777" w:rsidR="00B41D07" w:rsidRDefault="00B41D07" w:rsidP="00B41D07">
      <w:pPr>
        <w:pStyle w:val="NoSpacing"/>
        <w:rPr>
          <w:rStyle w:val="Strong"/>
          <w:rFonts w:asciiTheme="minorHAnsi" w:hAnsiTheme="minorHAnsi"/>
          <w:sz w:val="24"/>
          <w:szCs w:val="24"/>
        </w:rPr>
      </w:pPr>
    </w:p>
    <w:p w14:paraId="1F0668FF" w14:textId="77777777" w:rsidR="00B41D07" w:rsidRDefault="00B41D07" w:rsidP="00B41D07">
      <w:pPr>
        <w:pStyle w:val="Heading2"/>
      </w:pPr>
      <w:bookmarkStart w:id="48" w:name="_Toc46154418"/>
      <w:r w:rsidRPr="00B41D07">
        <w:t>Period of cover</w:t>
      </w:r>
      <w:bookmarkEnd w:id="48"/>
    </w:p>
    <w:p w14:paraId="5914FF9C" w14:textId="3E2EA896" w:rsidR="00B41D07" w:rsidRDefault="00B41D07" w:rsidP="00B41D07">
      <w:pPr>
        <w:pStyle w:val="NoSpacing"/>
        <w:rPr>
          <w:rFonts w:asciiTheme="minorHAnsi" w:hAnsiTheme="minorHAnsi"/>
          <w:sz w:val="24"/>
          <w:szCs w:val="24"/>
        </w:rPr>
      </w:pPr>
      <w:r>
        <w:rPr>
          <w:rFonts w:asciiTheme="minorHAnsi" w:hAnsiTheme="minorHAnsi"/>
          <w:sz w:val="24"/>
          <w:szCs w:val="24"/>
        </w:rPr>
        <w:t>Residents of New Zealand, the United Kingdom, the Republic of Ireland, Sweden, Finland and Norway are covered for the length of their stay in Australia.</w:t>
      </w:r>
    </w:p>
    <w:p w14:paraId="159EF33E" w14:textId="77777777" w:rsidR="00B41D07" w:rsidRDefault="00B41D07" w:rsidP="00B41D07">
      <w:pPr>
        <w:pStyle w:val="NoSpacing"/>
        <w:rPr>
          <w:rFonts w:asciiTheme="minorHAnsi" w:hAnsiTheme="minorHAnsi"/>
          <w:sz w:val="24"/>
          <w:szCs w:val="24"/>
        </w:rPr>
      </w:pPr>
    </w:p>
    <w:p w14:paraId="0DE656C3" w14:textId="77777777" w:rsidR="00B41D07" w:rsidRDefault="00B41D07" w:rsidP="00B41D07">
      <w:pPr>
        <w:pStyle w:val="NoSpacing"/>
        <w:rPr>
          <w:rFonts w:asciiTheme="minorHAnsi" w:hAnsiTheme="minorHAnsi"/>
          <w:sz w:val="24"/>
          <w:szCs w:val="24"/>
        </w:rPr>
      </w:pPr>
      <w:r>
        <w:rPr>
          <w:rFonts w:asciiTheme="minorHAnsi" w:hAnsiTheme="minorHAnsi"/>
          <w:sz w:val="24"/>
          <w:szCs w:val="24"/>
        </w:rPr>
        <w:t>Residents from Belgium, the Netherlands or Slovenia are covered for the length of stay in Australia or until the expiry date on their Reciprocal Health Care card, whichever date is earlier.  An example of a reciprocal health care agreement Medicare card can be found above.</w:t>
      </w:r>
    </w:p>
    <w:p w14:paraId="589B2405" w14:textId="77777777" w:rsidR="00B41D07" w:rsidRDefault="00B41D07" w:rsidP="00B41D07">
      <w:pPr>
        <w:pStyle w:val="NoSpacing"/>
        <w:rPr>
          <w:rFonts w:asciiTheme="minorHAnsi" w:hAnsiTheme="minorHAnsi"/>
          <w:sz w:val="24"/>
          <w:szCs w:val="24"/>
        </w:rPr>
      </w:pPr>
    </w:p>
    <w:p w14:paraId="52C1C1F6" w14:textId="77777777" w:rsidR="00B41D07" w:rsidRDefault="00B41D07" w:rsidP="00B41D07">
      <w:pPr>
        <w:pStyle w:val="NoSpacing"/>
        <w:rPr>
          <w:rFonts w:asciiTheme="minorHAnsi" w:hAnsiTheme="minorHAnsi"/>
          <w:sz w:val="24"/>
          <w:szCs w:val="24"/>
        </w:rPr>
      </w:pPr>
      <w:r>
        <w:rPr>
          <w:rFonts w:asciiTheme="minorHAnsi" w:hAnsiTheme="minorHAnsi"/>
          <w:sz w:val="24"/>
          <w:szCs w:val="24"/>
        </w:rPr>
        <w:t>Visitors from Malta or Italy are covered for a period of six months from the date of arrival in Australia.</w:t>
      </w:r>
    </w:p>
    <w:p w14:paraId="6E3AD4A7" w14:textId="77777777" w:rsidR="00B41D07" w:rsidRDefault="00B41D07" w:rsidP="00B41D07">
      <w:pPr>
        <w:pStyle w:val="NoSpacing"/>
        <w:rPr>
          <w:rFonts w:asciiTheme="minorHAnsi" w:hAnsiTheme="minorHAnsi"/>
          <w:sz w:val="24"/>
          <w:szCs w:val="24"/>
        </w:rPr>
      </w:pPr>
    </w:p>
    <w:p w14:paraId="1566DEF6" w14:textId="77777777" w:rsidR="00B41D07" w:rsidRDefault="00B41D07" w:rsidP="00B41D07">
      <w:pPr>
        <w:pStyle w:val="Heading2"/>
      </w:pPr>
      <w:bookmarkStart w:id="49" w:name="_Toc46154419"/>
      <w:r w:rsidRPr="00B41D07">
        <w:t>Students</w:t>
      </w:r>
      <w:bookmarkEnd w:id="49"/>
    </w:p>
    <w:p w14:paraId="42E1C6D5" w14:textId="630D6EF7" w:rsidR="00B41D07" w:rsidRDefault="00B41D07" w:rsidP="00B41D07">
      <w:pPr>
        <w:pStyle w:val="NoSpacing"/>
        <w:rPr>
          <w:rFonts w:asciiTheme="minorHAnsi" w:hAnsiTheme="minorHAnsi"/>
          <w:sz w:val="24"/>
          <w:szCs w:val="24"/>
        </w:rPr>
      </w:pPr>
      <w:r>
        <w:rPr>
          <w:rFonts w:asciiTheme="minorHAnsi" w:hAnsiTheme="minorHAnsi"/>
          <w:sz w:val="24"/>
          <w:szCs w:val="24"/>
        </w:rPr>
        <w:t xml:space="preserve">Visitors in Australia on a student visa from the United Kingdom, Sweden, the Netherlands, Belgium, Slovenia, Italy or New Zealand, are covered by the agreements with these countries.  </w:t>
      </w:r>
    </w:p>
    <w:p w14:paraId="6A95A9DA" w14:textId="77777777" w:rsidR="00B41D07" w:rsidRDefault="00B41D07" w:rsidP="00B41D07">
      <w:pPr>
        <w:pStyle w:val="NoSpacing"/>
        <w:rPr>
          <w:rFonts w:asciiTheme="minorHAnsi" w:hAnsiTheme="minorHAnsi"/>
          <w:sz w:val="24"/>
          <w:szCs w:val="24"/>
        </w:rPr>
      </w:pPr>
    </w:p>
    <w:p w14:paraId="0AA1ED2F" w14:textId="77777777" w:rsidR="00B41D07" w:rsidRDefault="00B41D07" w:rsidP="00B41D07">
      <w:pPr>
        <w:pStyle w:val="NoSpacing"/>
        <w:rPr>
          <w:rFonts w:asciiTheme="minorHAnsi" w:hAnsiTheme="minorHAnsi"/>
          <w:sz w:val="24"/>
          <w:szCs w:val="24"/>
        </w:rPr>
      </w:pPr>
      <w:bookmarkStart w:id="50" w:name="_Hlk16520244"/>
      <w:r>
        <w:rPr>
          <w:rFonts w:asciiTheme="minorHAnsi" w:hAnsiTheme="minorHAnsi"/>
          <w:sz w:val="24"/>
          <w:szCs w:val="24"/>
        </w:rPr>
        <w:t xml:space="preserve">Students from Norway, Finland, Malta and the Republic of Ireland </w:t>
      </w:r>
      <w:r>
        <w:rPr>
          <w:rFonts w:asciiTheme="minorHAnsi" w:hAnsiTheme="minorHAnsi"/>
          <w:b/>
          <w:sz w:val="24"/>
          <w:szCs w:val="24"/>
          <w:u w:val="single"/>
        </w:rPr>
        <w:t>are not covered</w:t>
      </w:r>
      <w:r>
        <w:rPr>
          <w:rFonts w:asciiTheme="minorHAnsi" w:hAnsiTheme="minorHAnsi"/>
          <w:sz w:val="24"/>
          <w:szCs w:val="24"/>
        </w:rPr>
        <w:t xml:space="preserve"> by the agreements with those countries and must be classified as Non-Eligible patients</w:t>
      </w:r>
      <w:bookmarkEnd w:id="50"/>
      <w:r>
        <w:rPr>
          <w:rFonts w:asciiTheme="minorHAnsi" w:hAnsiTheme="minorHAnsi"/>
          <w:sz w:val="24"/>
          <w:szCs w:val="24"/>
        </w:rPr>
        <w:t xml:space="preserve">.  </w:t>
      </w:r>
    </w:p>
    <w:p w14:paraId="0114E784" w14:textId="77777777" w:rsidR="00B41D07" w:rsidRDefault="00B41D07" w:rsidP="00B41D07"/>
    <w:p w14:paraId="1A02525A" w14:textId="77777777" w:rsidR="00B41D07" w:rsidRDefault="00B41D07" w:rsidP="00B41D07">
      <w:pPr>
        <w:rPr>
          <w:b/>
        </w:rPr>
      </w:pPr>
      <w:r>
        <w:rPr>
          <w:b/>
        </w:rPr>
        <w:t>The patient should be asked what Visa type they have, and this should be noted on the election form if provided.</w:t>
      </w:r>
    </w:p>
    <w:p w14:paraId="661DFE4B" w14:textId="77777777" w:rsidR="00B41D07" w:rsidRPr="009338EF" w:rsidRDefault="00B41D07" w:rsidP="00B41D07">
      <w:pPr>
        <w:rPr>
          <w:b/>
        </w:rPr>
      </w:pPr>
    </w:p>
    <w:p w14:paraId="731D83F9" w14:textId="77777777" w:rsidR="00B41D07" w:rsidRDefault="00B41D07" w:rsidP="00B41D07">
      <w:pPr>
        <w:pStyle w:val="Heading2"/>
      </w:pPr>
      <w:bookmarkStart w:id="51" w:name="_Toc46154420"/>
      <w:r w:rsidRPr="00B41D07">
        <w:t>Entitlements</w:t>
      </w:r>
      <w:bookmarkEnd w:id="51"/>
    </w:p>
    <w:p w14:paraId="5ABE7198" w14:textId="36E465AE" w:rsidR="00B41D07" w:rsidRDefault="00B41D07" w:rsidP="00B41D07">
      <w:r>
        <w:t>Residents from the United Kingdom, Sweden, the Netherlands, Finland, Belgium, Norway, Slovenia, Malta and Italy are entitled to the following:</w:t>
      </w:r>
    </w:p>
    <w:p w14:paraId="5718A7C3" w14:textId="77777777" w:rsidR="00B41D07" w:rsidRDefault="00B41D07" w:rsidP="00591548">
      <w:pPr>
        <w:pStyle w:val="ListBullet"/>
        <w:tabs>
          <w:tab w:val="clear" w:pos="1080"/>
          <w:tab w:val="num" w:pos="360"/>
        </w:tabs>
        <w:ind w:left="360"/>
      </w:pPr>
      <w:r>
        <w:t>free treatment as a public in-patient or out-patient in a public hospital</w:t>
      </w:r>
    </w:p>
    <w:p w14:paraId="67E8D1FB" w14:textId="77777777" w:rsidR="00B41D07" w:rsidRDefault="00B41D07" w:rsidP="00591548">
      <w:pPr>
        <w:pStyle w:val="ListBullet"/>
        <w:tabs>
          <w:tab w:val="clear" w:pos="1080"/>
          <w:tab w:val="num" w:pos="360"/>
        </w:tabs>
        <w:ind w:left="360"/>
      </w:pPr>
      <w:r>
        <w:t>subsidised medicine under the Pharmaceutical Benefits Scheme (PBS)</w:t>
      </w:r>
    </w:p>
    <w:p w14:paraId="69CC8AD5" w14:textId="77777777" w:rsidR="00B41D07" w:rsidRDefault="00B41D07" w:rsidP="00591548">
      <w:pPr>
        <w:pStyle w:val="ListBullet"/>
        <w:tabs>
          <w:tab w:val="clear" w:pos="1080"/>
          <w:tab w:val="num" w:pos="360"/>
        </w:tabs>
        <w:ind w:left="360"/>
      </w:pPr>
      <w:r>
        <w:t>Medicare benefits for out-of-hospital treatment provided by a doctor</w:t>
      </w:r>
    </w:p>
    <w:p w14:paraId="66F708DC" w14:textId="77777777" w:rsidR="00B41D07" w:rsidRDefault="00B41D07" w:rsidP="00B41D07"/>
    <w:p w14:paraId="52BF8A0F" w14:textId="2E1BC6F3" w:rsidR="00B41D07" w:rsidRDefault="00B41D07" w:rsidP="00B41D07">
      <w:r>
        <w:t>Residents of the Republic of Ireland and New Zealand are entitled to:</w:t>
      </w:r>
    </w:p>
    <w:p w14:paraId="1693F3F9" w14:textId="77777777" w:rsidR="00B41D07" w:rsidRDefault="00B41D07" w:rsidP="00591548">
      <w:pPr>
        <w:pStyle w:val="ListBullet"/>
        <w:tabs>
          <w:tab w:val="clear" w:pos="1080"/>
          <w:tab w:val="num" w:pos="360"/>
        </w:tabs>
        <w:ind w:left="360"/>
      </w:pPr>
      <w:r>
        <w:t xml:space="preserve">services as a public patient in a public hospital (including outpatient services) for medically necessary treatment </w:t>
      </w:r>
    </w:p>
    <w:p w14:paraId="45034A42" w14:textId="2B19BED3" w:rsidR="00B41D07" w:rsidRDefault="00B41D07" w:rsidP="00591548">
      <w:pPr>
        <w:pStyle w:val="ListBullet"/>
        <w:tabs>
          <w:tab w:val="clear" w:pos="1080"/>
          <w:tab w:val="num" w:pos="360"/>
        </w:tabs>
        <w:ind w:left="360"/>
      </w:pPr>
      <w:r>
        <w:t>medicines available on prescription which are subsidised under the Pharmaceutical Benefits Scheme (PBS)</w:t>
      </w:r>
      <w:r w:rsidR="00591548">
        <w:t>.</w:t>
      </w:r>
    </w:p>
    <w:p w14:paraId="2A44A5A9" w14:textId="77777777" w:rsidR="00B41D07" w:rsidRDefault="00B41D07" w:rsidP="00B41D07"/>
    <w:p w14:paraId="64B1CE32" w14:textId="77777777" w:rsidR="00B41D07" w:rsidRPr="00B41D07" w:rsidRDefault="00B41D07" w:rsidP="00B41D07">
      <w:pPr>
        <w:pBdr>
          <w:top w:val="single" w:sz="4" w:space="1" w:color="auto"/>
          <w:left w:val="single" w:sz="4" w:space="4" w:color="auto"/>
          <w:bottom w:val="single" w:sz="4" w:space="1" w:color="auto"/>
          <w:right w:val="single" w:sz="4" w:space="4" w:color="auto"/>
        </w:pBdr>
        <w:rPr>
          <w:bCs/>
        </w:rPr>
      </w:pPr>
      <w:r w:rsidRPr="00B41D07">
        <w:rPr>
          <w:bCs/>
        </w:rPr>
        <w:t>Note:</w:t>
      </w:r>
    </w:p>
    <w:p w14:paraId="26941C83" w14:textId="3726C073" w:rsidR="00B41D07" w:rsidRPr="00B41D07" w:rsidRDefault="00B41D07" w:rsidP="00B41D07">
      <w:pPr>
        <w:pBdr>
          <w:top w:val="single" w:sz="4" w:space="1" w:color="auto"/>
          <w:left w:val="single" w:sz="4" w:space="4" w:color="auto"/>
          <w:bottom w:val="single" w:sz="4" w:space="1" w:color="auto"/>
          <w:right w:val="single" w:sz="4" w:space="4" w:color="auto"/>
        </w:pBdr>
        <w:rPr>
          <w:bCs/>
        </w:rPr>
      </w:pPr>
      <w:r w:rsidRPr="00B41D07">
        <w:rPr>
          <w:bCs/>
        </w:rPr>
        <w:t>A passport or reciprocal health Medicare card can be used to verify eligibility.</w:t>
      </w:r>
    </w:p>
    <w:p w14:paraId="1B169872" w14:textId="77777777" w:rsidR="00B41D07" w:rsidRPr="00B41D07" w:rsidRDefault="00B41D07" w:rsidP="00B41D07">
      <w:pPr>
        <w:pBdr>
          <w:top w:val="single" w:sz="4" w:space="1" w:color="auto"/>
          <w:left w:val="single" w:sz="4" w:space="4" w:color="auto"/>
          <w:bottom w:val="single" w:sz="4" w:space="1" w:color="auto"/>
          <w:right w:val="single" w:sz="4" w:space="4" w:color="auto"/>
        </w:pBdr>
        <w:rPr>
          <w:bCs/>
        </w:rPr>
      </w:pPr>
      <w:r w:rsidRPr="00B41D07">
        <w:rPr>
          <w:bCs/>
        </w:rPr>
        <w:t>If a passport is used to verify eligibility a copy of the passport must be obtained and kept on the patient’s medical record.  If the patient refuses to allow a copy of their passport to be kept please note this in the patients record.</w:t>
      </w:r>
    </w:p>
    <w:p w14:paraId="4CE3127F" w14:textId="77777777" w:rsidR="00B41D07" w:rsidRPr="00B41D07" w:rsidRDefault="00B41D07" w:rsidP="00B41D07">
      <w:pPr>
        <w:rPr>
          <w:bCs/>
        </w:rPr>
      </w:pPr>
    </w:p>
    <w:p w14:paraId="01D1F8C2" w14:textId="4019FC74" w:rsidR="00B41D07" w:rsidRPr="00B41D07" w:rsidRDefault="00B41D07" w:rsidP="00B41D07">
      <w:pPr>
        <w:pBdr>
          <w:top w:val="single" w:sz="4" w:space="1" w:color="auto"/>
          <w:left w:val="single" w:sz="4" w:space="4" w:color="auto"/>
          <w:bottom w:val="single" w:sz="4" w:space="1" w:color="auto"/>
          <w:right w:val="single" w:sz="4" w:space="4" w:color="auto"/>
        </w:pBdr>
        <w:rPr>
          <w:bCs/>
        </w:rPr>
      </w:pPr>
      <w:r w:rsidRPr="00B41D07">
        <w:rPr>
          <w:bCs/>
        </w:rPr>
        <w:t>Note:</w:t>
      </w:r>
    </w:p>
    <w:p w14:paraId="3E497E1C" w14:textId="14404CE0" w:rsidR="00B41D07" w:rsidRPr="00B41D07" w:rsidRDefault="00B41D07" w:rsidP="00B41D07">
      <w:pPr>
        <w:pBdr>
          <w:top w:val="single" w:sz="4" w:space="1" w:color="auto"/>
          <w:left w:val="single" w:sz="4" w:space="4" w:color="auto"/>
          <w:bottom w:val="single" w:sz="4" w:space="1" w:color="auto"/>
          <w:right w:val="single" w:sz="4" w:space="4" w:color="auto"/>
        </w:pBdr>
        <w:rPr>
          <w:bCs/>
        </w:rPr>
      </w:pPr>
      <w:r w:rsidRPr="00B41D07">
        <w:rPr>
          <w:bCs/>
        </w:rPr>
        <w:t>The patient Visa class should be noted on the election form if provided.</w:t>
      </w:r>
    </w:p>
    <w:p w14:paraId="2477C833" w14:textId="77777777" w:rsidR="00B41D07" w:rsidRDefault="00B41D07" w:rsidP="00B41D07"/>
    <w:p w14:paraId="2247FFB5" w14:textId="3B0B9AE5" w:rsidR="00B41D07" w:rsidRDefault="00B41D07" w:rsidP="00B41D07">
      <w:pPr>
        <w:rPr>
          <w:rFonts w:cs="Arial"/>
          <w:szCs w:val="24"/>
        </w:rPr>
      </w:pPr>
      <w:r>
        <w:rPr>
          <w:rFonts w:cs="Arial"/>
          <w:szCs w:val="24"/>
        </w:rPr>
        <w:t xml:space="preserve">If there is any question </w:t>
      </w:r>
      <w:r w:rsidR="00C85C76">
        <w:rPr>
          <w:rFonts w:cs="Arial"/>
          <w:szCs w:val="24"/>
        </w:rPr>
        <w:t>regarding</w:t>
      </w:r>
      <w:r>
        <w:rPr>
          <w:rFonts w:cs="Arial"/>
          <w:szCs w:val="24"/>
        </w:rPr>
        <w:t xml:space="preserve"> the eligibility of the patient with reciprocal health care rights in regard to: </w:t>
      </w:r>
    </w:p>
    <w:p w14:paraId="3F29788E" w14:textId="77777777" w:rsidR="00B41D07" w:rsidRDefault="00B41D07" w:rsidP="00B6799D">
      <w:pPr>
        <w:pStyle w:val="ListParagraph"/>
        <w:numPr>
          <w:ilvl w:val="0"/>
          <w:numId w:val="10"/>
        </w:numPr>
        <w:rPr>
          <w:rFonts w:cs="Arial"/>
          <w:szCs w:val="24"/>
        </w:rPr>
      </w:pPr>
      <w:r>
        <w:rPr>
          <w:rFonts w:cs="Arial"/>
          <w:szCs w:val="24"/>
        </w:rPr>
        <w:t xml:space="preserve">the service being medically necessary prior to returning to their country of residence or </w:t>
      </w:r>
    </w:p>
    <w:p w14:paraId="3502A319" w14:textId="77777777" w:rsidR="00B41D07" w:rsidRDefault="00B41D07" w:rsidP="00B6799D">
      <w:pPr>
        <w:pStyle w:val="ListParagraph"/>
        <w:numPr>
          <w:ilvl w:val="0"/>
          <w:numId w:val="10"/>
        </w:numPr>
        <w:rPr>
          <w:rFonts w:cs="Arial"/>
          <w:szCs w:val="24"/>
        </w:rPr>
      </w:pPr>
      <w:r>
        <w:rPr>
          <w:rFonts w:cs="Arial"/>
          <w:szCs w:val="24"/>
        </w:rPr>
        <w:t xml:space="preserve">travel to Australia was for the intention of Medical care </w:t>
      </w:r>
    </w:p>
    <w:p w14:paraId="7F00B3E2" w14:textId="77777777" w:rsidR="00B41D07" w:rsidRDefault="00B41D07" w:rsidP="00B41D07">
      <w:pPr>
        <w:rPr>
          <w:rFonts w:cs="Arial"/>
          <w:szCs w:val="24"/>
        </w:rPr>
      </w:pPr>
    </w:p>
    <w:p w14:paraId="4137C2CF" w14:textId="0C14A914" w:rsidR="00B41D07" w:rsidRDefault="00B41D07" w:rsidP="00B41D07">
      <w:pPr>
        <w:rPr>
          <w:rFonts w:cs="Arial"/>
          <w:szCs w:val="24"/>
        </w:rPr>
      </w:pPr>
      <w:r>
        <w:rPr>
          <w:rFonts w:cs="Arial"/>
          <w:szCs w:val="24"/>
        </w:rPr>
        <w:t xml:space="preserve">This should be directed to the unit’s clinical director or </w:t>
      </w:r>
      <w:r w:rsidR="00F34465">
        <w:rPr>
          <w:rFonts w:cs="Arial"/>
          <w:szCs w:val="24"/>
        </w:rPr>
        <w:t>Clinical Nurse Consultant (</w:t>
      </w:r>
      <w:r>
        <w:rPr>
          <w:rFonts w:cs="Arial"/>
          <w:szCs w:val="24"/>
        </w:rPr>
        <w:t>CNC</w:t>
      </w:r>
      <w:r w:rsidR="00F34465">
        <w:rPr>
          <w:rFonts w:cs="Arial"/>
          <w:szCs w:val="24"/>
        </w:rPr>
        <w:t>)</w:t>
      </w:r>
    </w:p>
    <w:p w14:paraId="1339590B" w14:textId="77777777" w:rsidR="00B41D07" w:rsidRDefault="00B41D07" w:rsidP="00B41D07"/>
    <w:p w14:paraId="4DF0DB75" w14:textId="66F9C065" w:rsidR="00B41D07" w:rsidRDefault="00B41D07" w:rsidP="00B41D07">
      <w:pPr>
        <w:pStyle w:val="Heading2"/>
      </w:pPr>
      <w:bookmarkStart w:id="52" w:name="_Toc46154421"/>
      <w:r w:rsidRPr="00B41D07">
        <w:t>RHCA entitlement for holders of Retirement Visas class 405 or 410</w:t>
      </w:r>
      <w:bookmarkEnd w:id="52"/>
    </w:p>
    <w:p w14:paraId="650DD7B9" w14:textId="363FF042" w:rsidR="00B41D07" w:rsidRDefault="00B41D07" w:rsidP="00B41D07">
      <w:r>
        <w:rPr>
          <w:u w:val="single"/>
        </w:rPr>
        <w:t>Ordinarily holders of these visas are not eligible under the RHCA</w:t>
      </w:r>
      <w:r>
        <w:t xml:space="preserve"> unless exceptional circumstances can be shown. The </w:t>
      </w:r>
      <w:bookmarkStart w:id="53" w:name="_Hlk16520308"/>
      <w:r>
        <w:t xml:space="preserve">criteria used when making an assessment </w:t>
      </w:r>
      <w:bookmarkEnd w:id="53"/>
      <w:r>
        <w:t>regarding exceptional circumstances is</w:t>
      </w:r>
    </w:p>
    <w:p w14:paraId="5F19C8CB" w14:textId="71496336" w:rsidR="00B41D07" w:rsidRDefault="00B41D07" w:rsidP="00B6799D">
      <w:pPr>
        <w:pStyle w:val="ListParagraph"/>
        <w:numPr>
          <w:ilvl w:val="0"/>
          <w:numId w:val="11"/>
        </w:numPr>
      </w:pPr>
      <w:r>
        <w:t xml:space="preserve">Proof </w:t>
      </w:r>
      <w:r w:rsidR="00F34465">
        <w:t xml:space="preserve">of </w:t>
      </w:r>
      <w:r>
        <w:t>residence in country of origin</w:t>
      </w:r>
    </w:p>
    <w:p w14:paraId="7B3905DC" w14:textId="77777777" w:rsidR="00B41D07" w:rsidRDefault="00B41D07" w:rsidP="00B6799D">
      <w:pPr>
        <w:pStyle w:val="ListParagraph"/>
        <w:numPr>
          <w:ilvl w:val="0"/>
          <w:numId w:val="11"/>
        </w:numPr>
      </w:pPr>
      <w:r>
        <w:t xml:space="preserve">Determination of temporary residence in Australia </w:t>
      </w:r>
    </w:p>
    <w:p w14:paraId="55A2BB43" w14:textId="77777777" w:rsidR="00B41D07" w:rsidRDefault="00B41D07" w:rsidP="00B6799D">
      <w:pPr>
        <w:pStyle w:val="ListParagraph"/>
        <w:numPr>
          <w:ilvl w:val="0"/>
          <w:numId w:val="11"/>
        </w:numPr>
        <w:rPr>
          <w:rFonts w:cs="Arial"/>
          <w:szCs w:val="24"/>
        </w:rPr>
      </w:pPr>
      <w:r>
        <w:rPr>
          <w:rFonts w:cs="Arial"/>
          <w:szCs w:val="24"/>
        </w:rPr>
        <w:t>Established life style factors</w:t>
      </w:r>
    </w:p>
    <w:p w14:paraId="5EF6DA5F" w14:textId="4BD34726" w:rsidR="00B41D07" w:rsidRPr="00B41D07" w:rsidRDefault="00B41D07" w:rsidP="00B6799D">
      <w:pPr>
        <w:pStyle w:val="ListParagraph"/>
        <w:numPr>
          <w:ilvl w:val="0"/>
          <w:numId w:val="12"/>
        </w:numPr>
        <w:rPr>
          <w:rFonts w:cs="Arial"/>
          <w:szCs w:val="24"/>
        </w:rPr>
      </w:pPr>
      <w:r w:rsidRPr="00B41D07">
        <w:rPr>
          <w:rFonts w:cs="Arial"/>
          <w:szCs w:val="24"/>
        </w:rPr>
        <w:t xml:space="preserve">intention to spend more than six of the next </w:t>
      </w:r>
      <w:r w:rsidR="00F34465">
        <w:rPr>
          <w:rFonts w:cs="Arial"/>
          <w:szCs w:val="24"/>
        </w:rPr>
        <w:t>twelve</w:t>
      </w:r>
      <w:r w:rsidRPr="00B41D07">
        <w:rPr>
          <w:rFonts w:cs="Arial"/>
          <w:szCs w:val="24"/>
        </w:rPr>
        <w:t xml:space="preserve"> months in Australia</w:t>
      </w:r>
    </w:p>
    <w:p w14:paraId="3F2450F8" w14:textId="77777777" w:rsidR="00B41D07" w:rsidRPr="00B41D07" w:rsidRDefault="00B41D07" w:rsidP="00B6799D">
      <w:pPr>
        <w:pStyle w:val="ListParagraph"/>
        <w:numPr>
          <w:ilvl w:val="0"/>
          <w:numId w:val="12"/>
        </w:numPr>
        <w:rPr>
          <w:rFonts w:cs="Arial"/>
          <w:szCs w:val="24"/>
        </w:rPr>
      </w:pPr>
      <w:r w:rsidRPr="00B41D07">
        <w:rPr>
          <w:rFonts w:cs="Arial"/>
          <w:szCs w:val="24"/>
        </w:rPr>
        <w:t>visits to Australia form a pattern of regular and significant visits over a number of years</w:t>
      </w:r>
    </w:p>
    <w:p w14:paraId="6F43077E" w14:textId="77777777" w:rsidR="00B41D07" w:rsidRPr="00B41D07" w:rsidRDefault="00B41D07" w:rsidP="00B6799D">
      <w:pPr>
        <w:pStyle w:val="ListParagraph"/>
        <w:numPr>
          <w:ilvl w:val="0"/>
          <w:numId w:val="12"/>
        </w:numPr>
        <w:rPr>
          <w:rFonts w:cs="Arial"/>
          <w:szCs w:val="24"/>
        </w:rPr>
      </w:pPr>
      <w:r w:rsidRPr="00B41D07">
        <w:rPr>
          <w:rFonts w:cs="Arial"/>
          <w:szCs w:val="24"/>
        </w:rPr>
        <w:t>own property in Australia</w:t>
      </w:r>
    </w:p>
    <w:p w14:paraId="79835EF6" w14:textId="77777777" w:rsidR="00B41D07" w:rsidRPr="00B41D07" w:rsidRDefault="00B41D07" w:rsidP="00B6799D">
      <w:pPr>
        <w:pStyle w:val="ListParagraph"/>
        <w:numPr>
          <w:ilvl w:val="0"/>
          <w:numId w:val="12"/>
        </w:numPr>
        <w:rPr>
          <w:rFonts w:cs="Arial"/>
          <w:szCs w:val="24"/>
        </w:rPr>
      </w:pPr>
      <w:r w:rsidRPr="00B41D07">
        <w:rPr>
          <w:rFonts w:cs="Arial"/>
          <w:szCs w:val="24"/>
        </w:rPr>
        <w:t>lease or rent property in Australia</w:t>
      </w:r>
    </w:p>
    <w:p w14:paraId="3FDEFCAD" w14:textId="77777777" w:rsidR="00B41D07" w:rsidRPr="00B41D07" w:rsidRDefault="00B41D07" w:rsidP="00B6799D">
      <w:pPr>
        <w:pStyle w:val="ListParagraph"/>
        <w:numPr>
          <w:ilvl w:val="0"/>
          <w:numId w:val="12"/>
        </w:numPr>
        <w:rPr>
          <w:rFonts w:cs="Arial"/>
          <w:szCs w:val="24"/>
        </w:rPr>
      </w:pPr>
      <w:r w:rsidRPr="00B41D07">
        <w:rPr>
          <w:rFonts w:cs="Arial"/>
          <w:szCs w:val="24"/>
        </w:rPr>
        <w:t>have a spouse, parent/s or child/ren residing in Australia</w:t>
      </w:r>
    </w:p>
    <w:p w14:paraId="689055AF" w14:textId="77777777" w:rsidR="00B41D07" w:rsidRPr="00B41D07" w:rsidRDefault="00B41D07" w:rsidP="00B6799D">
      <w:pPr>
        <w:pStyle w:val="ListParagraph"/>
        <w:numPr>
          <w:ilvl w:val="0"/>
          <w:numId w:val="12"/>
        </w:numPr>
        <w:rPr>
          <w:rFonts w:cs="Arial"/>
          <w:szCs w:val="24"/>
        </w:rPr>
      </w:pPr>
      <w:r w:rsidRPr="00B41D07">
        <w:rPr>
          <w:rFonts w:cs="Arial"/>
          <w:szCs w:val="24"/>
        </w:rPr>
        <w:t>employed in Australia</w:t>
      </w:r>
    </w:p>
    <w:p w14:paraId="0433F671" w14:textId="77777777" w:rsidR="00B41D07" w:rsidRPr="00B41D07" w:rsidRDefault="00B41D07" w:rsidP="00B6799D">
      <w:pPr>
        <w:pStyle w:val="ListParagraph"/>
        <w:numPr>
          <w:ilvl w:val="0"/>
          <w:numId w:val="12"/>
        </w:numPr>
        <w:rPr>
          <w:rFonts w:cs="Arial"/>
          <w:szCs w:val="24"/>
        </w:rPr>
      </w:pPr>
      <w:r w:rsidRPr="00B41D07">
        <w:rPr>
          <w:rFonts w:cs="Arial"/>
          <w:szCs w:val="24"/>
        </w:rPr>
        <w:t>have an Australian bank account</w:t>
      </w:r>
    </w:p>
    <w:p w14:paraId="5881F4B0" w14:textId="77777777" w:rsidR="00B41D07" w:rsidRPr="00B41D07" w:rsidRDefault="00B41D07" w:rsidP="00B6799D">
      <w:pPr>
        <w:pStyle w:val="ListParagraph"/>
        <w:numPr>
          <w:ilvl w:val="0"/>
          <w:numId w:val="12"/>
        </w:numPr>
        <w:rPr>
          <w:rFonts w:cs="Arial"/>
          <w:szCs w:val="24"/>
        </w:rPr>
      </w:pPr>
      <w:r w:rsidRPr="00B41D07">
        <w:rPr>
          <w:rFonts w:cs="Arial"/>
          <w:szCs w:val="24"/>
        </w:rPr>
        <w:t>have a motor vehicle registered in Australia</w:t>
      </w:r>
    </w:p>
    <w:p w14:paraId="0C94E127" w14:textId="77777777" w:rsidR="00B41D07" w:rsidRPr="00B41D07" w:rsidRDefault="00B41D07" w:rsidP="00B6799D">
      <w:pPr>
        <w:pStyle w:val="ListParagraph"/>
        <w:numPr>
          <w:ilvl w:val="0"/>
          <w:numId w:val="12"/>
        </w:numPr>
        <w:rPr>
          <w:rFonts w:cs="Arial"/>
          <w:szCs w:val="24"/>
        </w:rPr>
      </w:pPr>
      <w:r w:rsidRPr="00B41D07">
        <w:rPr>
          <w:rFonts w:cs="Arial"/>
          <w:szCs w:val="24"/>
        </w:rPr>
        <w:t>have formed any ties to the community in Australia, such as membership of a club or other organised group</w:t>
      </w:r>
    </w:p>
    <w:p w14:paraId="468E4725" w14:textId="3DF0D469" w:rsidR="00B41D07" w:rsidRDefault="00B41D07" w:rsidP="00B41D07"/>
    <w:p w14:paraId="5B119650" w14:textId="5ABA7FD8" w:rsidR="00B41D07" w:rsidRDefault="00B41D07" w:rsidP="00B41D07">
      <w:pPr>
        <w:pStyle w:val="Heading2"/>
      </w:pPr>
      <w:bookmarkStart w:id="54" w:name="_Toc46154422"/>
      <w:r w:rsidRPr="00B41D07">
        <w:t xml:space="preserve">What services are NOT covered under </w:t>
      </w:r>
      <w:r w:rsidR="00F34465">
        <w:t>RHCAs</w:t>
      </w:r>
      <w:r w:rsidRPr="00B41D07">
        <w:t>?</w:t>
      </w:r>
      <w:bookmarkEnd w:id="54"/>
    </w:p>
    <w:p w14:paraId="15C8219D" w14:textId="77777777" w:rsidR="00B41D07" w:rsidRDefault="00B41D07" w:rsidP="00591548">
      <w:pPr>
        <w:pStyle w:val="ListBullet"/>
        <w:tabs>
          <w:tab w:val="clear" w:pos="1080"/>
          <w:tab w:val="num" w:pos="360"/>
        </w:tabs>
        <w:ind w:left="360"/>
      </w:pPr>
      <w:r>
        <w:t>medicine not subsidised under the PBS</w:t>
      </w:r>
    </w:p>
    <w:p w14:paraId="39BE4AC5" w14:textId="77777777" w:rsidR="00B41D07" w:rsidRDefault="00B41D07" w:rsidP="00591548">
      <w:pPr>
        <w:pStyle w:val="ListBullet"/>
        <w:tabs>
          <w:tab w:val="clear" w:pos="1080"/>
          <w:tab w:val="num" w:pos="360"/>
        </w:tabs>
        <w:ind w:left="360"/>
      </w:pPr>
      <w:r>
        <w:t>treatment arranged prior to arrival in Australia</w:t>
      </w:r>
    </w:p>
    <w:p w14:paraId="54472D06" w14:textId="77777777" w:rsidR="00B41D07" w:rsidRDefault="00B41D07" w:rsidP="00591548">
      <w:pPr>
        <w:pStyle w:val="ListBullet"/>
        <w:tabs>
          <w:tab w:val="clear" w:pos="1080"/>
          <w:tab w:val="num" w:pos="360"/>
        </w:tabs>
        <w:ind w:left="360"/>
      </w:pPr>
      <w:r>
        <w:lastRenderedPageBreak/>
        <w:t>accommodation and medical treatment as a private patient in a public hospital</w:t>
      </w:r>
    </w:p>
    <w:p w14:paraId="499727A1" w14:textId="77777777" w:rsidR="00B41D07" w:rsidRDefault="00B41D07" w:rsidP="00591548">
      <w:pPr>
        <w:pStyle w:val="ListBullet"/>
        <w:tabs>
          <w:tab w:val="clear" w:pos="1080"/>
          <w:tab w:val="num" w:pos="360"/>
        </w:tabs>
        <w:ind w:left="360"/>
      </w:pPr>
      <w:r>
        <w:t>ambulance services</w:t>
      </w:r>
    </w:p>
    <w:p w14:paraId="46D82D45" w14:textId="77777777" w:rsidR="00B41D07" w:rsidRDefault="00B41D07" w:rsidP="00591548">
      <w:pPr>
        <w:pStyle w:val="ListBullet"/>
        <w:tabs>
          <w:tab w:val="clear" w:pos="1080"/>
          <w:tab w:val="num" w:pos="360"/>
        </w:tabs>
        <w:ind w:left="360"/>
      </w:pPr>
      <w:r>
        <w:t>dental examinations and treatment</w:t>
      </w:r>
    </w:p>
    <w:p w14:paraId="6E4D8B7A" w14:textId="77777777" w:rsidR="00B41D07" w:rsidRDefault="00B41D07" w:rsidP="00591548">
      <w:pPr>
        <w:pStyle w:val="ListBullet"/>
        <w:tabs>
          <w:tab w:val="clear" w:pos="1080"/>
          <w:tab w:val="num" w:pos="360"/>
        </w:tabs>
        <w:ind w:left="360"/>
      </w:pPr>
      <w:r>
        <w:t>physiotherapy, occupational therapy, speech therapy, eye therapy, chiropractic services, podiatry or psychology</w:t>
      </w:r>
    </w:p>
    <w:p w14:paraId="2FECB83D" w14:textId="77777777" w:rsidR="00B41D07" w:rsidRDefault="00B41D07" w:rsidP="00591548">
      <w:pPr>
        <w:pStyle w:val="ListBullet"/>
        <w:tabs>
          <w:tab w:val="clear" w:pos="1080"/>
          <w:tab w:val="num" w:pos="360"/>
        </w:tabs>
        <w:ind w:left="360"/>
      </w:pPr>
      <w:r>
        <w:t>acupuncture (unless part of a doctor's consultation)</w:t>
      </w:r>
    </w:p>
    <w:p w14:paraId="7ECF234E" w14:textId="77777777" w:rsidR="00B41D07" w:rsidRDefault="00B41D07" w:rsidP="00591548">
      <w:pPr>
        <w:pStyle w:val="ListBullet"/>
        <w:tabs>
          <w:tab w:val="clear" w:pos="1080"/>
          <w:tab w:val="num" w:pos="360"/>
        </w:tabs>
        <w:ind w:left="360"/>
      </w:pPr>
      <w:r>
        <w:t>glasses and contact lenses</w:t>
      </w:r>
    </w:p>
    <w:p w14:paraId="6B8A5ED8" w14:textId="77777777" w:rsidR="00B41D07" w:rsidRDefault="00B41D07" w:rsidP="00591548">
      <w:pPr>
        <w:pStyle w:val="ListBullet"/>
        <w:tabs>
          <w:tab w:val="clear" w:pos="1080"/>
          <w:tab w:val="num" w:pos="360"/>
        </w:tabs>
        <w:ind w:left="360"/>
      </w:pPr>
      <w:r>
        <w:t>hearing aids and other appliances</w:t>
      </w:r>
    </w:p>
    <w:p w14:paraId="366579E2" w14:textId="77777777" w:rsidR="00B41D07" w:rsidRDefault="00B41D07" w:rsidP="00591548">
      <w:pPr>
        <w:pStyle w:val="ListBullet"/>
        <w:tabs>
          <w:tab w:val="clear" w:pos="1080"/>
          <w:tab w:val="num" w:pos="360"/>
        </w:tabs>
        <w:ind w:left="360"/>
      </w:pPr>
      <w:r>
        <w:t>the cost of prostheses</w:t>
      </w:r>
    </w:p>
    <w:p w14:paraId="6E019EDA" w14:textId="77777777" w:rsidR="00B41D07" w:rsidRDefault="00B41D07" w:rsidP="00591548">
      <w:pPr>
        <w:pStyle w:val="ListBullet"/>
        <w:tabs>
          <w:tab w:val="clear" w:pos="1080"/>
          <w:tab w:val="num" w:pos="360"/>
        </w:tabs>
        <w:ind w:left="360"/>
      </w:pPr>
      <w:r>
        <w:t>medical costs for which someone else is responsible (for example a compensation insurer, an employer, a government or government authority)</w:t>
      </w:r>
    </w:p>
    <w:p w14:paraId="4F380389" w14:textId="77777777" w:rsidR="00B41D07" w:rsidRDefault="00B41D07" w:rsidP="00591548">
      <w:pPr>
        <w:pStyle w:val="ListBullet"/>
        <w:tabs>
          <w:tab w:val="clear" w:pos="1080"/>
          <w:tab w:val="num" w:pos="360"/>
        </w:tabs>
        <w:ind w:left="360"/>
      </w:pPr>
      <w:r>
        <w:t>medical services which are not clinically necessary</w:t>
      </w:r>
    </w:p>
    <w:p w14:paraId="32EC7FCE" w14:textId="77777777" w:rsidR="00B41D07" w:rsidRDefault="00B41D07" w:rsidP="00591548">
      <w:pPr>
        <w:pStyle w:val="ListBullet"/>
        <w:tabs>
          <w:tab w:val="clear" w:pos="1080"/>
          <w:tab w:val="num" w:pos="360"/>
        </w:tabs>
        <w:ind w:left="360"/>
      </w:pPr>
      <w:r>
        <w:t>surgery solely for cosmetic reasons</w:t>
      </w:r>
    </w:p>
    <w:p w14:paraId="35EFBDEE" w14:textId="77777777" w:rsidR="00B41D07" w:rsidRDefault="00B41D07" w:rsidP="00591548">
      <w:pPr>
        <w:pStyle w:val="ListBullet"/>
        <w:tabs>
          <w:tab w:val="clear" w:pos="1080"/>
          <w:tab w:val="num" w:pos="360"/>
        </w:tabs>
        <w:ind w:left="360"/>
      </w:pPr>
      <w:r>
        <w:t>examinations for life insurance, superannuation or membership of a friendly society</w:t>
      </w:r>
    </w:p>
    <w:p w14:paraId="495620DD" w14:textId="77777777" w:rsidR="00B41D07" w:rsidRDefault="00B41D07" w:rsidP="00591548">
      <w:pPr>
        <w:pStyle w:val="ListBullet"/>
        <w:tabs>
          <w:tab w:val="clear" w:pos="1080"/>
          <w:tab w:val="num" w:pos="360"/>
        </w:tabs>
        <w:ind w:left="360"/>
      </w:pPr>
      <w:r>
        <w:t>eye therapy</w:t>
      </w:r>
    </w:p>
    <w:p w14:paraId="08378A1E" w14:textId="77777777" w:rsidR="00B41D07" w:rsidRDefault="00B41D07" w:rsidP="00591548">
      <w:pPr>
        <w:pStyle w:val="ListBullet"/>
        <w:tabs>
          <w:tab w:val="clear" w:pos="1080"/>
          <w:tab w:val="num" w:pos="360"/>
        </w:tabs>
        <w:ind w:left="360"/>
      </w:pPr>
      <w:r>
        <w:t>home nursing</w:t>
      </w:r>
    </w:p>
    <w:p w14:paraId="55BA4D7B" w14:textId="77777777" w:rsidR="00B41D07" w:rsidRDefault="00B41D07" w:rsidP="00B41D07">
      <w:pPr>
        <w:pStyle w:val="ListParagraph"/>
      </w:pPr>
    </w:p>
    <w:p w14:paraId="673B4471" w14:textId="77777777" w:rsidR="00B41D07" w:rsidRDefault="00B41D07" w:rsidP="00B41D07">
      <w:pPr>
        <w:pStyle w:val="Heading2"/>
      </w:pPr>
      <w:bookmarkStart w:id="55" w:name="_Toc16519405"/>
      <w:bookmarkStart w:id="56" w:name="_Toc46154423"/>
      <w:r>
        <w:t>Use of Medicare’s Health Professional Online Search (PKI)</w:t>
      </w:r>
      <w:bookmarkEnd w:id="55"/>
      <w:bookmarkEnd w:id="56"/>
    </w:p>
    <w:p w14:paraId="67BD9E4E" w14:textId="77777777" w:rsidR="00B41D07" w:rsidRDefault="00B41D07" w:rsidP="00B41D07">
      <w:r>
        <w:t xml:space="preserve">All staff are responsible for ensuring patient demographics are up-to-date.  </w:t>
      </w:r>
    </w:p>
    <w:p w14:paraId="706F0ED1" w14:textId="77777777" w:rsidR="00B41D07" w:rsidRDefault="00B41D07" w:rsidP="00B41D07"/>
    <w:p w14:paraId="6F986B1F" w14:textId="77777777" w:rsidR="00B41D07" w:rsidRDefault="00B41D07" w:rsidP="00B41D07">
      <w:r>
        <w:t xml:space="preserve">Administrative staff have access to search for and or validate a patients Medicare numbers via the Department of Human Services </w:t>
      </w:r>
      <w:r w:rsidRPr="00FB2908">
        <w:t>Health Professional Online Services (HPOS)</w:t>
      </w:r>
      <w:r>
        <w:t xml:space="preserve">.  </w:t>
      </w:r>
    </w:p>
    <w:p w14:paraId="45528690" w14:textId="77777777" w:rsidR="00B41D07" w:rsidRDefault="00B41D07" w:rsidP="00B41D07"/>
    <w:p w14:paraId="0A01175C" w14:textId="77777777" w:rsidR="00B41D07" w:rsidRDefault="00B41D07" w:rsidP="00B41D07">
      <w:r w:rsidRPr="00FB2908">
        <w:t>By accessing th</w:t>
      </w:r>
      <w:r>
        <w:t xml:space="preserve">e HPOS </w:t>
      </w:r>
      <w:r w:rsidRPr="00FB2908">
        <w:t>service, you are confirming that you have obtained the patient's consent to search for</w:t>
      </w:r>
      <w:r>
        <w:t xml:space="preserve"> or</w:t>
      </w:r>
      <w:r w:rsidRPr="00FB2908">
        <w:t xml:space="preserve"> confirm their Medicare c</w:t>
      </w:r>
      <w:r>
        <w:t xml:space="preserve">ard details.  Before searching for the patient, you must obtain consent to do so.  </w:t>
      </w:r>
    </w:p>
    <w:p w14:paraId="66E9DE1D" w14:textId="77777777" w:rsidR="00B41D07" w:rsidRDefault="00B41D07" w:rsidP="00B41D07"/>
    <w:p w14:paraId="34FAF97E" w14:textId="77777777" w:rsidR="00B41D07" w:rsidRDefault="00B41D07" w:rsidP="00B41D07">
      <w:r>
        <w:t>The patient can provide this consent via the General Conditions of Admission form or you may notate the consent on the inpatient election form.</w:t>
      </w:r>
    </w:p>
    <w:p w14:paraId="075277BF" w14:textId="3D85D93D" w:rsidR="00B41D07" w:rsidRDefault="00B41D07" w:rsidP="00B41D07"/>
    <w:p w14:paraId="2F51A8AD" w14:textId="19204DB9" w:rsidR="007B6904" w:rsidRDefault="00447D8E" w:rsidP="007B6904">
      <w:pPr>
        <w:jc w:val="right"/>
        <w:rPr>
          <w:rFonts w:cs="Arial"/>
          <w:i/>
          <w:szCs w:val="24"/>
        </w:rPr>
      </w:pPr>
      <w:hyperlink w:anchor="Contents" w:history="1">
        <w:r w:rsidR="007B6904" w:rsidRPr="00590902">
          <w:rPr>
            <w:rStyle w:val="Hyperlink"/>
            <w:rFonts w:cs="Arial"/>
            <w:i/>
            <w:szCs w:val="24"/>
          </w:rPr>
          <w:t>Back to Table of Contents</w:t>
        </w:r>
      </w:hyperlink>
      <w:r w:rsidR="007B6904">
        <w:rPr>
          <w:rFonts w:cs="Arial"/>
          <w:i/>
          <w:szCs w:val="24"/>
        </w:rPr>
        <w:t xml:space="preserve"> </w:t>
      </w:r>
    </w:p>
    <w:tbl>
      <w:tblPr>
        <w:tblpPr w:leftFromText="180" w:rightFromText="180" w:vertAnchor="text" w:horzAnchor="margin" w:tblpY="181"/>
        <w:tblW w:w="9158" w:type="dxa"/>
        <w:tblLook w:val="0000" w:firstRow="0" w:lastRow="0" w:firstColumn="0" w:lastColumn="0" w:noHBand="0" w:noVBand="0"/>
      </w:tblPr>
      <w:tblGrid>
        <w:gridCol w:w="9158"/>
      </w:tblGrid>
      <w:tr w:rsidR="00895F1C" w:rsidRPr="00CD1C0E" w14:paraId="26304A4E" w14:textId="77777777" w:rsidTr="00B41D07">
        <w:trPr>
          <w:cantSplit/>
          <w:trHeight w:val="285"/>
        </w:trPr>
        <w:tc>
          <w:tcPr>
            <w:tcW w:w="9158" w:type="dxa"/>
            <w:shd w:val="clear" w:color="auto" w:fill="A6A6A6" w:themeFill="background1" w:themeFillShade="A6"/>
          </w:tcPr>
          <w:p w14:paraId="12AA3141" w14:textId="22323028" w:rsidR="00895F1C" w:rsidRPr="003D2D06" w:rsidRDefault="00895F1C" w:rsidP="00B41D07">
            <w:pPr>
              <w:pStyle w:val="Heading1"/>
            </w:pPr>
            <w:bookmarkStart w:id="57" w:name="_Toc46154424"/>
            <w:r>
              <w:t>Section 4</w:t>
            </w:r>
            <w:r w:rsidRPr="003D2D06">
              <w:t xml:space="preserve"> –</w:t>
            </w:r>
            <w:r w:rsidR="00B41D07">
              <w:t xml:space="preserve"> Admission Requirements per Classification</w:t>
            </w:r>
            <w:bookmarkEnd w:id="57"/>
          </w:p>
        </w:tc>
      </w:tr>
    </w:tbl>
    <w:p w14:paraId="259F54F3" w14:textId="77777777" w:rsidR="00895F1C" w:rsidRDefault="00895F1C" w:rsidP="00895F1C">
      <w:pPr>
        <w:pStyle w:val="Heading2"/>
      </w:pPr>
    </w:p>
    <w:p w14:paraId="1F1EA0FA" w14:textId="77777777" w:rsidR="00B41D07" w:rsidRPr="00104998" w:rsidRDefault="00B41D07" w:rsidP="00017704">
      <w:pPr>
        <w:pStyle w:val="Heading2"/>
      </w:pPr>
      <w:bookmarkStart w:id="58" w:name="_Toc16519407"/>
      <w:bookmarkStart w:id="59" w:name="_Toc46154425"/>
      <w:r w:rsidRPr="00104998">
        <w:t>Public Admissions</w:t>
      </w:r>
      <w:bookmarkEnd w:id="58"/>
      <w:bookmarkEnd w:id="59"/>
    </w:p>
    <w:p w14:paraId="75124D84" w14:textId="6DC19DDF" w:rsidR="00B41D07" w:rsidRPr="00104998" w:rsidRDefault="00B41D07" w:rsidP="00104998">
      <w:pPr>
        <w:rPr>
          <w:rFonts w:asciiTheme="minorHAnsi" w:hAnsiTheme="minorHAnsi" w:cstheme="minorHAnsi"/>
          <w:szCs w:val="24"/>
        </w:rPr>
      </w:pPr>
      <w:r w:rsidRPr="00104998">
        <w:rPr>
          <w:rFonts w:asciiTheme="minorHAnsi" w:hAnsiTheme="minorHAnsi" w:cstheme="minorHAnsi"/>
          <w:szCs w:val="24"/>
        </w:rPr>
        <w:t>Where an eligible patient elects to be treated as a public patient the following forms are required</w:t>
      </w:r>
      <w:r w:rsidR="00104998">
        <w:rPr>
          <w:rFonts w:asciiTheme="minorHAnsi" w:hAnsiTheme="minorHAnsi" w:cstheme="minorHAnsi"/>
          <w:szCs w:val="24"/>
        </w:rPr>
        <w:t>:</w:t>
      </w:r>
    </w:p>
    <w:p w14:paraId="5A34B1B8" w14:textId="77777777" w:rsidR="00B41D07" w:rsidRPr="00104998" w:rsidRDefault="00B41D07" w:rsidP="00B6799D">
      <w:pPr>
        <w:pStyle w:val="ListParagraph"/>
        <w:numPr>
          <w:ilvl w:val="0"/>
          <w:numId w:val="18"/>
        </w:numPr>
        <w:rPr>
          <w:rFonts w:asciiTheme="minorHAnsi" w:hAnsiTheme="minorHAnsi" w:cstheme="minorHAnsi"/>
          <w:b/>
          <w:szCs w:val="24"/>
        </w:rPr>
      </w:pPr>
      <w:r w:rsidRPr="00104998">
        <w:rPr>
          <w:rFonts w:asciiTheme="minorHAnsi" w:hAnsiTheme="minorHAnsi" w:cstheme="minorHAnsi"/>
          <w:szCs w:val="24"/>
        </w:rPr>
        <w:t>General Conditions of Admission Form</w:t>
      </w:r>
    </w:p>
    <w:p w14:paraId="3292C7EC" w14:textId="77777777" w:rsidR="00B41D07" w:rsidRPr="00104998" w:rsidRDefault="00B41D07" w:rsidP="00B6799D">
      <w:pPr>
        <w:pStyle w:val="ListParagraph"/>
        <w:numPr>
          <w:ilvl w:val="0"/>
          <w:numId w:val="18"/>
        </w:numPr>
        <w:rPr>
          <w:rFonts w:asciiTheme="minorHAnsi" w:hAnsiTheme="minorHAnsi" w:cstheme="minorHAnsi"/>
          <w:szCs w:val="24"/>
        </w:rPr>
      </w:pPr>
      <w:r w:rsidRPr="00104998">
        <w:rPr>
          <w:rFonts w:asciiTheme="minorHAnsi" w:hAnsiTheme="minorHAnsi" w:cstheme="minorHAnsi"/>
          <w:szCs w:val="24"/>
        </w:rPr>
        <w:t>Admission Form Front Sheet</w:t>
      </w:r>
    </w:p>
    <w:p w14:paraId="440C67AD" w14:textId="344DBDFF" w:rsidR="00B41D07" w:rsidRPr="00104998" w:rsidRDefault="00B41D07" w:rsidP="00B6799D">
      <w:pPr>
        <w:pStyle w:val="ListParagraph"/>
        <w:numPr>
          <w:ilvl w:val="0"/>
          <w:numId w:val="18"/>
        </w:numPr>
        <w:rPr>
          <w:rFonts w:asciiTheme="minorHAnsi" w:hAnsiTheme="minorHAnsi" w:cstheme="minorHAnsi"/>
          <w:b/>
          <w:szCs w:val="24"/>
        </w:rPr>
      </w:pPr>
      <w:r w:rsidRPr="00104998">
        <w:rPr>
          <w:rFonts w:asciiTheme="minorHAnsi" w:hAnsiTheme="minorHAnsi" w:cstheme="minorHAnsi"/>
          <w:szCs w:val="24"/>
        </w:rPr>
        <w:t xml:space="preserve">Inpatient Election Form A - completed by the patient or </w:t>
      </w:r>
      <w:r w:rsidR="001249D9">
        <w:t>substitute decision maker</w:t>
      </w:r>
      <w:r w:rsidRPr="00104998">
        <w:rPr>
          <w:rFonts w:asciiTheme="minorHAnsi" w:hAnsiTheme="minorHAnsi" w:cstheme="minorHAnsi"/>
          <w:szCs w:val="24"/>
        </w:rPr>
        <w:t xml:space="preserve">. </w:t>
      </w:r>
    </w:p>
    <w:p w14:paraId="2AF22181" w14:textId="429E04E2" w:rsidR="00B41D07" w:rsidRPr="00104998" w:rsidRDefault="00B41D07" w:rsidP="00104998">
      <w:pPr>
        <w:pStyle w:val="ListParagraph"/>
        <w:ind w:left="360"/>
        <w:rPr>
          <w:rFonts w:asciiTheme="minorHAnsi" w:hAnsiTheme="minorHAnsi" w:cstheme="minorHAnsi"/>
          <w:b/>
          <w:szCs w:val="24"/>
        </w:rPr>
      </w:pPr>
      <w:r w:rsidRPr="00104998">
        <w:rPr>
          <w:rFonts w:asciiTheme="minorHAnsi" w:hAnsiTheme="minorHAnsi" w:cstheme="minorHAnsi"/>
          <w:szCs w:val="24"/>
        </w:rPr>
        <w:t xml:space="preserve">You must explain ‘Nursing Home Type Patient’ charges to all public patients AND note the charges for Nursing Home Type care on the election form before the patient or </w:t>
      </w:r>
      <w:r w:rsidR="001249D9">
        <w:t xml:space="preserve">substitute decision maker </w:t>
      </w:r>
      <w:r w:rsidRPr="00104998">
        <w:rPr>
          <w:rFonts w:asciiTheme="minorHAnsi" w:hAnsiTheme="minorHAnsi" w:cstheme="minorHAnsi"/>
          <w:szCs w:val="24"/>
        </w:rPr>
        <w:t xml:space="preserve">signs.  Also ensure the patient </w:t>
      </w:r>
      <w:r w:rsidR="001249D9">
        <w:t xml:space="preserve">substitute decision maker </w:t>
      </w:r>
      <w:r w:rsidRPr="00104998">
        <w:rPr>
          <w:rFonts w:asciiTheme="minorHAnsi" w:hAnsiTheme="minorHAnsi" w:cstheme="minorHAnsi"/>
          <w:szCs w:val="24"/>
        </w:rPr>
        <w:t>have indicated if they have been admitted to any hospital in the past 7 days.</w:t>
      </w:r>
    </w:p>
    <w:p w14:paraId="25FC1A8C" w14:textId="77777777" w:rsidR="00B41D07" w:rsidRPr="00104998" w:rsidRDefault="00B41D07" w:rsidP="00104998">
      <w:pPr>
        <w:pStyle w:val="Heading1"/>
        <w:spacing w:before="0" w:after="0"/>
        <w:rPr>
          <w:rFonts w:asciiTheme="minorHAnsi" w:hAnsiTheme="minorHAnsi" w:cstheme="minorHAnsi"/>
          <w:sz w:val="24"/>
          <w:szCs w:val="24"/>
        </w:rPr>
      </w:pPr>
    </w:p>
    <w:p w14:paraId="539327AD" w14:textId="77777777" w:rsidR="00B41D07" w:rsidRPr="00104998" w:rsidRDefault="00B41D07" w:rsidP="00017704">
      <w:pPr>
        <w:pStyle w:val="Heading2"/>
      </w:pPr>
      <w:bookmarkStart w:id="60" w:name="_Toc16519408"/>
      <w:bookmarkStart w:id="61" w:name="_Toc46154426"/>
      <w:r w:rsidRPr="00104998">
        <w:t>Private Admissions</w:t>
      </w:r>
      <w:bookmarkEnd w:id="60"/>
      <w:bookmarkEnd w:id="61"/>
    </w:p>
    <w:p w14:paraId="4F66083D" w14:textId="37D264A1" w:rsidR="00B41D07" w:rsidRPr="00104998" w:rsidRDefault="00B41D07" w:rsidP="00104998">
      <w:pPr>
        <w:rPr>
          <w:rFonts w:asciiTheme="minorHAnsi" w:hAnsiTheme="minorHAnsi" w:cstheme="minorHAnsi"/>
          <w:szCs w:val="24"/>
        </w:rPr>
      </w:pPr>
      <w:r w:rsidRPr="00104998">
        <w:rPr>
          <w:rFonts w:asciiTheme="minorHAnsi" w:hAnsiTheme="minorHAnsi" w:cstheme="minorHAnsi"/>
          <w:szCs w:val="24"/>
        </w:rPr>
        <w:t>Where an eligible patient elects to be treated as a private patient the following forms are required</w:t>
      </w:r>
      <w:r w:rsidR="00104998">
        <w:rPr>
          <w:rFonts w:asciiTheme="minorHAnsi" w:hAnsiTheme="minorHAnsi" w:cstheme="minorHAnsi"/>
          <w:szCs w:val="24"/>
        </w:rPr>
        <w:t>:</w:t>
      </w:r>
    </w:p>
    <w:p w14:paraId="1856F7AF" w14:textId="77777777" w:rsidR="00B41D07" w:rsidRPr="00104998" w:rsidRDefault="00B41D07" w:rsidP="00B6799D">
      <w:pPr>
        <w:pStyle w:val="ListParagraph"/>
        <w:numPr>
          <w:ilvl w:val="0"/>
          <w:numId w:val="19"/>
        </w:numPr>
        <w:rPr>
          <w:rFonts w:asciiTheme="minorHAnsi" w:hAnsiTheme="minorHAnsi" w:cstheme="minorHAnsi"/>
          <w:b/>
          <w:szCs w:val="24"/>
        </w:rPr>
      </w:pPr>
      <w:r w:rsidRPr="00104998">
        <w:rPr>
          <w:rFonts w:asciiTheme="minorHAnsi" w:hAnsiTheme="minorHAnsi" w:cstheme="minorHAnsi"/>
          <w:szCs w:val="24"/>
        </w:rPr>
        <w:t>General Conditions of Admission Form</w:t>
      </w:r>
    </w:p>
    <w:p w14:paraId="5B68C126" w14:textId="77777777" w:rsidR="00B41D07" w:rsidRPr="00104998" w:rsidRDefault="00B41D07" w:rsidP="00B6799D">
      <w:pPr>
        <w:pStyle w:val="ListParagraph"/>
        <w:numPr>
          <w:ilvl w:val="0"/>
          <w:numId w:val="19"/>
        </w:numPr>
        <w:rPr>
          <w:rFonts w:asciiTheme="minorHAnsi" w:hAnsiTheme="minorHAnsi" w:cstheme="minorHAnsi"/>
          <w:szCs w:val="24"/>
        </w:rPr>
      </w:pPr>
      <w:r w:rsidRPr="00104998">
        <w:rPr>
          <w:rFonts w:asciiTheme="minorHAnsi" w:hAnsiTheme="minorHAnsi" w:cstheme="minorHAnsi"/>
          <w:szCs w:val="24"/>
        </w:rPr>
        <w:t>Admission Form Front Sheet</w:t>
      </w:r>
    </w:p>
    <w:p w14:paraId="018B890E" w14:textId="046F85C4" w:rsidR="00B41D07" w:rsidRPr="00104998" w:rsidRDefault="00B41D07" w:rsidP="00104998">
      <w:pPr>
        <w:pStyle w:val="ListParagraph"/>
        <w:ind w:left="360"/>
        <w:rPr>
          <w:rFonts w:asciiTheme="minorHAnsi" w:hAnsiTheme="minorHAnsi" w:cstheme="minorHAnsi"/>
          <w:b/>
          <w:szCs w:val="24"/>
        </w:rPr>
      </w:pPr>
      <w:r w:rsidRPr="00104998">
        <w:rPr>
          <w:rFonts w:asciiTheme="minorHAnsi" w:hAnsiTheme="minorHAnsi" w:cstheme="minorHAnsi"/>
          <w:szCs w:val="24"/>
        </w:rPr>
        <w:t xml:space="preserve">Inpatient Election Form A - completed by the patient or </w:t>
      </w:r>
      <w:r w:rsidR="001249D9">
        <w:t xml:space="preserve">substitute decision maker </w:t>
      </w:r>
      <w:r w:rsidRPr="00104998">
        <w:rPr>
          <w:rFonts w:asciiTheme="minorHAnsi" w:hAnsiTheme="minorHAnsi" w:cstheme="minorHAnsi"/>
          <w:szCs w:val="24"/>
        </w:rPr>
        <w:t xml:space="preserve">Bed charges are to be explained and documented on the election forms including charges for Nursing home Type Care. You must explain Nursing Home Type Patient charges to all public patients AND note the charges for Nursing Home Type care on the election form before the patient or </w:t>
      </w:r>
      <w:r w:rsidR="001249D9">
        <w:t xml:space="preserve">substitute decision maker </w:t>
      </w:r>
      <w:r w:rsidRPr="00104998">
        <w:rPr>
          <w:rFonts w:asciiTheme="minorHAnsi" w:hAnsiTheme="minorHAnsi" w:cstheme="minorHAnsi"/>
          <w:szCs w:val="24"/>
        </w:rPr>
        <w:t>signs.  Also ensure the patient</w:t>
      </w:r>
      <w:r w:rsidR="001249D9">
        <w:rPr>
          <w:rFonts w:asciiTheme="minorHAnsi" w:hAnsiTheme="minorHAnsi" w:cstheme="minorHAnsi"/>
          <w:szCs w:val="24"/>
        </w:rPr>
        <w:t xml:space="preserve"> or</w:t>
      </w:r>
      <w:r w:rsidRPr="00104998">
        <w:rPr>
          <w:rFonts w:asciiTheme="minorHAnsi" w:hAnsiTheme="minorHAnsi" w:cstheme="minorHAnsi"/>
          <w:szCs w:val="24"/>
        </w:rPr>
        <w:t xml:space="preserve"> </w:t>
      </w:r>
      <w:r w:rsidR="001249D9">
        <w:t xml:space="preserve">substitute decision maker </w:t>
      </w:r>
      <w:r w:rsidRPr="00104998">
        <w:rPr>
          <w:rFonts w:asciiTheme="minorHAnsi" w:hAnsiTheme="minorHAnsi" w:cstheme="minorHAnsi"/>
          <w:szCs w:val="24"/>
        </w:rPr>
        <w:t>have indicated if they have been admitted to any hospital in the past 7 days.</w:t>
      </w:r>
    </w:p>
    <w:p w14:paraId="611598C1" w14:textId="77777777" w:rsidR="00B41D07" w:rsidRPr="00104998" w:rsidRDefault="00B41D07" w:rsidP="00B6799D">
      <w:pPr>
        <w:pStyle w:val="ListParagraph"/>
        <w:numPr>
          <w:ilvl w:val="0"/>
          <w:numId w:val="19"/>
        </w:numPr>
        <w:rPr>
          <w:rFonts w:asciiTheme="minorHAnsi" w:hAnsiTheme="minorHAnsi" w:cstheme="minorHAnsi"/>
          <w:szCs w:val="24"/>
        </w:rPr>
      </w:pPr>
      <w:r w:rsidRPr="00104998">
        <w:rPr>
          <w:rFonts w:asciiTheme="minorHAnsi" w:hAnsiTheme="minorHAnsi" w:cstheme="minorHAnsi"/>
          <w:szCs w:val="24"/>
        </w:rPr>
        <w:t>A private patient can request a single room as part of their election and this must also be documented on the election form, please circle the patient’s choice on the election form.  If the patient answers NO but later changes their mind, a new election form should be completed, ensure the new election form is dated.</w:t>
      </w:r>
    </w:p>
    <w:p w14:paraId="14920693" w14:textId="77777777" w:rsidR="00B41D07" w:rsidRPr="00104998" w:rsidRDefault="00B41D07" w:rsidP="00B6799D">
      <w:pPr>
        <w:pStyle w:val="ListParagraph"/>
        <w:numPr>
          <w:ilvl w:val="0"/>
          <w:numId w:val="19"/>
        </w:numPr>
        <w:rPr>
          <w:rFonts w:asciiTheme="minorHAnsi" w:hAnsiTheme="minorHAnsi" w:cstheme="minorHAnsi"/>
          <w:b/>
          <w:szCs w:val="24"/>
        </w:rPr>
      </w:pPr>
      <w:r w:rsidRPr="00104998">
        <w:rPr>
          <w:rFonts w:asciiTheme="minorHAnsi" w:hAnsiTheme="minorHAnsi" w:cstheme="minorHAnsi"/>
          <w:szCs w:val="24"/>
        </w:rPr>
        <w:t xml:space="preserve">National Private Patient Hospital Claim Form (HC21) </w:t>
      </w:r>
    </w:p>
    <w:p w14:paraId="4112E7E7" w14:textId="77777777" w:rsidR="00B41D07" w:rsidRPr="00104998" w:rsidRDefault="00B41D07" w:rsidP="00B6799D">
      <w:pPr>
        <w:pStyle w:val="ListParagraph"/>
        <w:numPr>
          <w:ilvl w:val="0"/>
          <w:numId w:val="19"/>
        </w:numPr>
        <w:tabs>
          <w:tab w:val="left" w:pos="426"/>
        </w:tabs>
        <w:rPr>
          <w:rFonts w:asciiTheme="minorHAnsi" w:hAnsiTheme="minorHAnsi" w:cstheme="minorHAnsi"/>
          <w:b/>
          <w:szCs w:val="24"/>
        </w:rPr>
      </w:pPr>
      <w:r w:rsidRPr="00104998">
        <w:rPr>
          <w:rFonts w:asciiTheme="minorHAnsi" w:hAnsiTheme="minorHAnsi" w:cstheme="minorHAnsi"/>
          <w:szCs w:val="24"/>
        </w:rPr>
        <w:t>Medicare Simplified Billing Form</w:t>
      </w:r>
    </w:p>
    <w:p w14:paraId="0D577318" w14:textId="77777777" w:rsidR="00B41D07" w:rsidRPr="00104998" w:rsidRDefault="00B41D07" w:rsidP="00B6799D">
      <w:pPr>
        <w:pStyle w:val="ListParagraph"/>
        <w:numPr>
          <w:ilvl w:val="0"/>
          <w:numId w:val="19"/>
        </w:numPr>
        <w:tabs>
          <w:tab w:val="left" w:pos="426"/>
        </w:tabs>
        <w:rPr>
          <w:rFonts w:asciiTheme="minorHAnsi" w:hAnsiTheme="minorHAnsi" w:cstheme="minorHAnsi"/>
          <w:b/>
          <w:szCs w:val="24"/>
        </w:rPr>
      </w:pPr>
      <w:r w:rsidRPr="00104998">
        <w:rPr>
          <w:rFonts w:asciiTheme="minorHAnsi" w:hAnsiTheme="minorHAnsi" w:cstheme="minorHAnsi"/>
          <w:szCs w:val="24"/>
        </w:rPr>
        <w:t xml:space="preserve">NIB Patient Only - Medicare Claim Form </w:t>
      </w:r>
    </w:p>
    <w:p w14:paraId="6EE721F4" w14:textId="77777777" w:rsidR="00B41D07" w:rsidRPr="00104998" w:rsidRDefault="00B41D07" w:rsidP="00B6799D">
      <w:pPr>
        <w:pStyle w:val="ListParagraph"/>
        <w:numPr>
          <w:ilvl w:val="0"/>
          <w:numId w:val="19"/>
        </w:numPr>
        <w:tabs>
          <w:tab w:val="left" w:pos="426"/>
        </w:tabs>
        <w:rPr>
          <w:rFonts w:asciiTheme="minorHAnsi" w:hAnsiTheme="minorHAnsi" w:cstheme="minorHAnsi"/>
          <w:b/>
          <w:szCs w:val="24"/>
        </w:rPr>
      </w:pPr>
      <w:r w:rsidRPr="00104998">
        <w:rPr>
          <w:rFonts w:asciiTheme="minorHAnsi" w:hAnsiTheme="minorHAnsi" w:cstheme="minorHAnsi"/>
          <w:szCs w:val="24"/>
        </w:rPr>
        <w:t>NIB Patient Only - Two Way Claim Form</w:t>
      </w:r>
    </w:p>
    <w:p w14:paraId="340E7D5C" w14:textId="77777777" w:rsidR="00B41D07" w:rsidRPr="00104998" w:rsidRDefault="00B41D07" w:rsidP="00104998">
      <w:pPr>
        <w:rPr>
          <w:rFonts w:asciiTheme="minorHAnsi" w:hAnsiTheme="minorHAnsi" w:cstheme="minorHAnsi"/>
          <w:szCs w:val="24"/>
        </w:rPr>
      </w:pPr>
    </w:p>
    <w:p w14:paraId="2AEC05AB" w14:textId="77777777" w:rsidR="00B41D07" w:rsidRPr="00104998" w:rsidRDefault="00B41D07" w:rsidP="00104998">
      <w:pPr>
        <w:rPr>
          <w:rFonts w:asciiTheme="minorHAnsi" w:hAnsiTheme="minorHAnsi" w:cstheme="minorHAnsi"/>
          <w:b/>
          <w:szCs w:val="24"/>
        </w:rPr>
      </w:pPr>
      <w:r w:rsidRPr="00104998">
        <w:rPr>
          <w:rFonts w:asciiTheme="minorHAnsi" w:hAnsiTheme="minorHAnsi" w:cstheme="minorHAnsi"/>
          <w:szCs w:val="24"/>
        </w:rPr>
        <w:t xml:space="preserve">The inpatient billing log is to be placed in the patients file. </w:t>
      </w:r>
    </w:p>
    <w:p w14:paraId="3BA24365" w14:textId="77777777" w:rsidR="00B41D07" w:rsidRPr="00104998" w:rsidRDefault="00B41D07" w:rsidP="00104998">
      <w:pPr>
        <w:rPr>
          <w:rFonts w:asciiTheme="minorHAnsi" w:hAnsiTheme="minorHAnsi" w:cstheme="minorHAnsi"/>
          <w:szCs w:val="24"/>
        </w:rPr>
      </w:pPr>
    </w:p>
    <w:p w14:paraId="5B003E1A" w14:textId="77777777" w:rsidR="00B41D07" w:rsidRPr="00017704" w:rsidRDefault="00B41D07" w:rsidP="00017704">
      <w:pPr>
        <w:rPr>
          <w:i/>
          <w:iCs/>
        </w:rPr>
      </w:pPr>
      <w:bookmarkStart w:id="62" w:name="_Toc16519409"/>
      <w:r w:rsidRPr="00017704">
        <w:rPr>
          <w:i/>
          <w:iCs/>
        </w:rPr>
        <w:t>Private Patient Admission Types</w:t>
      </w:r>
      <w:bookmarkEnd w:id="62"/>
    </w:p>
    <w:p w14:paraId="335B3F11" w14:textId="77777777" w:rsidR="00B41D07" w:rsidRPr="00104998" w:rsidRDefault="00B41D07" w:rsidP="00104998">
      <w:pPr>
        <w:rPr>
          <w:rFonts w:asciiTheme="minorHAnsi" w:hAnsiTheme="minorHAnsi" w:cstheme="minorHAnsi"/>
          <w:szCs w:val="24"/>
        </w:rPr>
      </w:pPr>
      <w:r w:rsidRPr="00104998">
        <w:rPr>
          <w:rFonts w:asciiTheme="minorHAnsi" w:hAnsiTheme="minorHAnsi" w:cstheme="minorHAnsi"/>
          <w:szCs w:val="24"/>
        </w:rPr>
        <w:t>Canberra Health Service has three internal private patient classifications</w:t>
      </w:r>
    </w:p>
    <w:p w14:paraId="68478343" w14:textId="77777777" w:rsidR="00B41D07" w:rsidRPr="00017704" w:rsidRDefault="00B41D07" w:rsidP="00B6799D">
      <w:pPr>
        <w:pStyle w:val="ListParagraph"/>
        <w:numPr>
          <w:ilvl w:val="0"/>
          <w:numId w:val="20"/>
        </w:numPr>
        <w:rPr>
          <w:rFonts w:asciiTheme="minorHAnsi" w:hAnsiTheme="minorHAnsi" w:cstheme="minorHAnsi"/>
          <w:bCs/>
          <w:szCs w:val="24"/>
        </w:rPr>
      </w:pPr>
      <w:r w:rsidRPr="00017704">
        <w:rPr>
          <w:rFonts w:asciiTheme="minorHAnsi" w:hAnsiTheme="minorHAnsi" w:cstheme="minorHAnsi"/>
          <w:bCs/>
          <w:szCs w:val="24"/>
        </w:rPr>
        <w:t>True Private Patient</w:t>
      </w:r>
    </w:p>
    <w:p w14:paraId="1A839D33" w14:textId="77777777" w:rsidR="00B41D07" w:rsidRPr="00104998" w:rsidRDefault="00B41D07" w:rsidP="00104998">
      <w:pPr>
        <w:pStyle w:val="ListParagraph"/>
        <w:ind w:left="360"/>
        <w:rPr>
          <w:rFonts w:asciiTheme="minorHAnsi" w:hAnsiTheme="minorHAnsi" w:cstheme="minorHAnsi"/>
          <w:szCs w:val="24"/>
        </w:rPr>
      </w:pPr>
      <w:r w:rsidRPr="00104998">
        <w:rPr>
          <w:rFonts w:asciiTheme="minorHAnsi" w:hAnsiTheme="minorHAnsi" w:cstheme="minorHAnsi"/>
          <w:szCs w:val="24"/>
        </w:rPr>
        <w:t>These patients either:</w:t>
      </w:r>
      <w:r w:rsidRPr="00104998">
        <w:rPr>
          <w:rFonts w:asciiTheme="minorHAnsi" w:hAnsiTheme="minorHAnsi" w:cstheme="minorHAnsi"/>
          <w:szCs w:val="24"/>
        </w:rPr>
        <w:tab/>
      </w:r>
    </w:p>
    <w:p w14:paraId="46326AAB" w14:textId="77777777" w:rsidR="00B41D07" w:rsidRPr="00104998" w:rsidRDefault="00B41D07" w:rsidP="00F048D2">
      <w:pPr>
        <w:pStyle w:val="ListParagraph"/>
        <w:numPr>
          <w:ilvl w:val="0"/>
          <w:numId w:val="27"/>
        </w:numPr>
      </w:pPr>
      <w:r w:rsidRPr="00104998">
        <w:t xml:space="preserve">have an existing agreement with their own specialist (can be a VMO) to be admitted as a private patient; or </w:t>
      </w:r>
    </w:p>
    <w:p w14:paraId="1733045B" w14:textId="77777777" w:rsidR="00B41D07" w:rsidRPr="00104998" w:rsidRDefault="00B41D07" w:rsidP="00F048D2">
      <w:pPr>
        <w:pStyle w:val="ListParagraph"/>
        <w:numPr>
          <w:ilvl w:val="0"/>
          <w:numId w:val="27"/>
        </w:numPr>
      </w:pPr>
      <w:r w:rsidRPr="00104998">
        <w:t>have requested to be a private patient on admission and their nominated specialist has agreed to accept the patient as their private patient.</w:t>
      </w:r>
    </w:p>
    <w:p w14:paraId="1B3ACF8F" w14:textId="77777777" w:rsidR="00B41D07" w:rsidRPr="00104998" w:rsidRDefault="00B41D07" w:rsidP="00104998">
      <w:pPr>
        <w:ind w:left="360"/>
        <w:rPr>
          <w:rFonts w:asciiTheme="minorHAnsi" w:hAnsiTheme="minorHAnsi" w:cstheme="minorHAnsi"/>
          <w:szCs w:val="24"/>
        </w:rPr>
      </w:pPr>
      <w:r w:rsidRPr="00104998">
        <w:rPr>
          <w:rFonts w:asciiTheme="minorHAnsi" w:hAnsiTheme="minorHAnsi" w:cstheme="minorHAnsi"/>
          <w:szCs w:val="24"/>
        </w:rPr>
        <w:t>In these circumstances the patient is responsible for payment of any out of pocket costs incurred during the admission.</w:t>
      </w:r>
    </w:p>
    <w:p w14:paraId="44296E1D" w14:textId="77777777" w:rsidR="00B41D07" w:rsidRPr="00017704" w:rsidRDefault="00B41D07" w:rsidP="00B6799D">
      <w:pPr>
        <w:pStyle w:val="ListParagraph"/>
        <w:numPr>
          <w:ilvl w:val="0"/>
          <w:numId w:val="20"/>
        </w:numPr>
        <w:rPr>
          <w:rFonts w:asciiTheme="minorHAnsi" w:hAnsiTheme="minorHAnsi" w:cstheme="minorHAnsi"/>
          <w:bCs/>
          <w:szCs w:val="24"/>
        </w:rPr>
      </w:pPr>
      <w:r w:rsidRPr="00017704">
        <w:rPr>
          <w:rFonts w:asciiTheme="minorHAnsi" w:hAnsiTheme="minorHAnsi" w:cstheme="minorHAnsi"/>
          <w:bCs/>
          <w:szCs w:val="24"/>
        </w:rPr>
        <w:t xml:space="preserve">No Out of Pocket Expense (NOOPEX) Private Patient: </w:t>
      </w:r>
    </w:p>
    <w:p w14:paraId="047235DD" w14:textId="77777777" w:rsidR="00B41D07" w:rsidRPr="00104998" w:rsidRDefault="00B41D07" w:rsidP="00104998">
      <w:pPr>
        <w:pStyle w:val="ListParagraph"/>
        <w:ind w:left="360"/>
        <w:rPr>
          <w:rFonts w:asciiTheme="minorHAnsi" w:hAnsiTheme="minorHAnsi" w:cstheme="minorHAnsi"/>
          <w:szCs w:val="24"/>
        </w:rPr>
      </w:pPr>
      <w:r w:rsidRPr="00104998">
        <w:rPr>
          <w:rFonts w:asciiTheme="minorHAnsi" w:hAnsiTheme="minorHAnsi" w:cstheme="minorHAnsi"/>
          <w:szCs w:val="24"/>
        </w:rPr>
        <w:t xml:space="preserve">These patients have been offered the option to use their private health insurance under the Canberra Health Services No Out of Pocket Expense Scheme (NOOPEX). </w:t>
      </w:r>
    </w:p>
    <w:p w14:paraId="2C892545" w14:textId="77777777" w:rsidR="00B41D07" w:rsidRPr="00104998" w:rsidRDefault="00B41D07" w:rsidP="00104998">
      <w:pPr>
        <w:pStyle w:val="ListParagraph"/>
        <w:ind w:left="360"/>
        <w:rPr>
          <w:rFonts w:asciiTheme="minorHAnsi" w:hAnsiTheme="minorHAnsi" w:cstheme="minorHAnsi"/>
          <w:szCs w:val="24"/>
        </w:rPr>
      </w:pPr>
      <w:r w:rsidRPr="00104998">
        <w:rPr>
          <w:rFonts w:asciiTheme="minorHAnsi" w:hAnsiTheme="minorHAnsi" w:cstheme="minorHAnsi"/>
          <w:szCs w:val="24"/>
        </w:rPr>
        <w:t>This offer can only be made when the patient is admitted under the care of a specialist who has agreed to participate in the NOOPEX scheme. These doctors are listed in the procedures and training manual for the admitting clerks and ward clerks.  Updated lists can be obtained from the patient accounts office.</w:t>
      </w:r>
    </w:p>
    <w:p w14:paraId="34BB69F9" w14:textId="77777777" w:rsidR="00B41D07" w:rsidRPr="00017704" w:rsidRDefault="00B41D07" w:rsidP="00B6799D">
      <w:pPr>
        <w:pStyle w:val="ListParagraph"/>
        <w:numPr>
          <w:ilvl w:val="0"/>
          <w:numId w:val="20"/>
        </w:numPr>
        <w:rPr>
          <w:rFonts w:asciiTheme="minorHAnsi" w:hAnsiTheme="minorHAnsi" w:cstheme="minorHAnsi"/>
          <w:bCs/>
          <w:szCs w:val="24"/>
        </w:rPr>
      </w:pPr>
      <w:r w:rsidRPr="00017704">
        <w:rPr>
          <w:rFonts w:asciiTheme="minorHAnsi" w:hAnsiTheme="minorHAnsi" w:cstheme="minorHAnsi"/>
          <w:bCs/>
          <w:szCs w:val="24"/>
        </w:rPr>
        <w:t>Uninsured Private Patient</w:t>
      </w:r>
    </w:p>
    <w:p w14:paraId="14DD537F" w14:textId="77777777" w:rsidR="00B41D07" w:rsidRPr="00104998" w:rsidRDefault="00B41D07" w:rsidP="00017704">
      <w:pPr>
        <w:ind w:left="360"/>
        <w:rPr>
          <w:rFonts w:asciiTheme="minorHAnsi" w:hAnsiTheme="minorHAnsi" w:cstheme="minorHAnsi"/>
          <w:szCs w:val="24"/>
        </w:rPr>
      </w:pPr>
      <w:r w:rsidRPr="00104998">
        <w:rPr>
          <w:rFonts w:asciiTheme="minorHAnsi" w:hAnsiTheme="minorHAnsi" w:cstheme="minorHAnsi"/>
          <w:szCs w:val="24"/>
        </w:rPr>
        <w:t xml:space="preserve">A patient may elect to be treated as a private patient but is uninsured. These patients are billed as private patients. In these circumstances the patient is responsible for payment of all costs incurred during the admission. </w:t>
      </w:r>
    </w:p>
    <w:p w14:paraId="09D8E10B" w14:textId="77777777" w:rsidR="00B41D07" w:rsidRPr="00104998" w:rsidRDefault="00B41D07" w:rsidP="00104998">
      <w:pPr>
        <w:rPr>
          <w:rFonts w:asciiTheme="minorHAnsi" w:hAnsiTheme="minorHAnsi" w:cstheme="minorHAnsi"/>
          <w:szCs w:val="24"/>
        </w:rPr>
      </w:pPr>
    </w:p>
    <w:p w14:paraId="603E156C" w14:textId="77777777" w:rsidR="00B41D07" w:rsidRPr="00104998" w:rsidRDefault="00B41D07" w:rsidP="00017704">
      <w:pPr>
        <w:pStyle w:val="Heading2"/>
      </w:pPr>
      <w:bookmarkStart w:id="63" w:name="_Toc16519410"/>
      <w:bookmarkStart w:id="64" w:name="_Toc46154427"/>
      <w:r w:rsidRPr="00104998">
        <w:t>Reciprocal Health Care Agreement Admissions</w:t>
      </w:r>
      <w:bookmarkEnd w:id="63"/>
      <w:bookmarkEnd w:id="64"/>
    </w:p>
    <w:p w14:paraId="0F8B614F" w14:textId="09DF95E9" w:rsidR="00895F1C" w:rsidRPr="00104998" w:rsidRDefault="00B41D07" w:rsidP="00104998">
      <w:pPr>
        <w:rPr>
          <w:rFonts w:asciiTheme="minorHAnsi" w:hAnsiTheme="minorHAnsi" w:cstheme="minorHAnsi"/>
          <w:szCs w:val="24"/>
        </w:rPr>
      </w:pPr>
      <w:bookmarkStart w:id="65" w:name="_Reciprocal_Health_Care_1"/>
      <w:bookmarkEnd w:id="65"/>
      <w:r w:rsidRPr="00104998">
        <w:rPr>
          <w:rFonts w:asciiTheme="minorHAnsi" w:hAnsiTheme="minorHAnsi" w:cstheme="minorHAnsi"/>
          <w:szCs w:val="24"/>
        </w:rPr>
        <w:t>Where patient is eligible under a reciprocal health care agreement the following forms are required</w:t>
      </w:r>
    </w:p>
    <w:p w14:paraId="508B4F48" w14:textId="77777777" w:rsidR="00B41D07" w:rsidRPr="00104998" w:rsidRDefault="00B41D07" w:rsidP="00B6799D">
      <w:pPr>
        <w:pStyle w:val="ListParagraph"/>
        <w:numPr>
          <w:ilvl w:val="0"/>
          <w:numId w:val="21"/>
        </w:numPr>
        <w:rPr>
          <w:rFonts w:asciiTheme="minorHAnsi" w:hAnsiTheme="minorHAnsi" w:cstheme="minorHAnsi"/>
          <w:b/>
          <w:szCs w:val="24"/>
        </w:rPr>
      </w:pPr>
      <w:r w:rsidRPr="00104998">
        <w:rPr>
          <w:rFonts w:asciiTheme="minorHAnsi" w:hAnsiTheme="minorHAnsi" w:cstheme="minorHAnsi"/>
          <w:szCs w:val="24"/>
        </w:rPr>
        <w:t>General Conditions of Admission Form to be completed.</w:t>
      </w:r>
    </w:p>
    <w:p w14:paraId="0B6D6D67" w14:textId="77777777" w:rsidR="00B41D07" w:rsidRPr="00104998" w:rsidRDefault="00B41D07" w:rsidP="00B6799D">
      <w:pPr>
        <w:pStyle w:val="ListParagraph"/>
        <w:numPr>
          <w:ilvl w:val="0"/>
          <w:numId w:val="21"/>
        </w:numPr>
        <w:rPr>
          <w:rFonts w:asciiTheme="minorHAnsi" w:hAnsiTheme="minorHAnsi" w:cstheme="minorHAnsi"/>
          <w:szCs w:val="24"/>
        </w:rPr>
      </w:pPr>
      <w:r w:rsidRPr="00104998">
        <w:rPr>
          <w:rFonts w:asciiTheme="minorHAnsi" w:hAnsiTheme="minorHAnsi" w:cstheme="minorHAnsi"/>
          <w:szCs w:val="24"/>
        </w:rPr>
        <w:t>Admission Form Front Sheet</w:t>
      </w:r>
    </w:p>
    <w:p w14:paraId="000ABFA5" w14:textId="435D6193" w:rsidR="00B41D07" w:rsidRPr="00104998" w:rsidRDefault="00B41D07" w:rsidP="00B6799D">
      <w:pPr>
        <w:pStyle w:val="ListParagraph"/>
        <w:numPr>
          <w:ilvl w:val="0"/>
          <w:numId w:val="21"/>
        </w:numPr>
        <w:rPr>
          <w:rFonts w:asciiTheme="minorHAnsi" w:hAnsiTheme="minorHAnsi" w:cstheme="minorHAnsi"/>
          <w:b/>
          <w:szCs w:val="24"/>
        </w:rPr>
      </w:pPr>
      <w:r w:rsidRPr="00104998">
        <w:rPr>
          <w:rFonts w:asciiTheme="minorHAnsi" w:hAnsiTheme="minorHAnsi" w:cstheme="minorHAnsi"/>
          <w:szCs w:val="24"/>
        </w:rPr>
        <w:t xml:space="preserve">Inpatient Election Form 2 - completed by the patient or </w:t>
      </w:r>
      <w:r w:rsidR="001249D9">
        <w:t>substitute decision maker</w:t>
      </w:r>
    </w:p>
    <w:p w14:paraId="3766CB66" w14:textId="77777777" w:rsidR="00B41D07" w:rsidRPr="00104998" w:rsidRDefault="00B41D07" w:rsidP="00104998">
      <w:pPr>
        <w:rPr>
          <w:rFonts w:asciiTheme="minorHAnsi" w:hAnsiTheme="minorHAnsi" w:cstheme="minorHAnsi"/>
          <w:szCs w:val="24"/>
        </w:rPr>
      </w:pPr>
    </w:p>
    <w:p w14:paraId="7D95D335" w14:textId="77777777" w:rsidR="00B41D07" w:rsidRPr="00104998" w:rsidRDefault="00B41D07" w:rsidP="00104998">
      <w:pPr>
        <w:rPr>
          <w:rFonts w:asciiTheme="minorHAnsi" w:hAnsiTheme="minorHAnsi" w:cstheme="minorHAnsi"/>
          <w:szCs w:val="24"/>
        </w:rPr>
      </w:pPr>
      <w:r w:rsidRPr="00104998">
        <w:rPr>
          <w:rFonts w:asciiTheme="minorHAnsi" w:hAnsiTheme="minorHAnsi" w:cstheme="minorHAnsi"/>
          <w:szCs w:val="24"/>
        </w:rPr>
        <w:t xml:space="preserve">Where a passport is used to verify the patient’s eligibility a copy must be taken and kept on the patient’s Medical Record.  If the patient refuses to allow a copy of their passport to be kept please note this in the patients record. </w:t>
      </w:r>
    </w:p>
    <w:p w14:paraId="77D486D8" w14:textId="77777777" w:rsidR="00B41D07" w:rsidRPr="00104998" w:rsidRDefault="00B41D07" w:rsidP="00104998">
      <w:pPr>
        <w:rPr>
          <w:rFonts w:asciiTheme="minorHAnsi" w:hAnsiTheme="minorHAnsi" w:cstheme="minorHAnsi"/>
          <w:szCs w:val="24"/>
        </w:rPr>
      </w:pPr>
    </w:p>
    <w:p w14:paraId="2F461092" w14:textId="59BB4868" w:rsidR="00B41D07" w:rsidRPr="00104998" w:rsidRDefault="00B41D07" w:rsidP="00104998">
      <w:pPr>
        <w:rPr>
          <w:rFonts w:asciiTheme="minorHAnsi" w:hAnsiTheme="minorHAnsi" w:cstheme="minorHAnsi"/>
          <w:szCs w:val="24"/>
        </w:rPr>
      </w:pPr>
      <w:r w:rsidRPr="00104998">
        <w:rPr>
          <w:rFonts w:asciiTheme="minorHAnsi" w:hAnsiTheme="minorHAnsi" w:cstheme="minorHAnsi"/>
          <w:szCs w:val="24"/>
        </w:rPr>
        <w:t xml:space="preserve">If there the patient does not have a passport on admission they should be asked to provide </w:t>
      </w:r>
      <w:r w:rsidR="00F048D2">
        <w:rPr>
          <w:rFonts w:asciiTheme="minorHAnsi" w:hAnsiTheme="minorHAnsi" w:cstheme="minorHAnsi"/>
          <w:szCs w:val="24"/>
        </w:rPr>
        <w:t xml:space="preserve">one </w:t>
      </w:r>
      <w:r w:rsidRPr="00104998">
        <w:rPr>
          <w:rFonts w:asciiTheme="minorHAnsi" w:hAnsiTheme="minorHAnsi" w:cstheme="minorHAnsi"/>
          <w:szCs w:val="24"/>
        </w:rPr>
        <w:t>as soon as practical.  Until the passport has been provided the patient will be classified as a non-eligible patient and will be invoiced as such until such time as their passport is provided.</w:t>
      </w:r>
    </w:p>
    <w:p w14:paraId="2DF66D82" w14:textId="77777777" w:rsidR="00B41D07" w:rsidRPr="00104998" w:rsidRDefault="00B41D07" w:rsidP="00104998">
      <w:pPr>
        <w:rPr>
          <w:rFonts w:asciiTheme="minorHAnsi" w:hAnsiTheme="minorHAnsi" w:cstheme="minorHAnsi"/>
          <w:szCs w:val="24"/>
        </w:rPr>
      </w:pPr>
    </w:p>
    <w:p w14:paraId="61D3DE1B" w14:textId="77777777" w:rsidR="00B41D07" w:rsidRPr="00104998" w:rsidRDefault="00B41D07" w:rsidP="00104998">
      <w:pPr>
        <w:rPr>
          <w:rFonts w:asciiTheme="minorHAnsi" w:hAnsiTheme="minorHAnsi" w:cstheme="minorHAnsi"/>
          <w:szCs w:val="24"/>
        </w:rPr>
      </w:pPr>
      <w:r w:rsidRPr="00104998">
        <w:rPr>
          <w:rFonts w:asciiTheme="minorHAnsi" w:hAnsiTheme="minorHAnsi" w:cstheme="minorHAnsi"/>
          <w:szCs w:val="24"/>
        </w:rPr>
        <w:t xml:space="preserve">Patient with reciprocal health care rights can elect to be treated as private patients and will be charged for medical treatment and accommodation. These fees can't be claimed from Medicare. If the patient chooses to be admitted as a private patient an Inpatient Election Form A and the National Private Patient Hospital Claim Form (HC21) must also be completed.  </w:t>
      </w:r>
    </w:p>
    <w:p w14:paraId="17FC8F66" w14:textId="77777777" w:rsidR="00B41D07" w:rsidRPr="00104998" w:rsidRDefault="00B41D07" w:rsidP="00104998">
      <w:pPr>
        <w:pStyle w:val="ListParagraph"/>
        <w:ind w:left="360"/>
        <w:rPr>
          <w:rFonts w:asciiTheme="minorHAnsi" w:hAnsiTheme="minorHAnsi" w:cstheme="minorHAnsi"/>
          <w:b/>
          <w:szCs w:val="24"/>
        </w:rPr>
      </w:pPr>
    </w:p>
    <w:p w14:paraId="4F15EA82" w14:textId="77777777" w:rsidR="00B41D07" w:rsidRPr="00104998" w:rsidRDefault="00B41D07" w:rsidP="00017704">
      <w:pPr>
        <w:pStyle w:val="Heading2"/>
      </w:pPr>
      <w:bookmarkStart w:id="66" w:name="_Toc16519411"/>
      <w:bookmarkStart w:id="67" w:name="_Toc46154428"/>
      <w:r w:rsidRPr="00104998">
        <w:t>Veterans Affairs or DVA Admissions</w:t>
      </w:r>
      <w:bookmarkEnd w:id="66"/>
      <w:bookmarkEnd w:id="67"/>
    </w:p>
    <w:p w14:paraId="16D26EBF" w14:textId="77777777" w:rsidR="00B41D07" w:rsidRPr="00104998" w:rsidRDefault="00B41D07" w:rsidP="00104998">
      <w:pPr>
        <w:rPr>
          <w:rFonts w:asciiTheme="minorHAnsi" w:hAnsiTheme="minorHAnsi" w:cstheme="minorHAnsi"/>
          <w:szCs w:val="24"/>
        </w:rPr>
      </w:pPr>
      <w:r w:rsidRPr="00104998">
        <w:rPr>
          <w:rFonts w:asciiTheme="minorHAnsi" w:hAnsiTheme="minorHAnsi" w:cstheme="minorHAnsi"/>
          <w:szCs w:val="24"/>
        </w:rPr>
        <w:t xml:space="preserve">Department of Veterans Affairs or DVA </w:t>
      </w:r>
      <w:r w:rsidRPr="00104998">
        <w:rPr>
          <w:rFonts w:asciiTheme="minorHAnsi" w:hAnsiTheme="minorHAnsi" w:cstheme="minorHAnsi"/>
          <w:b/>
          <w:szCs w:val="24"/>
        </w:rPr>
        <w:t>Repatriation Healthcare Cards</w:t>
      </w:r>
      <w:r w:rsidRPr="00104998">
        <w:rPr>
          <w:rFonts w:asciiTheme="minorHAnsi" w:hAnsiTheme="minorHAnsi" w:cstheme="minorHAnsi"/>
          <w:szCs w:val="24"/>
        </w:rPr>
        <w:t xml:space="preserve"> are issued to veterans, their widows/widowers and dependants.  </w:t>
      </w:r>
    </w:p>
    <w:p w14:paraId="4F815FA4" w14:textId="77777777" w:rsidR="00017704" w:rsidRDefault="00017704" w:rsidP="00104998">
      <w:pPr>
        <w:rPr>
          <w:rFonts w:asciiTheme="minorHAnsi" w:hAnsiTheme="minorHAnsi" w:cstheme="minorHAnsi"/>
          <w:szCs w:val="24"/>
        </w:rPr>
      </w:pPr>
    </w:p>
    <w:p w14:paraId="21EF4FFC" w14:textId="0F15B9B0" w:rsidR="00B41D07" w:rsidRPr="00104998" w:rsidRDefault="00B41D07" w:rsidP="00104998">
      <w:pPr>
        <w:rPr>
          <w:rFonts w:asciiTheme="minorHAnsi" w:hAnsiTheme="minorHAnsi" w:cstheme="minorHAnsi"/>
          <w:b/>
          <w:szCs w:val="24"/>
        </w:rPr>
      </w:pPr>
      <w:r w:rsidRPr="00104998">
        <w:rPr>
          <w:rFonts w:asciiTheme="minorHAnsi" w:hAnsiTheme="minorHAnsi" w:cstheme="minorHAnsi"/>
          <w:szCs w:val="24"/>
        </w:rPr>
        <w:t>There are three DVA cards with different levels of cover:</w:t>
      </w:r>
    </w:p>
    <w:p w14:paraId="74DC2BAB" w14:textId="77777777" w:rsidR="00B41D07" w:rsidRPr="00104998" w:rsidRDefault="00B41D07" w:rsidP="00591548">
      <w:pPr>
        <w:pStyle w:val="ListBullet"/>
        <w:tabs>
          <w:tab w:val="clear" w:pos="1080"/>
          <w:tab w:val="num" w:pos="360"/>
        </w:tabs>
        <w:ind w:left="360"/>
      </w:pPr>
      <w:r w:rsidRPr="00104998">
        <w:rPr>
          <w:b/>
        </w:rPr>
        <w:t>Gold Card</w:t>
      </w:r>
      <w:r w:rsidRPr="00104998">
        <w:t xml:space="preserve"> – DVA accepts financial responsibility for all services</w:t>
      </w:r>
    </w:p>
    <w:p w14:paraId="3D843702" w14:textId="77777777" w:rsidR="00B41D07" w:rsidRPr="00104998" w:rsidRDefault="00B41D07" w:rsidP="00591548">
      <w:pPr>
        <w:pStyle w:val="ListBullet"/>
        <w:tabs>
          <w:tab w:val="clear" w:pos="1080"/>
          <w:tab w:val="num" w:pos="360"/>
        </w:tabs>
        <w:ind w:left="360"/>
      </w:pPr>
      <w:r w:rsidRPr="00104998">
        <w:rPr>
          <w:b/>
        </w:rPr>
        <w:t>White Card</w:t>
      </w:r>
      <w:r w:rsidRPr="00104998">
        <w:t xml:space="preserve"> – </w:t>
      </w:r>
      <w:r w:rsidRPr="00104998">
        <w:rPr>
          <w:color w:val="000000"/>
        </w:rPr>
        <w:t>The White Card entitles the veteran to treatment for that veteran’s accepted war or service related condition, and for treatment related to the following conditions service related or not:</w:t>
      </w:r>
    </w:p>
    <w:p w14:paraId="143F132F" w14:textId="77777777" w:rsidR="00B41D07" w:rsidRPr="00104998" w:rsidRDefault="00B41D07" w:rsidP="00B6799D">
      <w:pPr>
        <w:pStyle w:val="ListParagraph"/>
        <w:numPr>
          <w:ilvl w:val="0"/>
          <w:numId w:val="22"/>
        </w:numPr>
      </w:pPr>
      <w:r w:rsidRPr="00104998">
        <w:t xml:space="preserve">Cancer (malignant neoplasia) </w:t>
      </w:r>
    </w:p>
    <w:p w14:paraId="52CFA22D" w14:textId="77777777" w:rsidR="00B41D07" w:rsidRPr="00104998" w:rsidRDefault="00B41D07" w:rsidP="00B6799D">
      <w:pPr>
        <w:pStyle w:val="ListParagraph"/>
        <w:numPr>
          <w:ilvl w:val="0"/>
          <w:numId w:val="22"/>
        </w:numPr>
      </w:pPr>
      <w:r w:rsidRPr="00104998">
        <w:t xml:space="preserve">pulmonary tuberculosis </w:t>
      </w:r>
    </w:p>
    <w:p w14:paraId="028D89B8" w14:textId="77777777" w:rsidR="00B41D07" w:rsidRPr="00104998" w:rsidRDefault="00B41D07" w:rsidP="00B6799D">
      <w:pPr>
        <w:pStyle w:val="ListParagraph"/>
        <w:numPr>
          <w:ilvl w:val="0"/>
          <w:numId w:val="22"/>
        </w:numPr>
      </w:pPr>
      <w:r w:rsidRPr="00104998">
        <w:t>any mental health condition</w:t>
      </w:r>
    </w:p>
    <w:p w14:paraId="0AE90481" w14:textId="15BA7774" w:rsidR="00B41D07" w:rsidRDefault="00B41D07" w:rsidP="00591548">
      <w:pPr>
        <w:pStyle w:val="ListBullet"/>
        <w:tabs>
          <w:tab w:val="clear" w:pos="1080"/>
          <w:tab w:val="num" w:pos="360"/>
        </w:tabs>
        <w:ind w:left="360"/>
      </w:pPr>
      <w:r w:rsidRPr="00104998">
        <w:rPr>
          <w:b/>
        </w:rPr>
        <w:t>Orange Card</w:t>
      </w:r>
      <w:r w:rsidRPr="00104998">
        <w:t xml:space="preserve"> – The Orange Card entitles the veteran to pharmaceutical items only</w:t>
      </w:r>
    </w:p>
    <w:p w14:paraId="2D855C9B" w14:textId="77777777" w:rsidR="00591548" w:rsidRPr="00104998" w:rsidRDefault="00591548" w:rsidP="00591548"/>
    <w:p w14:paraId="285E863C" w14:textId="77777777" w:rsidR="00B41D07" w:rsidRPr="00104998" w:rsidRDefault="00B41D07" w:rsidP="00104998">
      <w:pPr>
        <w:pStyle w:val="NormalWeb"/>
        <w:spacing w:before="0" w:beforeAutospacing="0" w:after="0" w:afterAutospacing="0"/>
        <w:ind w:right="-286"/>
        <w:rPr>
          <w:rFonts w:asciiTheme="minorHAnsi" w:hAnsiTheme="minorHAnsi" w:cstheme="minorHAnsi"/>
        </w:rPr>
      </w:pPr>
      <w:r w:rsidRPr="00104998">
        <w:rPr>
          <w:rFonts w:asciiTheme="minorHAnsi" w:hAnsiTheme="minorHAnsi" w:cstheme="minorHAnsi"/>
          <w:b/>
          <w:bCs/>
          <w:noProof/>
          <w:color w:val="0070C0"/>
        </w:rPr>
        <w:drawing>
          <wp:inline distT="0" distB="0" distL="0" distR="0" wp14:anchorId="1209A812" wp14:editId="17816ED8">
            <wp:extent cx="1801799" cy="1134377"/>
            <wp:effectExtent l="19050" t="19050" r="27001" b="27673"/>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1" cstate="print"/>
                    <a:srcRect/>
                    <a:stretch>
                      <a:fillRect/>
                    </a:stretch>
                  </pic:blipFill>
                  <pic:spPr bwMode="auto">
                    <a:xfrm>
                      <a:off x="0" y="0"/>
                      <a:ext cx="1811264" cy="1140336"/>
                    </a:xfrm>
                    <a:prstGeom prst="rect">
                      <a:avLst/>
                    </a:prstGeom>
                    <a:noFill/>
                    <a:ln w="9525">
                      <a:solidFill>
                        <a:schemeClr val="tx1"/>
                      </a:solidFill>
                      <a:miter lim="800000"/>
                      <a:headEnd/>
                      <a:tailEnd/>
                    </a:ln>
                  </pic:spPr>
                </pic:pic>
              </a:graphicData>
            </a:graphic>
          </wp:inline>
        </w:drawing>
      </w:r>
      <w:r w:rsidRPr="00104998">
        <w:rPr>
          <w:rFonts w:asciiTheme="minorHAnsi" w:hAnsiTheme="minorHAnsi" w:cstheme="minorHAnsi"/>
        </w:rPr>
        <w:t xml:space="preserve">    </w:t>
      </w:r>
      <w:r w:rsidRPr="00104998">
        <w:rPr>
          <w:rFonts w:asciiTheme="minorHAnsi" w:hAnsiTheme="minorHAnsi" w:cstheme="minorHAnsi"/>
          <w:noProof/>
          <w:color w:val="0070C0"/>
        </w:rPr>
        <w:drawing>
          <wp:inline distT="0" distB="0" distL="0" distR="0" wp14:anchorId="5B85FFB3" wp14:editId="3EAF6ED0">
            <wp:extent cx="1853548" cy="1148959"/>
            <wp:effectExtent l="19050" t="19050" r="13352" b="13091"/>
            <wp:docPr id="8"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2" cstate="print"/>
                    <a:srcRect/>
                    <a:stretch>
                      <a:fillRect/>
                    </a:stretch>
                  </pic:blipFill>
                  <pic:spPr bwMode="auto">
                    <a:xfrm>
                      <a:off x="0" y="0"/>
                      <a:ext cx="1865311" cy="1156251"/>
                    </a:xfrm>
                    <a:prstGeom prst="rect">
                      <a:avLst/>
                    </a:prstGeom>
                    <a:noFill/>
                    <a:ln w="9525">
                      <a:solidFill>
                        <a:schemeClr val="tx1"/>
                      </a:solidFill>
                      <a:miter lim="800000"/>
                      <a:headEnd/>
                      <a:tailEnd/>
                    </a:ln>
                  </pic:spPr>
                </pic:pic>
              </a:graphicData>
            </a:graphic>
          </wp:inline>
        </w:drawing>
      </w:r>
      <w:r w:rsidRPr="00104998">
        <w:rPr>
          <w:rFonts w:asciiTheme="minorHAnsi" w:hAnsiTheme="minorHAnsi" w:cstheme="minorHAnsi"/>
        </w:rPr>
        <w:t xml:space="preserve">    </w:t>
      </w:r>
      <w:r w:rsidRPr="00104998">
        <w:rPr>
          <w:rFonts w:asciiTheme="minorHAnsi" w:hAnsiTheme="minorHAnsi" w:cstheme="minorHAnsi"/>
          <w:b/>
          <w:bCs/>
          <w:noProof/>
        </w:rPr>
        <w:drawing>
          <wp:inline distT="0" distB="0" distL="0" distR="0" wp14:anchorId="6B3AF3E8" wp14:editId="4FABFD06">
            <wp:extent cx="1806642" cy="1137423"/>
            <wp:effectExtent l="19050" t="19050" r="22158" b="24627"/>
            <wp:docPr id="9"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23" cstate="print"/>
                    <a:srcRect/>
                    <a:stretch>
                      <a:fillRect/>
                    </a:stretch>
                  </pic:blipFill>
                  <pic:spPr bwMode="auto">
                    <a:xfrm>
                      <a:off x="0" y="0"/>
                      <a:ext cx="1812464" cy="1141088"/>
                    </a:xfrm>
                    <a:prstGeom prst="rect">
                      <a:avLst/>
                    </a:prstGeom>
                    <a:noFill/>
                    <a:ln w="9525">
                      <a:solidFill>
                        <a:schemeClr val="tx1"/>
                      </a:solidFill>
                      <a:miter lim="800000"/>
                      <a:headEnd/>
                      <a:tailEnd/>
                    </a:ln>
                  </pic:spPr>
                </pic:pic>
              </a:graphicData>
            </a:graphic>
          </wp:inline>
        </w:drawing>
      </w:r>
    </w:p>
    <w:p w14:paraId="29F67556" w14:textId="77777777" w:rsidR="00017704" w:rsidRDefault="00017704" w:rsidP="00104998">
      <w:pPr>
        <w:rPr>
          <w:rFonts w:asciiTheme="minorHAnsi" w:hAnsiTheme="minorHAnsi" w:cstheme="minorHAnsi"/>
          <w:szCs w:val="24"/>
        </w:rPr>
      </w:pPr>
    </w:p>
    <w:p w14:paraId="4D506D33" w14:textId="6F0022CE" w:rsidR="00B41D07" w:rsidRPr="00104998" w:rsidRDefault="00B41D07" w:rsidP="00104998">
      <w:pPr>
        <w:rPr>
          <w:rFonts w:asciiTheme="minorHAnsi" w:hAnsiTheme="minorHAnsi" w:cstheme="minorHAnsi"/>
          <w:szCs w:val="24"/>
        </w:rPr>
      </w:pPr>
      <w:r w:rsidRPr="00104998">
        <w:rPr>
          <w:rFonts w:asciiTheme="minorHAnsi" w:hAnsiTheme="minorHAnsi" w:cstheme="minorHAnsi"/>
          <w:szCs w:val="24"/>
        </w:rPr>
        <w:lastRenderedPageBreak/>
        <w:t>Where an eligible patient elects to be treated as a DVA patient the following forms are required</w:t>
      </w:r>
      <w:r w:rsidR="00017704">
        <w:rPr>
          <w:rFonts w:asciiTheme="minorHAnsi" w:hAnsiTheme="minorHAnsi" w:cstheme="minorHAnsi"/>
          <w:szCs w:val="24"/>
        </w:rPr>
        <w:t>:</w:t>
      </w:r>
    </w:p>
    <w:p w14:paraId="217A1E13" w14:textId="77777777" w:rsidR="00B41D07" w:rsidRPr="00104998" w:rsidRDefault="00B41D07" w:rsidP="00B6799D">
      <w:pPr>
        <w:pStyle w:val="ListParagraph"/>
        <w:numPr>
          <w:ilvl w:val="0"/>
          <w:numId w:val="23"/>
        </w:numPr>
        <w:rPr>
          <w:rFonts w:asciiTheme="minorHAnsi" w:hAnsiTheme="minorHAnsi" w:cstheme="minorHAnsi"/>
          <w:szCs w:val="24"/>
        </w:rPr>
      </w:pPr>
      <w:r w:rsidRPr="00104998">
        <w:rPr>
          <w:rFonts w:asciiTheme="minorHAnsi" w:hAnsiTheme="minorHAnsi" w:cstheme="minorHAnsi"/>
          <w:szCs w:val="24"/>
        </w:rPr>
        <w:t xml:space="preserve">General Conditions of Admission Form </w:t>
      </w:r>
    </w:p>
    <w:p w14:paraId="64E08748" w14:textId="77777777" w:rsidR="00B41D07" w:rsidRPr="00104998" w:rsidRDefault="00B41D07" w:rsidP="00B6799D">
      <w:pPr>
        <w:pStyle w:val="ListParagraph"/>
        <w:numPr>
          <w:ilvl w:val="0"/>
          <w:numId w:val="23"/>
        </w:numPr>
        <w:rPr>
          <w:rFonts w:asciiTheme="minorHAnsi" w:hAnsiTheme="minorHAnsi" w:cstheme="minorHAnsi"/>
          <w:szCs w:val="24"/>
        </w:rPr>
      </w:pPr>
      <w:r w:rsidRPr="00104998">
        <w:rPr>
          <w:rFonts w:asciiTheme="minorHAnsi" w:hAnsiTheme="minorHAnsi" w:cstheme="minorHAnsi"/>
          <w:szCs w:val="24"/>
        </w:rPr>
        <w:t>Admission Form Front Sheet</w:t>
      </w:r>
    </w:p>
    <w:p w14:paraId="14B2C0D5" w14:textId="56725513" w:rsidR="00B41D07" w:rsidRPr="00104998" w:rsidRDefault="00B41D07" w:rsidP="00B6799D">
      <w:pPr>
        <w:pStyle w:val="ListParagraph"/>
        <w:numPr>
          <w:ilvl w:val="0"/>
          <w:numId w:val="23"/>
        </w:numPr>
        <w:rPr>
          <w:rFonts w:asciiTheme="minorHAnsi" w:hAnsiTheme="minorHAnsi" w:cstheme="minorHAnsi"/>
          <w:szCs w:val="24"/>
        </w:rPr>
      </w:pPr>
      <w:r w:rsidRPr="00104998">
        <w:rPr>
          <w:rFonts w:asciiTheme="minorHAnsi" w:hAnsiTheme="minorHAnsi" w:cstheme="minorHAnsi"/>
          <w:szCs w:val="24"/>
        </w:rPr>
        <w:t xml:space="preserve">Inpatient Election Form 1 - completed by the patient or </w:t>
      </w:r>
      <w:r w:rsidR="001249D9">
        <w:t>substitute decision maker</w:t>
      </w:r>
      <w:r w:rsidRPr="00104998">
        <w:rPr>
          <w:rFonts w:asciiTheme="minorHAnsi" w:hAnsiTheme="minorHAnsi" w:cstheme="minorHAnsi"/>
          <w:szCs w:val="24"/>
        </w:rPr>
        <w:t xml:space="preserve">. </w:t>
      </w:r>
    </w:p>
    <w:p w14:paraId="6186B48E" w14:textId="58EAC2CC" w:rsidR="00B41D07" w:rsidRPr="00104998" w:rsidRDefault="00B41D07" w:rsidP="00017704">
      <w:pPr>
        <w:ind w:left="360"/>
        <w:rPr>
          <w:rFonts w:asciiTheme="minorHAnsi" w:hAnsiTheme="minorHAnsi" w:cstheme="minorHAnsi"/>
          <w:i/>
          <w:szCs w:val="24"/>
        </w:rPr>
      </w:pPr>
      <w:r w:rsidRPr="00104998">
        <w:rPr>
          <w:rFonts w:asciiTheme="minorHAnsi" w:hAnsiTheme="minorHAnsi" w:cstheme="minorHAnsi"/>
          <w:szCs w:val="24"/>
        </w:rPr>
        <w:t>You must</w:t>
      </w:r>
    </w:p>
    <w:p w14:paraId="7F217D8F" w14:textId="7BAB8534" w:rsidR="00104998" w:rsidRPr="00104998" w:rsidRDefault="00104998" w:rsidP="00B6799D">
      <w:pPr>
        <w:pStyle w:val="ListParagraph"/>
        <w:numPr>
          <w:ilvl w:val="0"/>
          <w:numId w:val="13"/>
        </w:numPr>
        <w:rPr>
          <w:rFonts w:asciiTheme="minorHAnsi" w:hAnsiTheme="minorHAnsi" w:cstheme="minorHAnsi"/>
          <w:szCs w:val="24"/>
        </w:rPr>
      </w:pPr>
      <w:r w:rsidRPr="00104998">
        <w:rPr>
          <w:rFonts w:asciiTheme="minorHAnsi" w:hAnsiTheme="minorHAnsi" w:cstheme="minorHAnsi"/>
          <w:szCs w:val="24"/>
        </w:rPr>
        <w:t xml:space="preserve">You must explain ‘Nursing Home Type Patient’ charges to all public patients AND note the charges for Nursing Home Type care on the election form before the patient or </w:t>
      </w:r>
      <w:r w:rsidR="001249D9">
        <w:t xml:space="preserve">substitute decision maker </w:t>
      </w:r>
      <w:r w:rsidRPr="00104998">
        <w:rPr>
          <w:rFonts w:asciiTheme="minorHAnsi" w:hAnsiTheme="minorHAnsi" w:cstheme="minorHAnsi"/>
          <w:szCs w:val="24"/>
        </w:rPr>
        <w:t xml:space="preserve">signs </w:t>
      </w:r>
    </w:p>
    <w:p w14:paraId="42DAE311" w14:textId="77777777" w:rsidR="00104998" w:rsidRPr="00104998" w:rsidRDefault="00104998" w:rsidP="00B6799D">
      <w:pPr>
        <w:pStyle w:val="ListParagraph"/>
        <w:numPr>
          <w:ilvl w:val="0"/>
          <w:numId w:val="13"/>
        </w:numPr>
        <w:rPr>
          <w:rFonts w:asciiTheme="minorHAnsi" w:hAnsiTheme="minorHAnsi" w:cstheme="minorHAnsi"/>
          <w:szCs w:val="24"/>
        </w:rPr>
      </w:pPr>
      <w:r w:rsidRPr="00104998">
        <w:rPr>
          <w:rFonts w:asciiTheme="minorHAnsi" w:hAnsiTheme="minorHAnsi" w:cstheme="minorHAnsi"/>
          <w:szCs w:val="24"/>
        </w:rPr>
        <w:t xml:space="preserve">record DVA card number and category on election form </w:t>
      </w:r>
    </w:p>
    <w:p w14:paraId="6245D06D" w14:textId="77777777" w:rsidR="00104998" w:rsidRPr="00104998" w:rsidRDefault="00104998" w:rsidP="00B6799D">
      <w:pPr>
        <w:pStyle w:val="ListParagraph"/>
        <w:numPr>
          <w:ilvl w:val="0"/>
          <w:numId w:val="13"/>
        </w:numPr>
        <w:rPr>
          <w:rFonts w:asciiTheme="minorHAnsi" w:hAnsiTheme="minorHAnsi" w:cstheme="minorHAnsi"/>
          <w:szCs w:val="24"/>
        </w:rPr>
      </w:pPr>
      <w:r w:rsidRPr="00104998">
        <w:rPr>
          <w:rFonts w:asciiTheme="minorHAnsi" w:hAnsiTheme="minorHAnsi" w:cstheme="minorHAnsi"/>
          <w:szCs w:val="24"/>
        </w:rPr>
        <w:t xml:space="preserve">ensure the patient indicates their election choice of private or public in the event their DVA claim is unsuccessful; NOTE if private is chosen as back up, depending on admitting Doctor, patient must be made aware they may be out of pocket. </w:t>
      </w:r>
    </w:p>
    <w:p w14:paraId="2B59C9DA" w14:textId="77777777" w:rsidR="00104998" w:rsidRPr="00104998" w:rsidRDefault="00104998" w:rsidP="00B6799D">
      <w:pPr>
        <w:pStyle w:val="ListParagraph"/>
        <w:numPr>
          <w:ilvl w:val="0"/>
          <w:numId w:val="23"/>
        </w:numPr>
        <w:rPr>
          <w:rFonts w:asciiTheme="minorHAnsi" w:hAnsiTheme="minorHAnsi" w:cstheme="minorHAnsi"/>
          <w:szCs w:val="24"/>
        </w:rPr>
      </w:pPr>
      <w:r w:rsidRPr="00104998">
        <w:rPr>
          <w:rFonts w:asciiTheme="minorHAnsi" w:hAnsiTheme="minorHAnsi" w:cstheme="minorHAnsi"/>
          <w:szCs w:val="24"/>
        </w:rPr>
        <w:t>Department of Veterans’ Affairs Hospital Admission Voucher - attach to election form</w:t>
      </w:r>
    </w:p>
    <w:p w14:paraId="2EA18B62" w14:textId="77777777" w:rsidR="00104998" w:rsidRPr="00104998" w:rsidRDefault="00104998" w:rsidP="00104998">
      <w:pPr>
        <w:pStyle w:val="ListParagraph"/>
        <w:ind w:left="0"/>
        <w:rPr>
          <w:rFonts w:asciiTheme="minorHAnsi" w:hAnsiTheme="minorHAnsi" w:cstheme="minorHAnsi"/>
          <w:szCs w:val="24"/>
        </w:rPr>
      </w:pPr>
    </w:p>
    <w:p w14:paraId="066D0A9E" w14:textId="77777777"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 xml:space="preserve">The inpatient billing log is to be placed in the patients file. </w:t>
      </w:r>
    </w:p>
    <w:p w14:paraId="203D04F9" w14:textId="77777777" w:rsidR="00104998" w:rsidRPr="00104998" w:rsidRDefault="00104998" w:rsidP="00104998">
      <w:pPr>
        <w:rPr>
          <w:rFonts w:asciiTheme="minorHAnsi" w:hAnsiTheme="minorHAnsi" w:cstheme="minorHAnsi"/>
          <w:szCs w:val="24"/>
        </w:rPr>
      </w:pPr>
    </w:p>
    <w:p w14:paraId="5FF4996D" w14:textId="77777777" w:rsidR="00104998" w:rsidRPr="00104998" w:rsidRDefault="00104998" w:rsidP="00104998">
      <w:pPr>
        <w:rPr>
          <w:rFonts w:asciiTheme="minorHAnsi" w:hAnsiTheme="minorHAnsi" w:cstheme="minorHAnsi"/>
          <w:b/>
          <w:szCs w:val="24"/>
        </w:rPr>
      </w:pPr>
      <w:r w:rsidRPr="00104998">
        <w:rPr>
          <w:rFonts w:asciiTheme="minorHAnsi" w:hAnsiTheme="minorHAnsi" w:cstheme="minorHAnsi"/>
          <w:szCs w:val="24"/>
        </w:rPr>
        <w:t>If there is any question as to the eligibility of the patient or the condition being treated this should be referred to the veteran’s liaison office.</w:t>
      </w:r>
    </w:p>
    <w:p w14:paraId="45AEC3B0" w14:textId="77777777" w:rsidR="00104998" w:rsidRPr="00104998" w:rsidRDefault="00104998" w:rsidP="00104998">
      <w:pPr>
        <w:pStyle w:val="ListParagraph"/>
        <w:ind w:left="360"/>
        <w:rPr>
          <w:rFonts w:asciiTheme="minorHAnsi" w:hAnsiTheme="minorHAnsi" w:cstheme="minorHAnsi"/>
          <w:b/>
          <w:szCs w:val="24"/>
        </w:rPr>
      </w:pPr>
    </w:p>
    <w:p w14:paraId="5C960FA7" w14:textId="77777777" w:rsidR="00104998" w:rsidRPr="00104998" w:rsidRDefault="00104998" w:rsidP="00017704">
      <w:pPr>
        <w:pStyle w:val="Heading2"/>
      </w:pPr>
      <w:bookmarkStart w:id="68" w:name="_Toc16519412"/>
      <w:bookmarkStart w:id="69" w:name="_Toc46154429"/>
      <w:r w:rsidRPr="00104998">
        <w:t>Non-Eligible Admissions</w:t>
      </w:r>
      <w:bookmarkEnd w:id="68"/>
      <w:bookmarkEnd w:id="69"/>
    </w:p>
    <w:p w14:paraId="03E355E9" w14:textId="77777777"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 xml:space="preserve">Non-Eligible (or ineligible) patients are </w:t>
      </w:r>
      <w:r w:rsidRPr="00104998">
        <w:rPr>
          <w:rFonts w:asciiTheme="minorHAnsi" w:hAnsiTheme="minorHAnsi" w:cstheme="minorHAnsi"/>
          <w:b/>
          <w:szCs w:val="24"/>
          <w:u w:val="single"/>
        </w:rPr>
        <w:t>unable</w:t>
      </w:r>
      <w:r w:rsidRPr="00104998">
        <w:rPr>
          <w:rFonts w:asciiTheme="minorHAnsi" w:hAnsiTheme="minorHAnsi" w:cstheme="minorHAnsi"/>
          <w:szCs w:val="24"/>
        </w:rPr>
        <w:t xml:space="preserve"> to receive free public hospital services and are therefore liable to meet the full costs of their hospital treatment. </w:t>
      </w:r>
    </w:p>
    <w:p w14:paraId="43636FC3" w14:textId="77777777" w:rsidR="00104998" w:rsidRPr="00104998" w:rsidRDefault="00104998" w:rsidP="00104998">
      <w:pPr>
        <w:rPr>
          <w:rFonts w:asciiTheme="minorHAnsi" w:hAnsiTheme="minorHAnsi" w:cstheme="minorHAnsi"/>
          <w:szCs w:val="24"/>
        </w:rPr>
      </w:pPr>
    </w:p>
    <w:p w14:paraId="58C35472" w14:textId="585C522A"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These people are temporary entrants to Australia from a country that does not have a reciprocal health care agreement or where the reciprocal health care agreement period of cover has expired or does not cover the person</w:t>
      </w:r>
      <w:r w:rsidR="009816DE">
        <w:rPr>
          <w:rFonts w:asciiTheme="minorHAnsi" w:hAnsiTheme="minorHAnsi" w:cstheme="minorHAnsi"/>
          <w:szCs w:val="24"/>
        </w:rPr>
        <w:t xml:space="preserve">. </w:t>
      </w:r>
      <w:r w:rsidRPr="00104998">
        <w:rPr>
          <w:rFonts w:asciiTheme="minorHAnsi" w:hAnsiTheme="minorHAnsi" w:cstheme="minorHAnsi"/>
          <w:szCs w:val="24"/>
        </w:rPr>
        <w:t xml:space="preserve">This includes tourists/visitors, overseas students and people granted temporary resident status. </w:t>
      </w:r>
    </w:p>
    <w:p w14:paraId="588B73A0" w14:textId="77777777" w:rsidR="00104998" w:rsidRPr="00104998" w:rsidRDefault="00104998" w:rsidP="00104998">
      <w:pPr>
        <w:rPr>
          <w:rFonts w:asciiTheme="minorHAnsi" w:hAnsiTheme="minorHAnsi" w:cstheme="minorHAnsi"/>
          <w:szCs w:val="24"/>
        </w:rPr>
      </w:pPr>
    </w:p>
    <w:p w14:paraId="78DFB5A3" w14:textId="77777777"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 xml:space="preserve">These patients may have health insurance or travel insurance; in these circumstances CHS will bill the insurance company on behalf of the patient where possible however the debt remains the responsibility of the patient or their guarantor (where identified on the election form).  The patient is responsible to pay any gap between the hospital charges and insurance company payments. </w:t>
      </w:r>
    </w:p>
    <w:p w14:paraId="3948195D" w14:textId="77777777" w:rsidR="00104998" w:rsidRPr="00104998" w:rsidRDefault="00104998" w:rsidP="00104998">
      <w:pPr>
        <w:ind w:left="426"/>
        <w:rPr>
          <w:rFonts w:asciiTheme="minorHAnsi" w:hAnsiTheme="minorHAnsi" w:cstheme="minorHAnsi"/>
          <w:szCs w:val="24"/>
        </w:rPr>
      </w:pPr>
    </w:p>
    <w:p w14:paraId="1E01D509" w14:textId="77777777"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When a patient is admitted as non-eligible it is the responsibility of the admitting clerk to obtain all of the following information and update ACTPAS and/or EDIS:</w:t>
      </w:r>
    </w:p>
    <w:p w14:paraId="4756825A" w14:textId="77777777" w:rsidR="00104998" w:rsidRPr="00104998" w:rsidRDefault="00104998" w:rsidP="00591548">
      <w:pPr>
        <w:pStyle w:val="ListBullet"/>
        <w:tabs>
          <w:tab w:val="clear" w:pos="1080"/>
          <w:tab w:val="num" w:pos="360"/>
        </w:tabs>
        <w:ind w:left="360"/>
      </w:pPr>
      <w:r w:rsidRPr="00104998">
        <w:t>Home address (overseas)</w:t>
      </w:r>
    </w:p>
    <w:p w14:paraId="5CD3867E" w14:textId="77777777" w:rsidR="00104998" w:rsidRPr="00104998" w:rsidRDefault="00104998" w:rsidP="00591548">
      <w:pPr>
        <w:pStyle w:val="ListBullet"/>
        <w:tabs>
          <w:tab w:val="clear" w:pos="1080"/>
          <w:tab w:val="num" w:pos="360"/>
        </w:tabs>
        <w:ind w:left="360"/>
      </w:pPr>
      <w:r w:rsidRPr="00104998">
        <w:t>Visiting address (address where staying in Australia) or Temporary address</w:t>
      </w:r>
    </w:p>
    <w:p w14:paraId="39DB7AC6" w14:textId="77777777" w:rsidR="00104998" w:rsidRPr="00104998" w:rsidRDefault="00104998" w:rsidP="00591548">
      <w:pPr>
        <w:pStyle w:val="ListBullet"/>
        <w:tabs>
          <w:tab w:val="clear" w:pos="1080"/>
          <w:tab w:val="num" w:pos="360"/>
        </w:tabs>
        <w:ind w:left="360"/>
      </w:pPr>
      <w:r w:rsidRPr="00104998">
        <w:t>Phone contact number/s</w:t>
      </w:r>
    </w:p>
    <w:p w14:paraId="3401C018" w14:textId="77777777" w:rsidR="00104998" w:rsidRPr="00104998" w:rsidRDefault="00104998" w:rsidP="00591548">
      <w:pPr>
        <w:pStyle w:val="ListBullet"/>
        <w:tabs>
          <w:tab w:val="clear" w:pos="1080"/>
          <w:tab w:val="num" w:pos="360"/>
        </w:tabs>
        <w:ind w:left="360"/>
      </w:pPr>
      <w:r w:rsidRPr="00104998">
        <w:t>Email address</w:t>
      </w:r>
    </w:p>
    <w:p w14:paraId="42331B1B" w14:textId="6AD215F5" w:rsidR="00104998" w:rsidRPr="00104998" w:rsidRDefault="001249D9" w:rsidP="00591548">
      <w:pPr>
        <w:pStyle w:val="ListBullet"/>
        <w:tabs>
          <w:tab w:val="clear" w:pos="1080"/>
          <w:tab w:val="num" w:pos="360"/>
        </w:tabs>
        <w:ind w:left="360"/>
      </w:pPr>
      <w:r>
        <w:t xml:space="preserve">substitute decision maker </w:t>
      </w:r>
      <w:r w:rsidR="00104998" w:rsidRPr="00104998">
        <w:t xml:space="preserve">and/or if </w:t>
      </w:r>
      <w:r>
        <w:t xml:space="preserve">substitute decision maker </w:t>
      </w:r>
      <w:r w:rsidR="00104998" w:rsidRPr="00104998">
        <w:t xml:space="preserve">resides overseas another local contact person </w:t>
      </w:r>
    </w:p>
    <w:p w14:paraId="3DA3B21A" w14:textId="77777777" w:rsidR="00104998" w:rsidRPr="00104998" w:rsidRDefault="00104998" w:rsidP="00591548">
      <w:pPr>
        <w:pStyle w:val="ListBullet"/>
        <w:tabs>
          <w:tab w:val="clear" w:pos="1080"/>
          <w:tab w:val="num" w:pos="360"/>
        </w:tabs>
        <w:ind w:left="360"/>
      </w:pPr>
      <w:r w:rsidRPr="00104998">
        <w:t>Copy of passport</w:t>
      </w:r>
    </w:p>
    <w:p w14:paraId="4BF45A60" w14:textId="77777777" w:rsidR="00104998" w:rsidRPr="00104998" w:rsidRDefault="00104998" w:rsidP="00591548">
      <w:pPr>
        <w:pStyle w:val="ListBullet"/>
        <w:tabs>
          <w:tab w:val="clear" w:pos="1080"/>
          <w:tab w:val="num" w:pos="360"/>
        </w:tabs>
        <w:ind w:left="360"/>
      </w:pPr>
      <w:r w:rsidRPr="00104998">
        <w:t>Any insurance details</w:t>
      </w:r>
    </w:p>
    <w:p w14:paraId="783BE0ED" w14:textId="77777777" w:rsidR="00104998" w:rsidRPr="00104998" w:rsidRDefault="00104998" w:rsidP="00591548">
      <w:pPr>
        <w:pStyle w:val="ListBullet"/>
        <w:tabs>
          <w:tab w:val="clear" w:pos="1080"/>
          <w:tab w:val="num" w:pos="360"/>
        </w:tabs>
        <w:ind w:left="360"/>
      </w:pPr>
      <w:r w:rsidRPr="00104998">
        <w:lastRenderedPageBreak/>
        <w:t>Contact name and number of any other person responsible for payment (guarantor).</w:t>
      </w:r>
    </w:p>
    <w:p w14:paraId="2C30CBF3" w14:textId="77777777" w:rsidR="00104998" w:rsidRPr="00104998" w:rsidRDefault="00104998" w:rsidP="00104998">
      <w:pPr>
        <w:rPr>
          <w:rFonts w:asciiTheme="minorHAnsi" w:hAnsiTheme="minorHAnsi" w:cstheme="minorHAnsi"/>
          <w:szCs w:val="24"/>
        </w:rPr>
      </w:pPr>
    </w:p>
    <w:p w14:paraId="670CF9D3" w14:textId="212B9749"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Where patient is non-eligible the following admission forms are required</w:t>
      </w:r>
      <w:r w:rsidR="00F048D2">
        <w:rPr>
          <w:rFonts w:asciiTheme="minorHAnsi" w:hAnsiTheme="minorHAnsi" w:cstheme="minorHAnsi"/>
          <w:szCs w:val="24"/>
        </w:rPr>
        <w:t>:</w:t>
      </w:r>
    </w:p>
    <w:p w14:paraId="77D8F79B" w14:textId="77777777" w:rsidR="00104998" w:rsidRPr="00017704" w:rsidRDefault="00104998" w:rsidP="00B6799D">
      <w:pPr>
        <w:pStyle w:val="ListParagraph"/>
        <w:numPr>
          <w:ilvl w:val="0"/>
          <w:numId w:val="24"/>
        </w:numPr>
        <w:rPr>
          <w:rFonts w:asciiTheme="minorHAnsi" w:hAnsiTheme="minorHAnsi" w:cstheme="minorHAnsi"/>
          <w:szCs w:val="24"/>
        </w:rPr>
      </w:pPr>
      <w:r w:rsidRPr="00017704">
        <w:rPr>
          <w:rFonts w:asciiTheme="minorHAnsi" w:hAnsiTheme="minorHAnsi" w:cstheme="minorHAnsi"/>
          <w:szCs w:val="24"/>
        </w:rPr>
        <w:t>General Conditions of Admission</w:t>
      </w:r>
    </w:p>
    <w:p w14:paraId="599FDAFC" w14:textId="77777777" w:rsidR="00104998" w:rsidRPr="00017704" w:rsidRDefault="00104998" w:rsidP="00B6799D">
      <w:pPr>
        <w:pStyle w:val="ListParagraph"/>
        <w:numPr>
          <w:ilvl w:val="0"/>
          <w:numId w:val="24"/>
        </w:numPr>
        <w:rPr>
          <w:rFonts w:asciiTheme="minorHAnsi" w:hAnsiTheme="minorHAnsi" w:cstheme="minorHAnsi"/>
          <w:szCs w:val="24"/>
        </w:rPr>
      </w:pPr>
      <w:r w:rsidRPr="00017704">
        <w:rPr>
          <w:rFonts w:asciiTheme="minorHAnsi" w:hAnsiTheme="minorHAnsi" w:cstheme="minorHAnsi"/>
          <w:szCs w:val="24"/>
        </w:rPr>
        <w:t>Admission Form Front Sheet</w:t>
      </w:r>
    </w:p>
    <w:p w14:paraId="7120C24D" w14:textId="001262F8" w:rsidR="00895F1C" w:rsidRPr="00017704" w:rsidRDefault="00104998" w:rsidP="00B6799D">
      <w:pPr>
        <w:pStyle w:val="ListParagraph"/>
        <w:numPr>
          <w:ilvl w:val="0"/>
          <w:numId w:val="24"/>
        </w:numPr>
        <w:rPr>
          <w:rFonts w:asciiTheme="minorHAnsi" w:hAnsiTheme="minorHAnsi" w:cstheme="minorHAnsi"/>
          <w:szCs w:val="24"/>
        </w:rPr>
      </w:pPr>
      <w:r w:rsidRPr="00017704">
        <w:rPr>
          <w:rFonts w:asciiTheme="minorHAnsi" w:hAnsiTheme="minorHAnsi" w:cstheme="minorHAnsi"/>
          <w:szCs w:val="24"/>
        </w:rPr>
        <w:t xml:space="preserve">Inpatient Election Form 2 - completed by the patient or </w:t>
      </w:r>
      <w:r w:rsidR="001249D9">
        <w:t>substitute decision maker</w:t>
      </w:r>
    </w:p>
    <w:p w14:paraId="2CF5DD5F" w14:textId="77777777" w:rsidR="00104998" w:rsidRPr="00104998" w:rsidRDefault="00104998" w:rsidP="00017704">
      <w:pPr>
        <w:ind w:left="360"/>
        <w:rPr>
          <w:rFonts w:asciiTheme="minorHAnsi" w:hAnsiTheme="minorHAnsi" w:cstheme="minorHAnsi"/>
          <w:b/>
          <w:szCs w:val="24"/>
        </w:rPr>
      </w:pPr>
      <w:r w:rsidRPr="00104998">
        <w:rPr>
          <w:rFonts w:asciiTheme="minorHAnsi" w:hAnsiTheme="minorHAnsi" w:cstheme="minorHAnsi"/>
          <w:b/>
          <w:szCs w:val="24"/>
        </w:rPr>
        <w:t>Where possible a guarantor should be nominated on the election form.</w:t>
      </w:r>
    </w:p>
    <w:p w14:paraId="6F3A55E8" w14:textId="77777777" w:rsidR="00104998" w:rsidRPr="00104998" w:rsidRDefault="00104998" w:rsidP="00104998">
      <w:pPr>
        <w:ind w:left="426"/>
        <w:rPr>
          <w:rFonts w:asciiTheme="minorHAnsi" w:hAnsiTheme="minorHAnsi" w:cstheme="minorHAnsi"/>
          <w:szCs w:val="24"/>
        </w:rPr>
      </w:pPr>
    </w:p>
    <w:p w14:paraId="2BFEA1AA" w14:textId="77777777" w:rsidR="00104998" w:rsidRPr="00104998" w:rsidRDefault="00104998" w:rsidP="00104998">
      <w:pPr>
        <w:rPr>
          <w:rFonts w:asciiTheme="minorHAnsi" w:hAnsiTheme="minorHAnsi" w:cstheme="minorHAnsi"/>
          <w:b/>
          <w:szCs w:val="24"/>
        </w:rPr>
      </w:pPr>
      <w:r w:rsidRPr="00104998">
        <w:rPr>
          <w:rFonts w:asciiTheme="minorHAnsi" w:hAnsiTheme="minorHAnsi" w:cstheme="minorHAnsi"/>
          <w:szCs w:val="24"/>
        </w:rPr>
        <w:t xml:space="preserve">Patients with current health insurance (e.g. Medibank Private or BUPA) should also complete the National Private Patient Hospital Claim Form (HC21). </w:t>
      </w:r>
    </w:p>
    <w:p w14:paraId="628CBE50" w14:textId="77777777" w:rsidR="00104998" w:rsidRPr="00104998" w:rsidRDefault="00104998" w:rsidP="00104998">
      <w:pPr>
        <w:rPr>
          <w:rFonts w:asciiTheme="minorHAnsi" w:hAnsiTheme="minorHAnsi" w:cstheme="minorHAnsi"/>
          <w:szCs w:val="24"/>
        </w:rPr>
      </w:pPr>
    </w:p>
    <w:p w14:paraId="4C6DEECF" w14:textId="77777777" w:rsidR="00104998" w:rsidRPr="00104998" w:rsidRDefault="00104998" w:rsidP="00104998">
      <w:pPr>
        <w:rPr>
          <w:rFonts w:asciiTheme="minorHAnsi" w:hAnsiTheme="minorHAnsi" w:cstheme="minorHAnsi"/>
          <w:b/>
          <w:szCs w:val="24"/>
        </w:rPr>
      </w:pPr>
      <w:r w:rsidRPr="00104998">
        <w:rPr>
          <w:rFonts w:asciiTheme="minorHAnsi" w:hAnsiTheme="minorHAnsi" w:cstheme="minorHAnsi"/>
          <w:szCs w:val="24"/>
        </w:rPr>
        <w:t xml:space="preserve">The inpatient billing log is to be placed in the patients file. </w:t>
      </w:r>
    </w:p>
    <w:p w14:paraId="306F5CAF" w14:textId="77777777" w:rsidR="00104998" w:rsidRPr="00104998" w:rsidRDefault="00104998" w:rsidP="00104998">
      <w:pPr>
        <w:rPr>
          <w:rFonts w:asciiTheme="minorHAnsi" w:hAnsiTheme="minorHAnsi" w:cstheme="minorHAnsi"/>
          <w:szCs w:val="24"/>
        </w:rPr>
      </w:pPr>
    </w:p>
    <w:p w14:paraId="3B43651D" w14:textId="2847DB8F"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Patient Accounts is responsible for following up on payments for Non-Eligible patients. This office is aware of any patients that have been admitted as Non-Eligible and requires the above information to be recorded in ACTPAS and/or EDIS. Patient Accounts are not responsible for the signing of any admission paperwork.  More information on the debt recovery process can be found in the CHS Debt Recovery Standard Operating Procedure</w:t>
      </w:r>
      <w:r w:rsidR="00CB3538">
        <w:rPr>
          <w:rFonts w:asciiTheme="minorHAnsi" w:hAnsiTheme="minorHAnsi" w:cstheme="minorHAnsi"/>
          <w:szCs w:val="24"/>
        </w:rPr>
        <w:t>, a copy of this document can be requested by emailing CHHSBilling@act.gov.au</w:t>
      </w:r>
      <w:r w:rsidRPr="00104998">
        <w:rPr>
          <w:rFonts w:asciiTheme="minorHAnsi" w:hAnsiTheme="minorHAnsi" w:cstheme="minorHAnsi"/>
          <w:szCs w:val="24"/>
        </w:rPr>
        <w:t>.</w:t>
      </w:r>
    </w:p>
    <w:p w14:paraId="238AE493" w14:textId="77777777" w:rsidR="00104998" w:rsidRPr="00104998" w:rsidRDefault="00104998" w:rsidP="00104998">
      <w:pPr>
        <w:pStyle w:val="ListParagraph"/>
        <w:rPr>
          <w:rFonts w:asciiTheme="minorHAnsi" w:hAnsiTheme="minorHAnsi" w:cstheme="minorHAnsi"/>
          <w:szCs w:val="24"/>
        </w:rPr>
      </w:pPr>
    </w:p>
    <w:p w14:paraId="226FA97B" w14:textId="77777777" w:rsidR="00104998" w:rsidRPr="00104998" w:rsidRDefault="00104998" w:rsidP="00104998">
      <w:pPr>
        <w:rPr>
          <w:rFonts w:asciiTheme="minorHAnsi" w:hAnsiTheme="minorHAnsi" w:cstheme="minorHAnsi"/>
          <w:b/>
          <w:szCs w:val="24"/>
          <w:u w:val="single"/>
        </w:rPr>
      </w:pPr>
      <w:r w:rsidRPr="00104998">
        <w:rPr>
          <w:rFonts w:asciiTheme="minorHAnsi" w:hAnsiTheme="minorHAnsi" w:cstheme="minorHAnsi"/>
          <w:b/>
          <w:szCs w:val="24"/>
          <w:u w:val="single"/>
        </w:rPr>
        <w:t>Medically necessary care will NOT be denied based on the patient’s financial status.</w:t>
      </w:r>
    </w:p>
    <w:p w14:paraId="589D89B9" w14:textId="77777777" w:rsidR="00CB3538" w:rsidRPr="00104998" w:rsidRDefault="00104998" w:rsidP="00CB3538">
      <w:pPr>
        <w:rPr>
          <w:rFonts w:asciiTheme="minorHAnsi" w:hAnsiTheme="minorHAnsi" w:cstheme="minorHAnsi"/>
          <w:szCs w:val="24"/>
        </w:rPr>
      </w:pPr>
      <w:r w:rsidRPr="00104998">
        <w:rPr>
          <w:rFonts w:asciiTheme="minorHAnsi" w:hAnsiTheme="minorHAnsi" w:cstheme="minorHAnsi"/>
          <w:szCs w:val="24"/>
        </w:rPr>
        <w:t>If requested an application for write-off of fees due to financial hardship can be completed by the patient. Information on this process can be found in the CHS Debt Recovery Operating Procedure</w:t>
      </w:r>
      <w:r w:rsidR="00CB3538">
        <w:rPr>
          <w:rFonts w:asciiTheme="minorHAnsi" w:hAnsiTheme="minorHAnsi" w:cstheme="minorHAnsi"/>
          <w:szCs w:val="24"/>
        </w:rPr>
        <w:t>, a copy of this document can be requested by emailing CHHSBilling@act.gov.au</w:t>
      </w:r>
      <w:r w:rsidR="00CB3538" w:rsidRPr="00104998">
        <w:rPr>
          <w:rFonts w:asciiTheme="minorHAnsi" w:hAnsiTheme="minorHAnsi" w:cstheme="minorHAnsi"/>
          <w:szCs w:val="24"/>
        </w:rPr>
        <w:t>.</w:t>
      </w:r>
    </w:p>
    <w:p w14:paraId="266BAFB9" w14:textId="77777777" w:rsidR="00104998" w:rsidRPr="00104998" w:rsidRDefault="00104998" w:rsidP="00104998">
      <w:pPr>
        <w:rPr>
          <w:rFonts w:asciiTheme="minorHAnsi" w:hAnsiTheme="minorHAnsi" w:cstheme="minorHAnsi"/>
          <w:i/>
          <w:szCs w:val="24"/>
        </w:rPr>
      </w:pPr>
    </w:p>
    <w:p w14:paraId="6B96EAD0" w14:textId="0AD4B672" w:rsidR="00017704" w:rsidRPr="00017704" w:rsidRDefault="00017704" w:rsidP="00017704">
      <w:pPr>
        <w:pBdr>
          <w:top w:val="single" w:sz="4" w:space="1" w:color="auto"/>
          <w:left w:val="single" w:sz="4" w:space="4" w:color="auto"/>
          <w:bottom w:val="single" w:sz="4" w:space="1" w:color="auto"/>
          <w:right w:val="single" w:sz="4" w:space="4" w:color="auto"/>
        </w:pBdr>
        <w:rPr>
          <w:rFonts w:asciiTheme="minorHAnsi" w:hAnsiTheme="minorHAnsi" w:cstheme="minorHAnsi"/>
          <w:iCs/>
          <w:szCs w:val="24"/>
        </w:rPr>
      </w:pPr>
      <w:r w:rsidRPr="00017704">
        <w:rPr>
          <w:rFonts w:asciiTheme="minorHAnsi" w:hAnsiTheme="minorHAnsi" w:cstheme="minorHAnsi"/>
          <w:iCs/>
          <w:szCs w:val="24"/>
        </w:rPr>
        <w:t>Note</w:t>
      </w:r>
      <w:r>
        <w:rPr>
          <w:rFonts w:asciiTheme="minorHAnsi" w:hAnsiTheme="minorHAnsi" w:cstheme="minorHAnsi"/>
          <w:iCs/>
          <w:szCs w:val="24"/>
        </w:rPr>
        <w:t>:</w:t>
      </w:r>
    </w:p>
    <w:p w14:paraId="0C4105FB" w14:textId="567FE1F3" w:rsidR="00104998" w:rsidRPr="00017704" w:rsidRDefault="00104998" w:rsidP="00017704">
      <w:pPr>
        <w:pBdr>
          <w:top w:val="single" w:sz="4" w:space="1" w:color="auto"/>
          <w:left w:val="single" w:sz="4" w:space="4" w:color="auto"/>
          <w:bottom w:val="single" w:sz="4" w:space="1" w:color="auto"/>
          <w:right w:val="single" w:sz="4" w:space="4" w:color="auto"/>
        </w:pBdr>
        <w:rPr>
          <w:rFonts w:asciiTheme="minorHAnsi" w:hAnsiTheme="minorHAnsi" w:cstheme="minorHAnsi"/>
          <w:iCs/>
          <w:szCs w:val="24"/>
        </w:rPr>
      </w:pPr>
      <w:r w:rsidRPr="00017704">
        <w:rPr>
          <w:rFonts w:asciiTheme="minorHAnsi" w:hAnsiTheme="minorHAnsi" w:cstheme="minorHAnsi"/>
          <w:iCs/>
          <w:szCs w:val="24"/>
        </w:rPr>
        <w:t xml:space="preserve">If a child is admitted that has been accepted into the Rotary Oceanic Medical Aid for Children (ROMAC) Program the admitting clerk is to notify the Patient Accounts Office at </w:t>
      </w:r>
      <w:hyperlink r:id="rId24" w:history="1">
        <w:r w:rsidR="00017704" w:rsidRPr="00A81787">
          <w:rPr>
            <w:rStyle w:val="Hyperlink"/>
            <w:rFonts w:asciiTheme="minorHAnsi" w:hAnsiTheme="minorHAnsi" w:cstheme="minorHAnsi"/>
            <w:iCs/>
            <w:szCs w:val="24"/>
          </w:rPr>
          <w:t>CHHSBilling@act.gov.au</w:t>
        </w:r>
      </w:hyperlink>
      <w:r w:rsidR="00017704">
        <w:rPr>
          <w:rFonts w:asciiTheme="minorHAnsi" w:hAnsiTheme="minorHAnsi" w:cstheme="minorHAnsi"/>
          <w:iCs/>
          <w:szCs w:val="24"/>
        </w:rPr>
        <w:t xml:space="preserve"> </w:t>
      </w:r>
      <w:r w:rsidRPr="00017704">
        <w:rPr>
          <w:rFonts w:asciiTheme="minorHAnsi" w:hAnsiTheme="minorHAnsi" w:cstheme="minorHAnsi"/>
          <w:iCs/>
          <w:szCs w:val="24"/>
        </w:rPr>
        <w:t xml:space="preserve">Confirmation should be sought from the Executive Officer Division of Women, Youth and Children. </w:t>
      </w:r>
    </w:p>
    <w:p w14:paraId="358F2362" w14:textId="77777777" w:rsidR="00104998" w:rsidRPr="00104998" w:rsidRDefault="00104998" w:rsidP="00104998">
      <w:pPr>
        <w:rPr>
          <w:rFonts w:asciiTheme="minorHAnsi" w:hAnsiTheme="minorHAnsi" w:cstheme="minorHAnsi"/>
          <w:szCs w:val="24"/>
        </w:rPr>
      </w:pPr>
    </w:p>
    <w:p w14:paraId="4F4D3F17" w14:textId="7BA62FB5" w:rsidR="00104998" w:rsidRPr="00104998" w:rsidRDefault="00104998" w:rsidP="00017704">
      <w:pPr>
        <w:pStyle w:val="Heading2"/>
      </w:pPr>
      <w:bookmarkStart w:id="70" w:name="_Toc16519413"/>
      <w:bookmarkStart w:id="71" w:name="_Toc46154430"/>
      <w:r w:rsidRPr="00104998">
        <w:t>Defence</w:t>
      </w:r>
      <w:r w:rsidR="00F34465">
        <w:t xml:space="preserve"> Force</w:t>
      </w:r>
      <w:r w:rsidRPr="00104998">
        <w:t xml:space="preserve"> Admissions</w:t>
      </w:r>
      <w:bookmarkEnd w:id="70"/>
      <w:bookmarkEnd w:id="71"/>
    </w:p>
    <w:p w14:paraId="617A430C" w14:textId="77777777"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 xml:space="preserve">Any person who is an active member of an Australian Defence Force is to be admitted with an Administrative Category of Defence. Mandatory additional information required includes Rank and Serial number. </w:t>
      </w:r>
    </w:p>
    <w:p w14:paraId="2A6B2091" w14:textId="77777777" w:rsidR="00104998" w:rsidRPr="00104998" w:rsidRDefault="00104998" w:rsidP="00104998">
      <w:pPr>
        <w:pStyle w:val="ListParagraph"/>
        <w:ind w:left="0"/>
        <w:rPr>
          <w:rFonts w:asciiTheme="minorHAnsi" w:hAnsiTheme="minorHAnsi" w:cstheme="minorHAnsi"/>
          <w:szCs w:val="24"/>
        </w:rPr>
      </w:pPr>
    </w:p>
    <w:p w14:paraId="6ACD2228" w14:textId="44A3B1B7" w:rsidR="00104998" w:rsidRPr="00104998" w:rsidRDefault="00104998" w:rsidP="00104998">
      <w:pPr>
        <w:pStyle w:val="ListParagraph"/>
        <w:ind w:left="0"/>
        <w:rPr>
          <w:rFonts w:asciiTheme="minorHAnsi" w:hAnsiTheme="minorHAnsi" w:cstheme="minorHAnsi"/>
          <w:szCs w:val="24"/>
        </w:rPr>
      </w:pPr>
      <w:r w:rsidRPr="00104998">
        <w:rPr>
          <w:rFonts w:asciiTheme="minorHAnsi" w:hAnsiTheme="minorHAnsi" w:cstheme="minorHAnsi"/>
          <w:szCs w:val="24"/>
        </w:rPr>
        <w:t xml:space="preserve">Required </w:t>
      </w:r>
      <w:r w:rsidR="00F34465">
        <w:rPr>
          <w:rFonts w:asciiTheme="minorHAnsi" w:hAnsiTheme="minorHAnsi" w:cstheme="minorHAnsi"/>
          <w:szCs w:val="24"/>
        </w:rPr>
        <w:t>f</w:t>
      </w:r>
      <w:r w:rsidRPr="00104998">
        <w:rPr>
          <w:rFonts w:asciiTheme="minorHAnsi" w:hAnsiTheme="minorHAnsi" w:cstheme="minorHAnsi"/>
          <w:szCs w:val="24"/>
        </w:rPr>
        <w:t>orms are</w:t>
      </w:r>
    </w:p>
    <w:p w14:paraId="5AA43D4F" w14:textId="77777777" w:rsidR="00104998" w:rsidRPr="00104998" w:rsidRDefault="00104998" w:rsidP="00B6799D">
      <w:pPr>
        <w:pStyle w:val="ListParagraph"/>
        <w:numPr>
          <w:ilvl w:val="0"/>
          <w:numId w:val="14"/>
        </w:numPr>
        <w:ind w:left="426" w:hanging="426"/>
        <w:rPr>
          <w:rFonts w:asciiTheme="minorHAnsi" w:hAnsiTheme="minorHAnsi" w:cstheme="minorHAnsi"/>
          <w:szCs w:val="24"/>
        </w:rPr>
      </w:pPr>
      <w:r w:rsidRPr="00104998">
        <w:rPr>
          <w:rFonts w:asciiTheme="minorHAnsi" w:hAnsiTheme="minorHAnsi" w:cstheme="minorHAnsi"/>
          <w:szCs w:val="24"/>
        </w:rPr>
        <w:t>General Conditions of Admission Form.</w:t>
      </w:r>
    </w:p>
    <w:p w14:paraId="69D0E560" w14:textId="295695FA" w:rsidR="00104998" w:rsidRPr="00104998" w:rsidRDefault="00104998" w:rsidP="00B6799D">
      <w:pPr>
        <w:pStyle w:val="ListParagraph"/>
        <w:numPr>
          <w:ilvl w:val="0"/>
          <w:numId w:val="14"/>
        </w:numPr>
        <w:ind w:left="426" w:hanging="426"/>
        <w:rPr>
          <w:rFonts w:asciiTheme="minorHAnsi" w:hAnsiTheme="minorHAnsi" w:cstheme="minorHAnsi"/>
          <w:szCs w:val="24"/>
        </w:rPr>
      </w:pPr>
      <w:r w:rsidRPr="00104998">
        <w:rPr>
          <w:rFonts w:asciiTheme="minorHAnsi" w:hAnsiTheme="minorHAnsi" w:cstheme="minorHAnsi"/>
          <w:szCs w:val="24"/>
        </w:rPr>
        <w:t xml:space="preserve">Admission Form </w:t>
      </w:r>
      <w:r w:rsidR="00F34465">
        <w:rPr>
          <w:rFonts w:asciiTheme="minorHAnsi" w:hAnsiTheme="minorHAnsi" w:cstheme="minorHAnsi"/>
          <w:szCs w:val="24"/>
        </w:rPr>
        <w:t>f</w:t>
      </w:r>
      <w:r w:rsidRPr="00104998">
        <w:rPr>
          <w:rFonts w:asciiTheme="minorHAnsi" w:hAnsiTheme="minorHAnsi" w:cstheme="minorHAnsi"/>
          <w:szCs w:val="24"/>
        </w:rPr>
        <w:t xml:space="preserve">ront </w:t>
      </w:r>
      <w:r w:rsidR="00F34465">
        <w:rPr>
          <w:rFonts w:asciiTheme="minorHAnsi" w:hAnsiTheme="minorHAnsi" w:cstheme="minorHAnsi"/>
          <w:szCs w:val="24"/>
        </w:rPr>
        <w:t>s</w:t>
      </w:r>
      <w:r w:rsidRPr="00104998">
        <w:rPr>
          <w:rFonts w:asciiTheme="minorHAnsi" w:hAnsiTheme="minorHAnsi" w:cstheme="minorHAnsi"/>
          <w:szCs w:val="24"/>
        </w:rPr>
        <w:t>heet</w:t>
      </w:r>
    </w:p>
    <w:p w14:paraId="0DFC8060" w14:textId="77777777" w:rsidR="00104998" w:rsidRPr="00104998" w:rsidRDefault="00104998" w:rsidP="00B6799D">
      <w:pPr>
        <w:pStyle w:val="ListParagraph"/>
        <w:numPr>
          <w:ilvl w:val="0"/>
          <w:numId w:val="14"/>
        </w:numPr>
        <w:ind w:left="426" w:hanging="426"/>
        <w:rPr>
          <w:rFonts w:asciiTheme="minorHAnsi" w:hAnsiTheme="minorHAnsi" w:cstheme="minorHAnsi"/>
          <w:szCs w:val="24"/>
        </w:rPr>
      </w:pPr>
      <w:r w:rsidRPr="00104998">
        <w:rPr>
          <w:rFonts w:asciiTheme="minorHAnsi" w:hAnsiTheme="minorHAnsi" w:cstheme="minorHAnsi"/>
          <w:szCs w:val="24"/>
        </w:rPr>
        <w:t xml:space="preserve">Inpatient Election Form 1 - complete the correct section. </w:t>
      </w:r>
    </w:p>
    <w:p w14:paraId="2AD596F4" w14:textId="77777777" w:rsidR="00104998" w:rsidRPr="00104998" w:rsidRDefault="00104998" w:rsidP="00104998">
      <w:pPr>
        <w:pStyle w:val="ListParagraph"/>
        <w:ind w:left="426"/>
        <w:rPr>
          <w:rFonts w:asciiTheme="minorHAnsi" w:hAnsiTheme="minorHAnsi" w:cstheme="minorHAnsi"/>
          <w:szCs w:val="24"/>
        </w:rPr>
      </w:pPr>
      <w:r w:rsidRPr="00104998">
        <w:rPr>
          <w:rFonts w:asciiTheme="minorHAnsi" w:hAnsiTheme="minorHAnsi" w:cstheme="minorHAnsi"/>
          <w:szCs w:val="24"/>
        </w:rPr>
        <w:t>Rank and Serial Number must be recorded.</w:t>
      </w:r>
    </w:p>
    <w:p w14:paraId="5F0CCB55" w14:textId="77777777" w:rsidR="00104998" w:rsidRPr="00104998" w:rsidRDefault="00104998" w:rsidP="00104998">
      <w:pPr>
        <w:pStyle w:val="ListParagraph"/>
        <w:ind w:left="0"/>
        <w:rPr>
          <w:rFonts w:asciiTheme="minorHAnsi" w:hAnsiTheme="minorHAnsi" w:cstheme="minorHAnsi"/>
          <w:szCs w:val="24"/>
        </w:rPr>
      </w:pPr>
    </w:p>
    <w:p w14:paraId="08E15AAB" w14:textId="77777777" w:rsidR="00104998" w:rsidRPr="00104998" w:rsidRDefault="00104998" w:rsidP="00104998">
      <w:pPr>
        <w:rPr>
          <w:rFonts w:asciiTheme="minorHAnsi" w:hAnsiTheme="minorHAnsi" w:cstheme="minorHAnsi"/>
          <w:b/>
          <w:szCs w:val="24"/>
        </w:rPr>
      </w:pPr>
      <w:r w:rsidRPr="00104998">
        <w:rPr>
          <w:rFonts w:asciiTheme="minorHAnsi" w:hAnsiTheme="minorHAnsi" w:cstheme="minorHAnsi"/>
          <w:szCs w:val="24"/>
        </w:rPr>
        <w:t xml:space="preserve">The inpatient billing log is to be placed in the patients file. </w:t>
      </w:r>
    </w:p>
    <w:p w14:paraId="485FFCFB" w14:textId="77777777" w:rsidR="00104998" w:rsidRPr="00104998" w:rsidRDefault="00104998" w:rsidP="00104998">
      <w:pPr>
        <w:pStyle w:val="ListParagraph"/>
        <w:ind w:left="0"/>
        <w:rPr>
          <w:rFonts w:asciiTheme="minorHAnsi" w:hAnsiTheme="minorHAnsi" w:cstheme="minorHAnsi"/>
          <w:szCs w:val="24"/>
        </w:rPr>
      </w:pPr>
    </w:p>
    <w:p w14:paraId="2578FF21" w14:textId="77777777" w:rsidR="00104998" w:rsidRPr="00104998" w:rsidRDefault="00104998" w:rsidP="00017704">
      <w:pPr>
        <w:pStyle w:val="Heading2"/>
      </w:pPr>
      <w:bookmarkStart w:id="72" w:name="_Reciprocal_Health_Care"/>
      <w:bookmarkStart w:id="73" w:name="_Toc16519414"/>
      <w:bookmarkStart w:id="74" w:name="_Hlk16520492"/>
      <w:bookmarkStart w:id="75" w:name="_Toc46154431"/>
      <w:bookmarkEnd w:id="72"/>
      <w:r w:rsidRPr="00104998">
        <w:lastRenderedPageBreak/>
        <w:t>Correctional Facility Admissions</w:t>
      </w:r>
      <w:bookmarkEnd w:id="73"/>
      <w:bookmarkEnd w:id="75"/>
    </w:p>
    <w:bookmarkEnd w:id="74"/>
    <w:p w14:paraId="2DE05594" w14:textId="77777777"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Any person who is currently incarcerated is to be treated like a public patient and no charges are raised for services provided, regardless of Medicare eligibility.  There is no requirement to obtain an election form for these patients.</w:t>
      </w:r>
    </w:p>
    <w:p w14:paraId="123FD846" w14:textId="77777777" w:rsidR="00104998" w:rsidRPr="00104998" w:rsidRDefault="00104998" w:rsidP="00104998">
      <w:pPr>
        <w:rPr>
          <w:rFonts w:asciiTheme="minorHAnsi" w:hAnsiTheme="minorHAnsi" w:cstheme="minorHAnsi"/>
          <w:szCs w:val="24"/>
        </w:rPr>
      </w:pPr>
    </w:p>
    <w:p w14:paraId="3658B02D" w14:textId="77777777" w:rsidR="00104998" w:rsidRPr="00104998" w:rsidRDefault="00104998" w:rsidP="00104998">
      <w:pPr>
        <w:rPr>
          <w:rFonts w:asciiTheme="minorHAnsi" w:hAnsiTheme="minorHAnsi" w:cstheme="minorHAnsi"/>
          <w:szCs w:val="24"/>
        </w:rPr>
      </w:pPr>
      <w:bookmarkStart w:id="76" w:name="_Hlk16520534"/>
      <w:r w:rsidRPr="00104998">
        <w:rPr>
          <w:rFonts w:asciiTheme="minorHAnsi" w:hAnsiTheme="minorHAnsi" w:cstheme="minorHAnsi"/>
          <w:szCs w:val="24"/>
        </w:rPr>
        <w:t xml:space="preserve">The address for the patient must be updated to the name of the Correctional Facility </w:t>
      </w:r>
    </w:p>
    <w:p w14:paraId="036B716A" w14:textId="214A140D" w:rsidR="00104998" w:rsidRPr="00104998" w:rsidRDefault="001249D9" w:rsidP="00104998">
      <w:pPr>
        <w:rPr>
          <w:rFonts w:asciiTheme="minorHAnsi" w:hAnsiTheme="minorHAnsi" w:cstheme="minorHAnsi"/>
          <w:szCs w:val="24"/>
        </w:rPr>
      </w:pPr>
      <w:r>
        <w:t xml:space="preserve">substitute decision maker </w:t>
      </w:r>
      <w:r w:rsidR="00104998" w:rsidRPr="00104998">
        <w:rPr>
          <w:rFonts w:asciiTheme="minorHAnsi" w:hAnsiTheme="minorHAnsi" w:cstheme="minorHAnsi"/>
          <w:szCs w:val="24"/>
        </w:rPr>
        <w:t>is also to be the name of the Correctional Facility</w:t>
      </w:r>
      <w:bookmarkEnd w:id="76"/>
      <w:r w:rsidR="00104998" w:rsidRPr="00104998">
        <w:rPr>
          <w:rFonts w:asciiTheme="minorHAnsi" w:hAnsiTheme="minorHAnsi" w:cstheme="minorHAnsi"/>
          <w:szCs w:val="24"/>
        </w:rPr>
        <w:t>.</w:t>
      </w:r>
    </w:p>
    <w:p w14:paraId="4BEA926D" w14:textId="77777777" w:rsidR="00104998" w:rsidRPr="00104998" w:rsidRDefault="00104998" w:rsidP="00104998">
      <w:pPr>
        <w:rPr>
          <w:rFonts w:asciiTheme="minorHAnsi" w:hAnsiTheme="minorHAnsi" w:cstheme="minorHAnsi"/>
          <w:szCs w:val="24"/>
        </w:rPr>
      </w:pPr>
    </w:p>
    <w:p w14:paraId="28CBC94A" w14:textId="09CC79B9"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A new General Practitioner should also be added to the patient demographics in ACTPAS, please use the practitioner referring from the correctional facility.</w:t>
      </w:r>
    </w:p>
    <w:p w14:paraId="04666821" w14:textId="67B57D1F" w:rsidR="00104998" w:rsidRPr="00104998" w:rsidRDefault="00104998" w:rsidP="00104998">
      <w:pPr>
        <w:rPr>
          <w:rFonts w:asciiTheme="minorHAnsi" w:hAnsiTheme="minorHAnsi" w:cstheme="minorHAnsi"/>
          <w:szCs w:val="24"/>
        </w:rPr>
      </w:pPr>
    </w:p>
    <w:p w14:paraId="3B5DCD75" w14:textId="77777777" w:rsidR="00104998" w:rsidRPr="00104998" w:rsidRDefault="00104998" w:rsidP="00017704">
      <w:pPr>
        <w:pStyle w:val="Heading2"/>
      </w:pPr>
      <w:bookmarkStart w:id="77" w:name="_Toc16519415"/>
      <w:bookmarkStart w:id="78" w:name="_Toc46154432"/>
      <w:r w:rsidRPr="00104998">
        <w:t>Compensable Admission</w:t>
      </w:r>
      <w:bookmarkEnd w:id="77"/>
      <w:bookmarkEnd w:id="78"/>
    </w:p>
    <w:p w14:paraId="189FD14E" w14:textId="77777777" w:rsidR="00104998" w:rsidRPr="00104998" w:rsidRDefault="00104998" w:rsidP="00104998">
      <w:pPr>
        <w:autoSpaceDE w:val="0"/>
        <w:autoSpaceDN w:val="0"/>
        <w:adjustRightInd w:val="0"/>
        <w:rPr>
          <w:rFonts w:asciiTheme="minorHAnsi" w:hAnsiTheme="minorHAnsi" w:cstheme="minorHAnsi"/>
          <w:iCs/>
          <w:szCs w:val="24"/>
        </w:rPr>
      </w:pPr>
      <w:r w:rsidRPr="00104998">
        <w:rPr>
          <w:rFonts w:asciiTheme="minorHAnsi" w:hAnsiTheme="minorHAnsi" w:cstheme="minorHAnsi"/>
          <w:szCs w:val="24"/>
        </w:rPr>
        <w:t>In relation to a health service,</w:t>
      </w:r>
      <w:r w:rsidRPr="00104998">
        <w:rPr>
          <w:rFonts w:asciiTheme="minorHAnsi" w:hAnsiTheme="minorHAnsi" w:cstheme="minorHAnsi"/>
          <w:bCs/>
          <w:iCs/>
          <w:szCs w:val="24"/>
        </w:rPr>
        <w:t xml:space="preserve"> compensable </w:t>
      </w:r>
      <w:r w:rsidRPr="00104998">
        <w:rPr>
          <w:rFonts w:asciiTheme="minorHAnsi" w:hAnsiTheme="minorHAnsi" w:cstheme="minorHAnsi"/>
          <w:szCs w:val="24"/>
        </w:rPr>
        <w:t>means a patient of the health service who has or may have a right to recover from any other person by way of compensation or</w:t>
      </w:r>
      <w:r w:rsidRPr="00104998">
        <w:rPr>
          <w:rFonts w:asciiTheme="minorHAnsi" w:hAnsiTheme="minorHAnsi" w:cstheme="minorHAnsi"/>
          <w:b/>
          <w:szCs w:val="24"/>
        </w:rPr>
        <w:t xml:space="preserve"> </w:t>
      </w:r>
      <w:r w:rsidRPr="00104998">
        <w:rPr>
          <w:rFonts w:asciiTheme="minorHAnsi" w:hAnsiTheme="minorHAnsi" w:cstheme="minorHAnsi"/>
          <w:szCs w:val="24"/>
        </w:rPr>
        <w:t xml:space="preserve">damages including the cost of the service provided in respect of the injury, illness or disease for which he/she received care and treatment or where the patient is an approved participant in the lifetime care and support scheme. </w:t>
      </w:r>
    </w:p>
    <w:p w14:paraId="462D61F8" w14:textId="77777777" w:rsidR="00104998" w:rsidRPr="00104998" w:rsidRDefault="00104998" w:rsidP="00104998">
      <w:pPr>
        <w:rPr>
          <w:rFonts w:asciiTheme="minorHAnsi" w:hAnsiTheme="minorHAnsi" w:cstheme="minorHAnsi"/>
          <w:szCs w:val="24"/>
        </w:rPr>
      </w:pPr>
    </w:p>
    <w:p w14:paraId="36E977BA" w14:textId="77777777" w:rsidR="00017704" w:rsidRDefault="00104998" w:rsidP="00017704">
      <w:pPr>
        <w:pBdr>
          <w:top w:val="single" w:sz="4" w:space="1" w:color="auto"/>
          <w:left w:val="single" w:sz="4" w:space="4" w:color="auto"/>
          <w:bottom w:val="single" w:sz="4" w:space="1" w:color="auto"/>
          <w:right w:val="single" w:sz="4" w:space="4" w:color="auto"/>
        </w:pBdr>
        <w:rPr>
          <w:rFonts w:asciiTheme="minorHAnsi" w:hAnsiTheme="minorHAnsi" w:cstheme="minorHAnsi"/>
          <w:szCs w:val="24"/>
        </w:rPr>
      </w:pPr>
      <w:r w:rsidRPr="00104998">
        <w:rPr>
          <w:rFonts w:asciiTheme="minorHAnsi" w:hAnsiTheme="minorHAnsi" w:cstheme="minorHAnsi"/>
          <w:szCs w:val="24"/>
        </w:rPr>
        <w:t>Note</w:t>
      </w:r>
      <w:r w:rsidR="00017704">
        <w:rPr>
          <w:rFonts w:asciiTheme="minorHAnsi" w:hAnsiTheme="minorHAnsi" w:cstheme="minorHAnsi"/>
          <w:szCs w:val="24"/>
        </w:rPr>
        <w:t>:</w:t>
      </w:r>
    </w:p>
    <w:p w14:paraId="56144F9E" w14:textId="015DF4FC" w:rsidR="00104998" w:rsidRPr="00104998" w:rsidRDefault="00017704" w:rsidP="00017704">
      <w:pPr>
        <w:pBdr>
          <w:top w:val="single" w:sz="4" w:space="1" w:color="auto"/>
          <w:left w:val="single" w:sz="4" w:space="4" w:color="auto"/>
          <w:bottom w:val="single" w:sz="4" w:space="1" w:color="auto"/>
          <w:right w:val="single" w:sz="4" w:space="4" w:color="auto"/>
        </w:pBdr>
        <w:rPr>
          <w:rFonts w:asciiTheme="minorHAnsi" w:hAnsiTheme="minorHAnsi" w:cstheme="minorHAnsi"/>
          <w:szCs w:val="24"/>
        </w:rPr>
      </w:pPr>
      <w:r>
        <w:rPr>
          <w:rFonts w:asciiTheme="minorHAnsi" w:hAnsiTheme="minorHAnsi" w:cstheme="minorHAnsi"/>
          <w:szCs w:val="24"/>
        </w:rPr>
        <w:t>T</w:t>
      </w:r>
      <w:r w:rsidR="00104998" w:rsidRPr="00104998">
        <w:rPr>
          <w:rFonts w:asciiTheme="minorHAnsi" w:hAnsiTheme="minorHAnsi" w:cstheme="minorHAnsi"/>
          <w:szCs w:val="24"/>
        </w:rPr>
        <w:t xml:space="preserve">he Minister for Health has exercised discretion under sub section 19(3) of the </w:t>
      </w:r>
      <w:r w:rsidR="00104998" w:rsidRPr="0019150A">
        <w:rPr>
          <w:rFonts w:asciiTheme="minorHAnsi" w:hAnsiTheme="minorHAnsi" w:cstheme="minorHAnsi"/>
          <w:i/>
          <w:iCs/>
          <w:szCs w:val="24"/>
        </w:rPr>
        <w:t xml:space="preserve">Health </w:t>
      </w:r>
      <w:r w:rsidR="0019150A" w:rsidRPr="0019150A">
        <w:rPr>
          <w:rFonts w:asciiTheme="minorHAnsi" w:hAnsiTheme="minorHAnsi" w:cstheme="minorHAnsi"/>
          <w:i/>
          <w:iCs/>
          <w:szCs w:val="24"/>
        </w:rPr>
        <w:t>I</w:t>
      </w:r>
      <w:r w:rsidR="00104998" w:rsidRPr="0019150A">
        <w:rPr>
          <w:rFonts w:asciiTheme="minorHAnsi" w:hAnsiTheme="minorHAnsi" w:cstheme="minorHAnsi"/>
          <w:i/>
          <w:iCs/>
          <w:szCs w:val="24"/>
        </w:rPr>
        <w:t xml:space="preserve">nsurance Act </w:t>
      </w:r>
      <w:r w:rsidR="00104998" w:rsidRPr="00104998">
        <w:rPr>
          <w:rFonts w:asciiTheme="minorHAnsi" w:hAnsiTheme="minorHAnsi" w:cstheme="minorHAnsi"/>
          <w:szCs w:val="24"/>
        </w:rPr>
        <w:t>1973 and any person that is employed to play sport are entitled to Medicare benefits for injuries incurred while playing sport. It should not be assumed that a sporting injury would be considered a compensable (workers compensation) unless the patient expressly elects to be admitted under a compensable category.</w:t>
      </w:r>
    </w:p>
    <w:p w14:paraId="643F4925" w14:textId="77777777" w:rsidR="00104998" w:rsidRPr="00104998" w:rsidRDefault="00104998" w:rsidP="00104998">
      <w:pPr>
        <w:rPr>
          <w:rFonts w:asciiTheme="minorHAnsi" w:hAnsiTheme="minorHAnsi" w:cstheme="minorHAnsi"/>
          <w:szCs w:val="24"/>
        </w:rPr>
      </w:pPr>
    </w:p>
    <w:p w14:paraId="6AE60E18" w14:textId="77777777" w:rsidR="00104998" w:rsidRPr="00104998" w:rsidRDefault="00104998" w:rsidP="00104998">
      <w:pPr>
        <w:pStyle w:val="ListParagraph"/>
        <w:ind w:left="0"/>
        <w:rPr>
          <w:rFonts w:asciiTheme="minorHAnsi" w:hAnsiTheme="minorHAnsi" w:cstheme="minorHAnsi"/>
          <w:szCs w:val="24"/>
        </w:rPr>
      </w:pPr>
      <w:r w:rsidRPr="00104998">
        <w:rPr>
          <w:rFonts w:asciiTheme="minorHAnsi" w:hAnsiTheme="minorHAnsi" w:cstheme="minorHAnsi"/>
          <w:szCs w:val="24"/>
        </w:rPr>
        <w:t>Required Forms are</w:t>
      </w:r>
    </w:p>
    <w:p w14:paraId="16B7A003" w14:textId="77777777" w:rsidR="00104998" w:rsidRPr="00104998" w:rsidRDefault="00104998" w:rsidP="00B6799D">
      <w:pPr>
        <w:pStyle w:val="ListParagraph"/>
        <w:numPr>
          <w:ilvl w:val="0"/>
          <w:numId w:val="15"/>
        </w:numPr>
        <w:ind w:left="426" w:hanging="426"/>
        <w:rPr>
          <w:rFonts w:asciiTheme="minorHAnsi" w:hAnsiTheme="minorHAnsi" w:cstheme="minorHAnsi"/>
          <w:b/>
          <w:szCs w:val="24"/>
        </w:rPr>
      </w:pPr>
      <w:r w:rsidRPr="00104998">
        <w:rPr>
          <w:rFonts w:asciiTheme="minorHAnsi" w:hAnsiTheme="minorHAnsi" w:cstheme="minorHAnsi"/>
          <w:szCs w:val="24"/>
        </w:rPr>
        <w:t>General Conditions of Admission Form</w:t>
      </w:r>
    </w:p>
    <w:p w14:paraId="1D825F25" w14:textId="77777777" w:rsidR="00104998" w:rsidRPr="00104998" w:rsidRDefault="00104998" w:rsidP="00B6799D">
      <w:pPr>
        <w:pStyle w:val="ListParagraph"/>
        <w:numPr>
          <w:ilvl w:val="0"/>
          <w:numId w:val="15"/>
        </w:numPr>
        <w:ind w:left="426" w:hanging="426"/>
        <w:rPr>
          <w:rFonts w:asciiTheme="minorHAnsi" w:hAnsiTheme="minorHAnsi" w:cstheme="minorHAnsi"/>
          <w:szCs w:val="24"/>
        </w:rPr>
      </w:pPr>
      <w:r w:rsidRPr="00104998">
        <w:rPr>
          <w:rFonts w:asciiTheme="minorHAnsi" w:hAnsiTheme="minorHAnsi" w:cstheme="minorHAnsi"/>
          <w:szCs w:val="24"/>
        </w:rPr>
        <w:t>Admission Form Front Sheet</w:t>
      </w:r>
    </w:p>
    <w:p w14:paraId="2D88CFEE" w14:textId="71C89608" w:rsidR="00104998" w:rsidRPr="00104998" w:rsidRDefault="00104998" w:rsidP="00B6799D">
      <w:pPr>
        <w:pStyle w:val="ListParagraph"/>
        <w:numPr>
          <w:ilvl w:val="0"/>
          <w:numId w:val="15"/>
        </w:numPr>
        <w:ind w:left="426" w:hanging="426"/>
        <w:rPr>
          <w:rFonts w:asciiTheme="minorHAnsi" w:hAnsiTheme="minorHAnsi" w:cstheme="minorHAnsi"/>
          <w:szCs w:val="24"/>
        </w:rPr>
      </w:pPr>
      <w:r w:rsidRPr="00104998">
        <w:rPr>
          <w:rFonts w:asciiTheme="minorHAnsi" w:hAnsiTheme="minorHAnsi" w:cstheme="minorHAnsi"/>
          <w:szCs w:val="24"/>
        </w:rPr>
        <w:t xml:space="preserve">Inpatient Election Form 1 – completed by the </w:t>
      </w:r>
      <w:r w:rsidR="001249D9">
        <w:rPr>
          <w:rFonts w:asciiTheme="minorHAnsi" w:hAnsiTheme="minorHAnsi" w:cstheme="minorHAnsi"/>
          <w:szCs w:val="24"/>
        </w:rPr>
        <w:t>patient or substitute decision maker</w:t>
      </w:r>
      <w:r w:rsidRPr="00104998">
        <w:rPr>
          <w:rFonts w:asciiTheme="minorHAnsi" w:hAnsiTheme="minorHAnsi" w:cstheme="minorHAnsi"/>
          <w:szCs w:val="24"/>
        </w:rPr>
        <w:t xml:space="preserve"> </w:t>
      </w:r>
    </w:p>
    <w:p w14:paraId="749DADDB" w14:textId="77777777" w:rsidR="00104998" w:rsidRPr="00104998" w:rsidRDefault="00104998" w:rsidP="00104998">
      <w:pPr>
        <w:pStyle w:val="ListParagraph"/>
        <w:ind w:left="426"/>
        <w:rPr>
          <w:rFonts w:asciiTheme="minorHAnsi" w:hAnsiTheme="minorHAnsi" w:cstheme="minorHAnsi"/>
          <w:szCs w:val="24"/>
        </w:rPr>
      </w:pPr>
      <w:r w:rsidRPr="00104998">
        <w:rPr>
          <w:rFonts w:asciiTheme="minorHAnsi" w:hAnsiTheme="minorHAnsi" w:cstheme="minorHAnsi"/>
          <w:szCs w:val="24"/>
        </w:rPr>
        <w:t>The compensable section must be completed including selection of the compensable type by ticking the relevant box (note – life time care and support scheme participants should tick other).  Bed charges must be documented on the form and choice for private or public if the claim is unsuccessful.</w:t>
      </w:r>
    </w:p>
    <w:p w14:paraId="6023A6F0" w14:textId="77777777" w:rsidR="00104998" w:rsidRPr="00104998" w:rsidRDefault="00104998" w:rsidP="00104998">
      <w:pPr>
        <w:pStyle w:val="ListParagraph"/>
        <w:ind w:left="426" w:hanging="426"/>
        <w:rPr>
          <w:rFonts w:asciiTheme="minorHAnsi" w:hAnsiTheme="minorHAnsi" w:cstheme="minorHAnsi"/>
          <w:szCs w:val="24"/>
        </w:rPr>
      </w:pPr>
    </w:p>
    <w:p w14:paraId="52C8331B" w14:textId="77777777" w:rsidR="00104998" w:rsidRPr="00104998" w:rsidRDefault="00104998" w:rsidP="00104998">
      <w:pPr>
        <w:pStyle w:val="ListParagraph"/>
        <w:ind w:left="0"/>
        <w:rPr>
          <w:rFonts w:asciiTheme="minorHAnsi" w:hAnsiTheme="minorHAnsi" w:cstheme="minorHAnsi"/>
          <w:szCs w:val="24"/>
        </w:rPr>
      </w:pPr>
      <w:r w:rsidRPr="00104998">
        <w:rPr>
          <w:rFonts w:asciiTheme="minorHAnsi" w:hAnsiTheme="minorHAnsi" w:cstheme="minorHAnsi"/>
          <w:szCs w:val="24"/>
        </w:rPr>
        <w:t>You must obtain, if possible, any insurance company details including claim number or Solicitors details. Where insurance details (including claim number) are not supplied invoices cannot be sent to the insurance company. Patient must be advised they may receive invoices in the mail which they can then submit to their insurance company or solicitor.</w:t>
      </w:r>
    </w:p>
    <w:p w14:paraId="655D7E8E" w14:textId="77777777" w:rsidR="00104998" w:rsidRPr="00104998" w:rsidRDefault="00104998" w:rsidP="00104998">
      <w:pPr>
        <w:rPr>
          <w:rStyle w:val="Strong"/>
          <w:rFonts w:asciiTheme="minorHAnsi" w:hAnsiTheme="minorHAnsi" w:cstheme="minorHAnsi"/>
          <w:szCs w:val="24"/>
        </w:rPr>
      </w:pPr>
    </w:p>
    <w:p w14:paraId="4ECCEF11" w14:textId="77777777" w:rsidR="00104998" w:rsidRPr="00104998" w:rsidRDefault="00104998" w:rsidP="00104998">
      <w:pPr>
        <w:rPr>
          <w:rFonts w:asciiTheme="minorHAnsi" w:hAnsiTheme="minorHAnsi" w:cstheme="minorHAnsi"/>
          <w:b/>
          <w:szCs w:val="24"/>
        </w:rPr>
      </w:pPr>
      <w:r w:rsidRPr="00104998">
        <w:rPr>
          <w:rFonts w:asciiTheme="minorHAnsi" w:hAnsiTheme="minorHAnsi" w:cstheme="minorHAnsi"/>
          <w:szCs w:val="24"/>
        </w:rPr>
        <w:t>The inpatient billing log is to be placed in the patients file.</w:t>
      </w:r>
    </w:p>
    <w:p w14:paraId="26FC4515" w14:textId="77777777" w:rsidR="00104998" w:rsidRPr="00104998" w:rsidRDefault="00104998" w:rsidP="00104998">
      <w:pPr>
        <w:rPr>
          <w:rStyle w:val="Strong"/>
          <w:rFonts w:asciiTheme="minorHAnsi" w:hAnsiTheme="minorHAnsi" w:cstheme="minorHAnsi"/>
          <w:szCs w:val="24"/>
        </w:rPr>
      </w:pPr>
    </w:p>
    <w:p w14:paraId="36F2EB4E" w14:textId="77777777" w:rsidR="00104998" w:rsidRPr="00104998" w:rsidRDefault="00104998" w:rsidP="00017704">
      <w:pPr>
        <w:pStyle w:val="Heading2"/>
      </w:pPr>
      <w:bookmarkStart w:id="79" w:name="_Toc16519416"/>
      <w:bookmarkStart w:id="80" w:name="_Toc46154433"/>
      <w:r w:rsidRPr="00104998">
        <w:t>Asylum Seeker with ACT Access Card Admissions</w:t>
      </w:r>
      <w:bookmarkEnd w:id="79"/>
      <w:bookmarkEnd w:id="80"/>
    </w:p>
    <w:p w14:paraId="2039DD6A" w14:textId="77777777"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 xml:space="preserve">Asylum seekers with a Protection Visa Acknowledgement (PVA) letter from the Department of Immigration and Border Protection are given an ACT Services Access Card. </w:t>
      </w:r>
    </w:p>
    <w:p w14:paraId="1D589A34" w14:textId="77777777" w:rsidR="0019150A" w:rsidRDefault="0019150A" w:rsidP="00104998">
      <w:pPr>
        <w:rPr>
          <w:rFonts w:asciiTheme="minorHAnsi" w:hAnsiTheme="minorHAnsi" w:cstheme="minorHAnsi"/>
          <w:szCs w:val="24"/>
        </w:rPr>
      </w:pPr>
    </w:p>
    <w:p w14:paraId="66EFE952" w14:textId="1B3D6501" w:rsidR="00104998" w:rsidRDefault="00104998" w:rsidP="00104998">
      <w:pPr>
        <w:rPr>
          <w:rFonts w:asciiTheme="minorHAnsi" w:hAnsiTheme="minorHAnsi" w:cstheme="minorHAnsi"/>
          <w:szCs w:val="24"/>
        </w:rPr>
      </w:pPr>
      <w:r w:rsidRPr="00104998">
        <w:rPr>
          <w:rFonts w:asciiTheme="minorHAnsi" w:hAnsiTheme="minorHAnsi" w:cstheme="minorHAnsi"/>
          <w:szCs w:val="24"/>
        </w:rPr>
        <w:lastRenderedPageBreak/>
        <w:t>This card entitles the asylum seeker to free public health care including pathology, diagnostic imaging, pharmaceutical and outpatient services in ACT public hospitals.</w:t>
      </w:r>
    </w:p>
    <w:p w14:paraId="33B17D62" w14:textId="77777777" w:rsidR="00017704" w:rsidRPr="00104998" w:rsidRDefault="00017704" w:rsidP="00104998">
      <w:pPr>
        <w:rPr>
          <w:rFonts w:asciiTheme="minorHAnsi" w:hAnsiTheme="minorHAnsi" w:cstheme="minorHAnsi"/>
          <w:szCs w:val="24"/>
        </w:rPr>
      </w:pPr>
    </w:p>
    <w:p w14:paraId="1CD6E960" w14:textId="3B23E93A" w:rsidR="00104998" w:rsidRDefault="00104998" w:rsidP="00017704">
      <w:pPr>
        <w:rPr>
          <w:rFonts w:asciiTheme="minorHAnsi" w:hAnsiTheme="minorHAnsi" w:cstheme="minorHAnsi"/>
          <w:szCs w:val="24"/>
        </w:rPr>
      </w:pPr>
      <w:r w:rsidRPr="00104998">
        <w:rPr>
          <w:rFonts w:asciiTheme="minorHAnsi" w:hAnsiTheme="minorHAnsi" w:cstheme="minorHAnsi"/>
          <w:noProof/>
          <w:szCs w:val="24"/>
          <w:lang w:eastAsia="en-AU"/>
        </w:rPr>
        <w:drawing>
          <wp:inline distT="0" distB="0" distL="0" distR="0" wp14:anchorId="639C4521" wp14:editId="7D14F7F3">
            <wp:extent cx="2266161" cy="1226295"/>
            <wp:effectExtent l="19050" t="0" r="789" b="0"/>
            <wp:docPr id="19"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5" cstate="print"/>
                    <a:srcRect/>
                    <a:stretch>
                      <a:fillRect/>
                    </a:stretch>
                  </pic:blipFill>
                  <pic:spPr bwMode="auto">
                    <a:xfrm>
                      <a:off x="0" y="0"/>
                      <a:ext cx="2269271" cy="1227978"/>
                    </a:xfrm>
                    <a:prstGeom prst="rect">
                      <a:avLst/>
                    </a:prstGeom>
                    <a:noFill/>
                    <a:ln w="9525">
                      <a:noFill/>
                      <a:miter lim="800000"/>
                      <a:headEnd/>
                      <a:tailEnd/>
                    </a:ln>
                  </pic:spPr>
                </pic:pic>
              </a:graphicData>
            </a:graphic>
          </wp:inline>
        </w:drawing>
      </w:r>
    </w:p>
    <w:p w14:paraId="6BB71AA1" w14:textId="77777777" w:rsidR="00017704" w:rsidRPr="00104998" w:rsidRDefault="00017704" w:rsidP="00017704">
      <w:pPr>
        <w:rPr>
          <w:rFonts w:asciiTheme="minorHAnsi" w:hAnsiTheme="minorHAnsi" w:cstheme="minorHAnsi"/>
          <w:szCs w:val="24"/>
        </w:rPr>
      </w:pPr>
    </w:p>
    <w:p w14:paraId="7BC3C1A4" w14:textId="77777777" w:rsidR="00104998" w:rsidRPr="00104998" w:rsidRDefault="00104998" w:rsidP="00104998">
      <w:pPr>
        <w:rPr>
          <w:rStyle w:val="Strong"/>
          <w:rFonts w:asciiTheme="minorHAnsi" w:hAnsiTheme="minorHAnsi" w:cstheme="minorHAnsi"/>
          <w:b w:val="0"/>
          <w:szCs w:val="24"/>
        </w:rPr>
      </w:pPr>
      <w:r w:rsidRPr="00104998">
        <w:rPr>
          <w:rStyle w:val="Strong"/>
          <w:rFonts w:asciiTheme="minorHAnsi" w:hAnsiTheme="minorHAnsi" w:cstheme="minorHAnsi"/>
          <w:szCs w:val="24"/>
        </w:rPr>
        <w:t xml:space="preserve">The patient’s access card registration number must be recorded in ACTPAS and/or EDIS in the funding source tab. </w:t>
      </w:r>
    </w:p>
    <w:p w14:paraId="1FE8B282" w14:textId="77777777" w:rsidR="00104998" w:rsidRPr="00104998" w:rsidRDefault="00104998" w:rsidP="00104998">
      <w:pPr>
        <w:rPr>
          <w:rFonts w:asciiTheme="minorHAnsi" w:hAnsiTheme="minorHAnsi" w:cstheme="minorHAnsi"/>
          <w:szCs w:val="24"/>
        </w:rPr>
      </w:pPr>
    </w:p>
    <w:p w14:paraId="388E04E0" w14:textId="0EF63CF7"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Required Forms are</w:t>
      </w:r>
    </w:p>
    <w:p w14:paraId="39E6D015" w14:textId="77777777" w:rsidR="00104998" w:rsidRPr="00104998" w:rsidRDefault="00104998" w:rsidP="00B6799D">
      <w:pPr>
        <w:pStyle w:val="ListParagraph"/>
        <w:numPr>
          <w:ilvl w:val="0"/>
          <w:numId w:val="16"/>
        </w:numPr>
        <w:ind w:left="426" w:hanging="426"/>
        <w:rPr>
          <w:rFonts w:asciiTheme="minorHAnsi" w:hAnsiTheme="minorHAnsi" w:cstheme="minorHAnsi"/>
          <w:b/>
          <w:szCs w:val="24"/>
        </w:rPr>
      </w:pPr>
      <w:r w:rsidRPr="00104998">
        <w:rPr>
          <w:rFonts w:asciiTheme="minorHAnsi" w:hAnsiTheme="minorHAnsi" w:cstheme="minorHAnsi"/>
          <w:szCs w:val="24"/>
        </w:rPr>
        <w:t>General Conditions of Admission Form</w:t>
      </w:r>
    </w:p>
    <w:p w14:paraId="66C98F8A" w14:textId="77777777" w:rsidR="00104998" w:rsidRPr="00104998" w:rsidRDefault="00104998" w:rsidP="00B6799D">
      <w:pPr>
        <w:pStyle w:val="ListParagraph"/>
        <w:numPr>
          <w:ilvl w:val="0"/>
          <w:numId w:val="16"/>
        </w:numPr>
        <w:ind w:left="426" w:hanging="426"/>
        <w:rPr>
          <w:rFonts w:asciiTheme="minorHAnsi" w:hAnsiTheme="minorHAnsi" w:cstheme="minorHAnsi"/>
          <w:szCs w:val="24"/>
        </w:rPr>
      </w:pPr>
      <w:r w:rsidRPr="00104998">
        <w:rPr>
          <w:rFonts w:asciiTheme="minorHAnsi" w:hAnsiTheme="minorHAnsi" w:cstheme="minorHAnsi"/>
          <w:szCs w:val="24"/>
        </w:rPr>
        <w:t>Admission Form Front Sheet</w:t>
      </w:r>
    </w:p>
    <w:p w14:paraId="5D94A023" w14:textId="79DD2980" w:rsidR="00104998" w:rsidRPr="00104998" w:rsidRDefault="00104998" w:rsidP="00B6799D">
      <w:pPr>
        <w:pStyle w:val="ListParagraph"/>
        <w:numPr>
          <w:ilvl w:val="0"/>
          <w:numId w:val="16"/>
        </w:numPr>
        <w:ind w:left="426" w:hanging="426"/>
        <w:rPr>
          <w:rFonts w:asciiTheme="minorHAnsi" w:hAnsiTheme="minorHAnsi" w:cstheme="minorHAnsi"/>
          <w:b/>
          <w:szCs w:val="24"/>
        </w:rPr>
      </w:pPr>
      <w:r w:rsidRPr="00104998">
        <w:rPr>
          <w:rFonts w:asciiTheme="minorHAnsi" w:hAnsiTheme="minorHAnsi" w:cstheme="minorHAnsi"/>
          <w:szCs w:val="24"/>
        </w:rPr>
        <w:t xml:space="preserve">Inpatient Election Form 2 - completed by the patient or </w:t>
      </w:r>
      <w:r w:rsidR="001249D9">
        <w:rPr>
          <w:rFonts w:asciiTheme="minorHAnsi" w:hAnsiTheme="minorHAnsi" w:cstheme="minorHAnsi"/>
          <w:szCs w:val="24"/>
        </w:rPr>
        <w:t>substitute decision maker</w:t>
      </w:r>
      <w:r w:rsidRPr="00104998">
        <w:rPr>
          <w:rFonts w:asciiTheme="minorHAnsi" w:hAnsiTheme="minorHAnsi" w:cstheme="minorHAnsi"/>
          <w:szCs w:val="24"/>
        </w:rPr>
        <w:t xml:space="preserve">. </w:t>
      </w:r>
    </w:p>
    <w:p w14:paraId="56A61644" w14:textId="77777777" w:rsidR="0019150A" w:rsidRDefault="0019150A" w:rsidP="00104998">
      <w:pPr>
        <w:pStyle w:val="ListParagraph"/>
        <w:ind w:left="426" w:hanging="426"/>
        <w:rPr>
          <w:rFonts w:asciiTheme="minorHAnsi" w:hAnsiTheme="minorHAnsi" w:cstheme="minorHAnsi"/>
          <w:szCs w:val="24"/>
        </w:rPr>
      </w:pPr>
    </w:p>
    <w:p w14:paraId="29D033FC" w14:textId="6B207143" w:rsidR="00104998" w:rsidRPr="00104998" w:rsidRDefault="00104998" w:rsidP="00104998">
      <w:pPr>
        <w:pStyle w:val="ListParagraph"/>
        <w:ind w:left="426" w:hanging="426"/>
        <w:rPr>
          <w:rFonts w:asciiTheme="minorHAnsi" w:hAnsiTheme="minorHAnsi" w:cstheme="minorHAnsi"/>
          <w:b/>
          <w:szCs w:val="24"/>
        </w:rPr>
      </w:pPr>
      <w:r w:rsidRPr="00104998">
        <w:rPr>
          <w:rFonts w:asciiTheme="minorHAnsi" w:hAnsiTheme="minorHAnsi" w:cstheme="minorHAnsi"/>
          <w:szCs w:val="24"/>
        </w:rPr>
        <w:t xml:space="preserve">You must explain and note the charges for Nursing Home Type care on the election form. </w:t>
      </w:r>
    </w:p>
    <w:p w14:paraId="33671926" w14:textId="77777777"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Ensure they have indicated if they have been admitted to any hospital in the past 7 days.</w:t>
      </w:r>
    </w:p>
    <w:p w14:paraId="153C8F0A" w14:textId="77777777" w:rsidR="00104998" w:rsidRPr="00104998" w:rsidRDefault="00104998" w:rsidP="00104998">
      <w:pPr>
        <w:rPr>
          <w:rStyle w:val="Strong"/>
          <w:rFonts w:asciiTheme="minorHAnsi" w:hAnsiTheme="minorHAnsi" w:cstheme="minorHAnsi"/>
          <w:szCs w:val="24"/>
        </w:rPr>
      </w:pPr>
      <w:r w:rsidRPr="00104998">
        <w:rPr>
          <w:rFonts w:asciiTheme="minorHAnsi" w:hAnsiTheme="minorHAnsi" w:cstheme="minorHAnsi"/>
          <w:szCs w:val="24"/>
        </w:rPr>
        <w:t>You must note on the election form that the patient is an ACT Access Card holder.</w:t>
      </w:r>
    </w:p>
    <w:p w14:paraId="4F482A01" w14:textId="77777777" w:rsidR="00104998" w:rsidRPr="00104998" w:rsidRDefault="00104998" w:rsidP="00104998">
      <w:pPr>
        <w:pStyle w:val="Heading1"/>
        <w:spacing w:before="0" w:after="0"/>
        <w:rPr>
          <w:rFonts w:asciiTheme="minorHAnsi" w:hAnsiTheme="minorHAnsi" w:cstheme="minorHAnsi"/>
          <w:sz w:val="24"/>
          <w:szCs w:val="24"/>
        </w:rPr>
      </w:pPr>
    </w:p>
    <w:p w14:paraId="1E804B1F" w14:textId="77777777" w:rsidR="00104998" w:rsidRPr="00104998" w:rsidRDefault="00104998" w:rsidP="00017704">
      <w:pPr>
        <w:pStyle w:val="Heading2"/>
      </w:pPr>
      <w:bookmarkStart w:id="81" w:name="_Toc16519417"/>
      <w:bookmarkStart w:id="82" w:name="_Toc46154434"/>
      <w:r w:rsidRPr="00104998">
        <w:t>Asylum Seeker in Community Detention Admissions</w:t>
      </w:r>
      <w:bookmarkEnd w:id="81"/>
      <w:bookmarkEnd w:id="82"/>
    </w:p>
    <w:p w14:paraId="3ACEA72C" w14:textId="7F176953"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 xml:space="preserve">There is an agreement in place between the Department of </w:t>
      </w:r>
      <w:r w:rsidR="00956B80">
        <w:rPr>
          <w:rFonts w:asciiTheme="minorHAnsi" w:hAnsiTheme="minorHAnsi" w:cstheme="minorHAnsi"/>
          <w:szCs w:val="24"/>
        </w:rPr>
        <w:t>Home Affairs</w:t>
      </w:r>
      <w:r w:rsidRPr="00104998">
        <w:rPr>
          <w:rFonts w:asciiTheme="minorHAnsi" w:hAnsiTheme="minorHAnsi" w:cstheme="minorHAnsi"/>
          <w:szCs w:val="24"/>
        </w:rPr>
        <w:t xml:space="preserve"> and the </w:t>
      </w:r>
      <w:r w:rsidR="00956B80">
        <w:rPr>
          <w:rFonts w:asciiTheme="minorHAnsi" w:hAnsiTheme="minorHAnsi" w:cstheme="minorHAnsi"/>
          <w:szCs w:val="24"/>
        </w:rPr>
        <w:t xml:space="preserve">ACT Government </w:t>
      </w:r>
      <w:r w:rsidRPr="00104998">
        <w:rPr>
          <w:rFonts w:asciiTheme="minorHAnsi" w:hAnsiTheme="minorHAnsi" w:cstheme="minorHAnsi"/>
          <w:szCs w:val="24"/>
        </w:rPr>
        <w:t xml:space="preserve">to ensure the appropriate delivery of health services to people in community detention as required.  </w:t>
      </w:r>
    </w:p>
    <w:p w14:paraId="24F024B1" w14:textId="77777777" w:rsidR="00104998" w:rsidRPr="00104998" w:rsidRDefault="00104998" w:rsidP="00104998">
      <w:pPr>
        <w:rPr>
          <w:rFonts w:asciiTheme="minorHAnsi" w:hAnsiTheme="minorHAnsi" w:cstheme="minorHAnsi"/>
          <w:szCs w:val="24"/>
        </w:rPr>
      </w:pPr>
    </w:p>
    <w:p w14:paraId="2BBC6EBF" w14:textId="6318C45A"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 xml:space="preserve">Canberra Health Service invoices </w:t>
      </w:r>
      <w:r w:rsidR="00956B80">
        <w:rPr>
          <w:rFonts w:asciiTheme="minorHAnsi" w:hAnsiTheme="minorHAnsi" w:cstheme="minorHAnsi"/>
          <w:szCs w:val="24"/>
        </w:rPr>
        <w:t>the Department of Home Affairs</w:t>
      </w:r>
      <w:r w:rsidRPr="00104998">
        <w:rPr>
          <w:rFonts w:asciiTheme="minorHAnsi" w:hAnsiTheme="minorHAnsi" w:cstheme="minorHAnsi"/>
          <w:szCs w:val="24"/>
        </w:rPr>
        <w:t xml:space="preserve"> for services provided to these patients. The patient will NOT be invoiced for the service.</w:t>
      </w:r>
    </w:p>
    <w:p w14:paraId="76F1640F" w14:textId="77777777" w:rsidR="00104998" w:rsidRPr="00104998" w:rsidRDefault="00104998" w:rsidP="00104998">
      <w:pPr>
        <w:rPr>
          <w:rFonts w:asciiTheme="minorHAnsi" w:hAnsiTheme="minorHAnsi" w:cstheme="minorHAnsi"/>
          <w:szCs w:val="24"/>
        </w:rPr>
      </w:pPr>
    </w:p>
    <w:p w14:paraId="25988903" w14:textId="77777777" w:rsidR="00104998" w:rsidRPr="00104998" w:rsidRDefault="00104998" w:rsidP="00104998">
      <w:pPr>
        <w:rPr>
          <w:rFonts w:asciiTheme="minorHAnsi" w:hAnsiTheme="minorHAnsi" w:cstheme="minorHAnsi"/>
          <w:szCs w:val="24"/>
        </w:rPr>
      </w:pPr>
      <w:r w:rsidRPr="00104998">
        <w:rPr>
          <w:rFonts w:asciiTheme="minorHAnsi" w:hAnsiTheme="minorHAnsi" w:cstheme="minorHAnsi"/>
          <w:szCs w:val="24"/>
        </w:rPr>
        <w:t>Required Forms are:</w:t>
      </w:r>
    </w:p>
    <w:p w14:paraId="67CD11C7" w14:textId="77777777" w:rsidR="00104998" w:rsidRPr="00104998" w:rsidRDefault="00104998" w:rsidP="00B6799D">
      <w:pPr>
        <w:pStyle w:val="ListParagraph"/>
        <w:numPr>
          <w:ilvl w:val="0"/>
          <w:numId w:val="17"/>
        </w:numPr>
        <w:ind w:left="426" w:hanging="426"/>
        <w:rPr>
          <w:rFonts w:asciiTheme="minorHAnsi" w:hAnsiTheme="minorHAnsi" w:cstheme="minorHAnsi"/>
          <w:b/>
          <w:szCs w:val="24"/>
        </w:rPr>
      </w:pPr>
      <w:r w:rsidRPr="00104998">
        <w:rPr>
          <w:rFonts w:asciiTheme="minorHAnsi" w:hAnsiTheme="minorHAnsi" w:cstheme="minorHAnsi"/>
          <w:szCs w:val="24"/>
        </w:rPr>
        <w:t>General Conditions of Admission Form</w:t>
      </w:r>
    </w:p>
    <w:p w14:paraId="412FE964" w14:textId="77777777" w:rsidR="00104998" w:rsidRPr="00104998" w:rsidRDefault="00104998" w:rsidP="00B6799D">
      <w:pPr>
        <w:pStyle w:val="ListParagraph"/>
        <w:numPr>
          <w:ilvl w:val="0"/>
          <w:numId w:val="17"/>
        </w:numPr>
        <w:ind w:left="426" w:hanging="426"/>
        <w:rPr>
          <w:rFonts w:asciiTheme="minorHAnsi" w:hAnsiTheme="minorHAnsi" w:cstheme="minorHAnsi"/>
          <w:szCs w:val="24"/>
        </w:rPr>
      </w:pPr>
      <w:r w:rsidRPr="00104998">
        <w:rPr>
          <w:rFonts w:asciiTheme="minorHAnsi" w:hAnsiTheme="minorHAnsi" w:cstheme="minorHAnsi"/>
          <w:szCs w:val="24"/>
        </w:rPr>
        <w:t>Admission Form Front Sheet</w:t>
      </w:r>
    </w:p>
    <w:p w14:paraId="661982F5" w14:textId="19FAD88A" w:rsidR="00104998" w:rsidRPr="001249D9" w:rsidRDefault="00104998" w:rsidP="001249D9">
      <w:pPr>
        <w:pStyle w:val="ListParagraph"/>
        <w:numPr>
          <w:ilvl w:val="0"/>
          <w:numId w:val="17"/>
        </w:numPr>
        <w:ind w:left="426" w:hanging="426"/>
        <w:rPr>
          <w:rFonts w:asciiTheme="minorHAnsi" w:hAnsiTheme="minorHAnsi" w:cstheme="minorHAnsi"/>
          <w:b/>
          <w:szCs w:val="24"/>
        </w:rPr>
      </w:pPr>
      <w:r w:rsidRPr="00104998">
        <w:rPr>
          <w:rFonts w:asciiTheme="minorHAnsi" w:hAnsiTheme="minorHAnsi" w:cstheme="minorHAnsi"/>
          <w:szCs w:val="24"/>
        </w:rPr>
        <w:t xml:space="preserve">Inpatient Election Form 2 - completed by the patient or </w:t>
      </w:r>
      <w:r w:rsidR="001249D9">
        <w:rPr>
          <w:rFonts w:asciiTheme="minorHAnsi" w:hAnsiTheme="minorHAnsi" w:cstheme="minorHAnsi"/>
          <w:szCs w:val="24"/>
        </w:rPr>
        <w:t>substitute decision maker</w:t>
      </w:r>
      <w:r w:rsidRPr="001249D9">
        <w:rPr>
          <w:rFonts w:asciiTheme="minorHAnsi" w:hAnsiTheme="minorHAnsi" w:cstheme="minorHAnsi"/>
          <w:szCs w:val="24"/>
        </w:rPr>
        <w:t xml:space="preserve"> </w:t>
      </w:r>
    </w:p>
    <w:p w14:paraId="7BC1E4D7" w14:textId="77777777" w:rsidR="00104998" w:rsidRPr="00104998" w:rsidRDefault="00104998" w:rsidP="00104998">
      <w:pPr>
        <w:rPr>
          <w:rStyle w:val="Strong"/>
          <w:rFonts w:asciiTheme="minorHAnsi" w:hAnsiTheme="minorHAnsi" w:cstheme="minorHAnsi"/>
          <w:szCs w:val="24"/>
        </w:rPr>
      </w:pPr>
    </w:p>
    <w:p w14:paraId="58750543" w14:textId="77777777" w:rsidR="00104998" w:rsidRPr="00104998" w:rsidRDefault="00104998" w:rsidP="00017704">
      <w:pPr>
        <w:pStyle w:val="Heading2"/>
      </w:pPr>
      <w:bookmarkStart w:id="83" w:name="_Toc16519418"/>
      <w:bookmarkStart w:id="84" w:name="_Toc46154435"/>
      <w:r w:rsidRPr="00104998">
        <w:t>Nursing Home Type Patients</w:t>
      </w:r>
      <w:bookmarkEnd w:id="83"/>
      <w:bookmarkEnd w:id="84"/>
      <w:r w:rsidRPr="00104998">
        <w:t xml:space="preserve"> </w:t>
      </w:r>
    </w:p>
    <w:p w14:paraId="1C57D09B" w14:textId="0C8C2691" w:rsidR="00104998" w:rsidRPr="00104998" w:rsidRDefault="00104998" w:rsidP="00104998">
      <w:pPr>
        <w:rPr>
          <w:rFonts w:asciiTheme="minorHAnsi" w:hAnsiTheme="minorHAnsi" w:cstheme="minorHAnsi"/>
          <w:szCs w:val="24"/>
        </w:rPr>
      </w:pPr>
      <w:r w:rsidRPr="00104998">
        <w:rPr>
          <w:rFonts w:asciiTheme="minorHAnsi" w:eastAsiaTheme="minorHAnsi" w:hAnsiTheme="minorHAnsi" w:cstheme="minorHAnsi"/>
          <w:szCs w:val="24"/>
        </w:rPr>
        <w:t xml:space="preserve">A patient is classified as Nursing </w:t>
      </w:r>
      <w:r w:rsidR="0019150A">
        <w:rPr>
          <w:rFonts w:asciiTheme="minorHAnsi" w:eastAsiaTheme="minorHAnsi" w:hAnsiTheme="minorHAnsi" w:cstheme="minorHAnsi"/>
          <w:szCs w:val="24"/>
        </w:rPr>
        <w:t>H</w:t>
      </w:r>
      <w:r w:rsidRPr="00104998">
        <w:rPr>
          <w:rFonts w:asciiTheme="minorHAnsi" w:eastAsiaTheme="minorHAnsi" w:hAnsiTheme="minorHAnsi" w:cstheme="minorHAnsi"/>
          <w:szCs w:val="24"/>
        </w:rPr>
        <w:t>ome Type Patient (NHTP) where they have been in hospital for a continuous period of more than 35 days, is not receiving acute care, and is being provided with accommodation and nursing care as an end in itself.</w:t>
      </w:r>
    </w:p>
    <w:p w14:paraId="6FEA880C" w14:textId="77777777" w:rsidR="00104998" w:rsidRPr="00104998" w:rsidRDefault="00104998" w:rsidP="00104998">
      <w:pPr>
        <w:rPr>
          <w:rFonts w:asciiTheme="minorHAnsi" w:hAnsiTheme="minorHAnsi" w:cstheme="minorHAnsi"/>
          <w:szCs w:val="24"/>
        </w:rPr>
      </w:pPr>
    </w:p>
    <w:p w14:paraId="137227FA" w14:textId="77777777" w:rsidR="00104998" w:rsidRPr="00104998" w:rsidRDefault="00104998" w:rsidP="00104998">
      <w:pPr>
        <w:rPr>
          <w:rFonts w:asciiTheme="minorHAnsi" w:eastAsiaTheme="minorHAnsi" w:hAnsiTheme="minorHAnsi" w:cstheme="minorHAnsi"/>
          <w:szCs w:val="24"/>
        </w:rPr>
      </w:pPr>
      <w:r w:rsidRPr="00104998">
        <w:rPr>
          <w:rFonts w:asciiTheme="minorHAnsi" w:eastAsiaTheme="minorHAnsi" w:hAnsiTheme="minorHAnsi" w:cstheme="minorHAnsi"/>
          <w:szCs w:val="24"/>
        </w:rPr>
        <w:t xml:space="preserve">A continuous period of hospitalisation includes any periods during which a patient was, or is, receiving hospital treatment, whether the same hospital, where the periods are separated from each other by not more than 7 days.  35 days of hospitalisation is accrued across hospitals when a patient is transferred or readmitted within 7 days. For example, a patient receives admitted patient care in hospital A for 20 days and is then transferred to hospital B. </w:t>
      </w:r>
      <w:r w:rsidRPr="00104998">
        <w:rPr>
          <w:rFonts w:asciiTheme="minorHAnsi" w:eastAsiaTheme="minorHAnsi" w:hAnsiTheme="minorHAnsi" w:cstheme="minorHAnsi"/>
          <w:szCs w:val="24"/>
        </w:rPr>
        <w:lastRenderedPageBreak/>
        <w:t>On the 16th day of the second admission the patient becomes a NHTP if acute care certification (ACC) does not exist.</w:t>
      </w:r>
    </w:p>
    <w:p w14:paraId="1D745FCA" w14:textId="77777777" w:rsidR="00104998" w:rsidRPr="00104998" w:rsidRDefault="00104998" w:rsidP="00104998">
      <w:pPr>
        <w:rPr>
          <w:rFonts w:asciiTheme="minorHAnsi" w:eastAsiaTheme="minorHAnsi" w:hAnsiTheme="minorHAnsi" w:cstheme="minorHAnsi"/>
          <w:szCs w:val="24"/>
        </w:rPr>
      </w:pPr>
    </w:p>
    <w:p w14:paraId="148B842E" w14:textId="77777777" w:rsidR="00104998" w:rsidRPr="00104998" w:rsidRDefault="00104998" w:rsidP="00104998">
      <w:pPr>
        <w:rPr>
          <w:rFonts w:asciiTheme="minorHAnsi" w:eastAsiaTheme="minorHAnsi" w:hAnsiTheme="minorHAnsi" w:cstheme="minorHAnsi"/>
          <w:szCs w:val="24"/>
        </w:rPr>
      </w:pPr>
      <w:r w:rsidRPr="00104998">
        <w:rPr>
          <w:rFonts w:asciiTheme="minorHAnsi" w:eastAsiaTheme="minorHAnsi" w:hAnsiTheme="minorHAnsi" w:cstheme="minorHAnsi"/>
          <w:szCs w:val="24"/>
        </w:rPr>
        <w:t>If a NHTP is out of any hospital (other than for contracted services) for more than seven consecutive days, the 35 day count begins again.</w:t>
      </w:r>
    </w:p>
    <w:p w14:paraId="475A8A3D" w14:textId="77777777" w:rsidR="00104998" w:rsidRPr="00104998" w:rsidRDefault="00104998" w:rsidP="00104998">
      <w:pPr>
        <w:rPr>
          <w:rFonts w:asciiTheme="minorHAnsi" w:hAnsiTheme="minorHAnsi" w:cstheme="minorHAnsi"/>
          <w:szCs w:val="24"/>
        </w:rPr>
      </w:pPr>
    </w:p>
    <w:p w14:paraId="178D7892" w14:textId="4A35FA96" w:rsidR="00104998" w:rsidRDefault="00104998" w:rsidP="00104998">
      <w:pPr>
        <w:rPr>
          <w:rFonts w:asciiTheme="minorHAnsi" w:hAnsiTheme="minorHAnsi" w:cstheme="minorHAnsi"/>
          <w:szCs w:val="24"/>
        </w:rPr>
      </w:pPr>
      <w:r w:rsidRPr="00104998">
        <w:rPr>
          <w:rFonts w:asciiTheme="minorHAnsi" w:hAnsiTheme="minorHAnsi" w:cstheme="minorHAnsi"/>
          <w:szCs w:val="24"/>
        </w:rPr>
        <w:t>Once the patient reaches the 35 days in the admission an Acute Care Certificate is automatically generated by the patient billing system which are sent to the Medical Officers for completion.  If the patients care type is to be changed the ward clerk will be provided with a Care Type Change form and must update the required fields in ACTPAS</w:t>
      </w:r>
      <w:r w:rsidR="00017704">
        <w:rPr>
          <w:rFonts w:asciiTheme="minorHAnsi" w:hAnsiTheme="minorHAnsi" w:cstheme="minorHAnsi"/>
          <w:szCs w:val="24"/>
        </w:rPr>
        <w:t>.</w:t>
      </w:r>
    </w:p>
    <w:p w14:paraId="13DB33D2" w14:textId="77777777" w:rsidR="00017704" w:rsidRPr="00104998" w:rsidRDefault="00017704" w:rsidP="00104998">
      <w:pPr>
        <w:rPr>
          <w:rFonts w:asciiTheme="minorHAnsi" w:hAnsiTheme="minorHAnsi" w:cstheme="minorHAnsi"/>
          <w:b/>
          <w:szCs w:val="24"/>
        </w:rPr>
      </w:pPr>
    </w:p>
    <w:p w14:paraId="10CB036E" w14:textId="77777777" w:rsidR="00895F1C" w:rsidRDefault="00447D8E" w:rsidP="00895F1C">
      <w:pPr>
        <w:jc w:val="right"/>
        <w:rPr>
          <w:rFonts w:cs="Arial"/>
          <w:b/>
          <w:szCs w:val="24"/>
        </w:rPr>
      </w:pPr>
      <w:hyperlink w:anchor="Contents" w:history="1">
        <w:r w:rsidR="00895F1C" w:rsidRPr="00590902">
          <w:rPr>
            <w:rStyle w:val="Hyperlink"/>
            <w:rFonts w:cs="Arial"/>
            <w:i/>
            <w:szCs w:val="24"/>
          </w:rPr>
          <w:t>Back to Table of Contents</w:t>
        </w:r>
      </w:hyperlink>
      <w:r w:rsidR="00895F1C">
        <w:rPr>
          <w:rFonts w:cs="Arial"/>
          <w:i/>
          <w:szCs w:val="24"/>
        </w:rPr>
        <w:t xml:space="preserve"> </w:t>
      </w:r>
    </w:p>
    <w:tbl>
      <w:tblPr>
        <w:tblpPr w:leftFromText="180" w:rightFromText="180" w:vertAnchor="text" w:horzAnchor="margin" w:tblpY="181"/>
        <w:tblW w:w="9158" w:type="dxa"/>
        <w:tblLook w:val="0000" w:firstRow="0" w:lastRow="0" w:firstColumn="0" w:lastColumn="0" w:noHBand="0" w:noVBand="0"/>
      </w:tblPr>
      <w:tblGrid>
        <w:gridCol w:w="9158"/>
      </w:tblGrid>
      <w:tr w:rsidR="00895F1C" w:rsidRPr="00CD1C0E" w14:paraId="1725CA2C" w14:textId="77777777" w:rsidTr="00B41D07">
        <w:trPr>
          <w:cantSplit/>
          <w:trHeight w:val="285"/>
        </w:trPr>
        <w:tc>
          <w:tcPr>
            <w:tcW w:w="9158" w:type="dxa"/>
            <w:shd w:val="clear" w:color="auto" w:fill="A6A6A6" w:themeFill="background1" w:themeFillShade="A6"/>
          </w:tcPr>
          <w:p w14:paraId="574F4563" w14:textId="5C1EF259" w:rsidR="00895F1C" w:rsidRPr="003D2D06" w:rsidRDefault="00895F1C" w:rsidP="00B41D07">
            <w:pPr>
              <w:pStyle w:val="Heading1"/>
            </w:pPr>
            <w:bookmarkStart w:id="85" w:name="_Toc46154436"/>
            <w:r>
              <w:t>Section 5</w:t>
            </w:r>
            <w:r w:rsidRPr="003D2D06">
              <w:t xml:space="preserve"> –</w:t>
            </w:r>
            <w:r w:rsidR="00017704">
              <w:t xml:space="preserve"> What to do when a patient transfers between NOOPEX and non NOOPEX specialists</w:t>
            </w:r>
            <w:bookmarkEnd w:id="85"/>
          </w:p>
        </w:tc>
      </w:tr>
    </w:tbl>
    <w:p w14:paraId="1FC9C058" w14:textId="77777777" w:rsidR="00895F1C" w:rsidRDefault="00895F1C" w:rsidP="00895F1C">
      <w:pPr>
        <w:pStyle w:val="Heading2"/>
      </w:pPr>
    </w:p>
    <w:p w14:paraId="36710AB5" w14:textId="51772B0B" w:rsidR="00895F1C" w:rsidRDefault="00017704" w:rsidP="00895F1C">
      <w:pPr>
        <w:rPr>
          <w:rFonts w:cs="Arial"/>
          <w:i/>
          <w:szCs w:val="24"/>
        </w:rPr>
      </w:pPr>
      <w:bookmarkStart w:id="86" w:name="_Toc16519420"/>
      <w:r>
        <w:rPr>
          <w:szCs w:val="24"/>
        </w:rPr>
        <w:t xml:space="preserve">If a patient has signed a private election under a NOOPEX specialist and transfers to the care of a non NOOPEX specialist (via a ward transfer or for any other reason) the patient must re-elect as either a ‘true private’ and will potentially have out-of-pocket costs for the admission or re-elect as public.  A patient </w:t>
      </w:r>
      <w:r w:rsidRPr="0092042C">
        <w:rPr>
          <w:szCs w:val="24"/>
          <w:u w:val="single"/>
        </w:rPr>
        <w:t>cannot</w:t>
      </w:r>
      <w:r>
        <w:rPr>
          <w:szCs w:val="24"/>
        </w:rPr>
        <w:t xml:space="preserve"> be reverted to an ‘Unverified’ classification after making their initial election.</w:t>
      </w:r>
      <w:bookmarkEnd w:id="86"/>
    </w:p>
    <w:p w14:paraId="29B4A0B1" w14:textId="77777777" w:rsidR="00895F1C" w:rsidRDefault="00895F1C" w:rsidP="00895F1C">
      <w:pPr>
        <w:rPr>
          <w:rFonts w:cs="Arial"/>
          <w:b/>
          <w:szCs w:val="24"/>
        </w:rPr>
      </w:pPr>
    </w:p>
    <w:p w14:paraId="11855F19" w14:textId="77777777" w:rsidR="00895F1C" w:rsidRDefault="00447D8E" w:rsidP="00895F1C">
      <w:pPr>
        <w:jc w:val="right"/>
        <w:rPr>
          <w:rFonts w:cs="Arial"/>
          <w:b/>
          <w:szCs w:val="24"/>
        </w:rPr>
      </w:pPr>
      <w:hyperlink w:anchor="Contents" w:history="1">
        <w:r w:rsidR="00895F1C" w:rsidRPr="00590902">
          <w:rPr>
            <w:rStyle w:val="Hyperlink"/>
            <w:rFonts w:cs="Arial"/>
            <w:i/>
            <w:szCs w:val="24"/>
          </w:rPr>
          <w:t>Back to Table of Contents</w:t>
        </w:r>
      </w:hyperlink>
      <w:r w:rsidR="00895F1C">
        <w:rPr>
          <w:rFonts w:cs="Arial"/>
          <w:i/>
          <w:szCs w:val="24"/>
        </w:rPr>
        <w:t xml:space="preserve"> </w:t>
      </w:r>
    </w:p>
    <w:tbl>
      <w:tblPr>
        <w:tblpPr w:leftFromText="180" w:rightFromText="180" w:vertAnchor="text" w:horzAnchor="margin" w:tblpY="181"/>
        <w:tblW w:w="9158" w:type="dxa"/>
        <w:tblLook w:val="0000" w:firstRow="0" w:lastRow="0" w:firstColumn="0" w:lastColumn="0" w:noHBand="0" w:noVBand="0"/>
      </w:tblPr>
      <w:tblGrid>
        <w:gridCol w:w="9158"/>
      </w:tblGrid>
      <w:tr w:rsidR="00895F1C" w:rsidRPr="00CD1C0E" w14:paraId="7ED0535A" w14:textId="77777777" w:rsidTr="00B41D07">
        <w:trPr>
          <w:cantSplit/>
          <w:trHeight w:val="285"/>
        </w:trPr>
        <w:tc>
          <w:tcPr>
            <w:tcW w:w="9158" w:type="dxa"/>
            <w:shd w:val="clear" w:color="auto" w:fill="A6A6A6" w:themeFill="background1" w:themeFillShade="A6"/>
          </w:tcPr>
          <w:p w14:paraId="449E0FC8" w14:textId="67DF3019" w:rsidR="00895F1C" w:rsidRPr="003D2D06" w:rsidRDefault="00895F1C" w:rsidP="00B41D07">
            <w:pPr>
              <w:pStyle w:val="Heading1"/>
            </w:pPr>
            <w:bookmarkStart w:id="87" w:name="_Toc46154437"/>
            <w:r>
              <w:t>Section 6</w:t>
            </w:r>
            <w:r w:rsidRPr="003D2D06">
              <w:t xml:space="preserve"> –</w:t>
            </w:r>
            <w:r w:rsidR="00017704">
              <w:t xml:space="preserve"> Contacting </w:t>
            </w:r>
            <w:r w:rsidR="00956B80">
              <w:t>p</w:t>
            </w:r>
            <w:r w:rsidR="00017704">
              <w:t>atients</w:t>
            </w:r>
            <w:r w:rsidR="00956B80">
              <w:t xml:space="preserve"> s</w:t>
            </w:r>
            <w:r w:rsidR="001249D9">
              <w:t>ubstitute decision maker</w:t>
            </w:r>
            <w:bookmarkEnd w:id="87"/>
          </w:p>
        </w:tc>
      </w:tr>
    </w:tbl>
    <w:p w14:paraId="191AB2E3" w14:textId="77777777" w:rsidR="00895F1C" w:rsidRDefault="00895F1C" w:rsidP="00895F1C">
      <w:pPr>
        <w:pStyle w:val="Heading2"/>
      </w:pPr>
    </w:p>
    <w:p w14:paraId="0A07720D" w14:textId="72899A41" w:rsidR="00895F1C" w:rsidRDefault="00017704" w:rsidP="00895F1C">
      <w:pPr>
        <w:rPr>
          <w:rFonts w:cs="Arial"/>
          <w:i/>
          <w:szCs w:val="24"/>
        </w:rPr>
      </w:pPr>
      <w:r>
        <w:rPr>
          <w:rFonts w:cs="Arial"/>
          <w:szCs w:val="24"/>
        </w:rPr>
        <w:t xml:space="preserve">If a patient is unable to sign admission paperwork or does not have the information required to complete the admission paperwork their </w:t>
      </w:r>
      <w:r w:rsidR="001249D9">
        <w:rPr>
          <w:rFonts w:cs="Arial"/>
          <w:szCs w:val="24"/>
        </w:rPr>
        <w:t>substitute decision maker</w:t>
      </w:r>
      <w:r>
        <w:rPr>
          <w:rFonts w:cs="Arial"/>
          <w:szCs w:val="24"/>
        </w:rPr>
        <w:t xml:space="preserve"> is to be contacted by the admitting clerk (emergency administrative staff/ward clerk/other admission staff) to complete and/or sign the admission paperwork on behalf of the patient.</w:t>
      </w:r>
    </w:p>
    <w:p w14:paraId="5AAF1C8F" w14:textId="77777777" w:rsidR="00895F1C" w:rsidRDefault="00895F1C" w:rsidP="00895F1C">
      <w:pPr>
        <w:rPr>
          <w:rFonts w:cs="Arial"/>
          <w:b/>
          <w:szCs w:val="24"/>
        </w:rPr>
      </w:pPr>
    </w:p>
    <w:p w14:paraId="0AE790DD" w14:textId="77777777" w:rsidR="00895F1C" w:rsidRDefault="00447D8E" w:rsidP="00895F1C">
      <w:pPr>
        <w:jc w:val="right"/>
        <w:rPr>
          <w:rFonts w:cs="Arial"/>
          <w:b/>
          <w:szCs w:val="24"/>
        </w:rPr>
      </w:pPr>
      <w:hyperlink w:anchor="Contents" w:history="1">
        <w:r w:rsidR="00895F1C" w:rsidRPr="00590902">
          <w:rPr>
            <w:rStyle w:val="Hyperlink"/>
            <w:rFonts w:cs="Arial"/>
            <w:i/>
            <w:szCs w:val="24"/>
          </w:rPr>
          <w:t>Back to Table of Contents</w:t>
        </w:r>
      </w:hyperlink>
      <w:r w:rsidR="00895F1C">
        <w:rPr>
          <w:rFonts w:cs="Arial"/>
          <w:i/>
          <w:szCs w:val="24"/>
        </w:rPr>
        <w:t xml:space="preserve"> </w:t>
      </w:r>
    </w:p>
    <w:tbl>
      <w:tblPr>
        <w:tblpPr w:leftFromText="180" w:rightFromText="180" w:vertAnchor="text" w:horzAnchor="margin" w:tblpY="181"/>
        <w:tblW w:w="9158" w:type="dxa"/>
        <w:tblLook w:val="0000" w:firstRow="0" w:lastRow="0" w:firstColumn="0" w:lastColumn="0" w:noHBand="0" w:noVBand="0"/>
      </w:tblPr>
      <w:tblGrid>
        <w:gridCol w:w="9158"/>
      </w:tblGrid>
      <w:tr w:rsidR="00895F1C" w:rsidRPr="00CD1C0E" w14:paraId="3E79160E" w14:textId="77777777" w:rsidTr="00B41D07">
        <w:trPr>
          <w:cantSplit/>
          <w:trHeight w:val="285"/>
        </w:trPr>
        <w:tc>
          <w:tcPr>
            <w:tcW w:w="9158" w:type="dxa"/>
            <w:shd w:val="clear" w:color="auto" w:fill="A6A6A6" w:themeFill="background1" w:themeFillShade="A6"/>
          </w:tcPr>
          <w:p w14:paraId="70AD2BE0" w14:textId="2FC0BCA9" w:rsidR="00895F1C" w:rsidRPr="003D2D06" w:rsidRDefault="00895F1C" w:rsidP="00B41D07">
            <w:pPr>
              <w:pStyle w:val="Heading1"/>
            </w:pPr>
            <w:bookmarkStart w:id="88" w:name="_Toc46154438"/>
            <w:r>
              <w:t>Section 7</w:t>
            </w:r>
            <w:r w:rsidRPr="003D2D06">
              <w:t xml:space="preserve"> –</w:t>
            </w:r>
            <w:r w:rsidR="00017704">
              <w:t xml:space="preserve"> Processing </w:t>
            </w:r>
            <w:r w:rsidR="00956B80">
              <w:t>a</w:t>
            </w:r>
            <w:r w:rsidR="00017704">
              <w:t xml:space="preserve">dmission </w:t>
            </w:r>
            <w:r w:rsidR="00956B80">
              <w:t>f</w:t>
            </w:r>
            <w:r w:rsidR="00017704">
              <w:t xml:space="preserve">orms </w:t>
            </w:r>
            <w:r w:rsidR="00956B80">
              <w:t>r</w:t>
            </w:r>
            <w:r w:rsidR="00017704">
              <w:t>emotely</w:t>
            </w:r>
            <w:bookmarkEnd w:id="88"/>
          </w:p>
        </w:tc>
      </w:tr>
    </w:tbl>
    <w:p w14:paraId="464FDD4B" w14:textId="77777777" w:rsidR="00895F1C" w:rsidRDefault="00895F1C" w:rsidP="00895F1C">
      <w:pPr>
        <w:pStyle w:val="Heading2"/>
      </w:pPr>
    </w:p>
    <w:p w14:paraId="42F8CFF5" w14:textId="642D1EB2" w:rsidR="00895F1C" w:rsidRDefault="00017704" w:rsidP="00017704">
      <w:r>
        <w:rPr>
          <w:rFonts w:cs="Arial"/>
          <w:szCs w:val="24"/>
        </w:rPr>
        <w:t xml:space="preserve">If the </w:t>
      </w:r>
      <w:r w:rsidR="001249D9">
        <w:rPr>
          <w:rFonts w:cs="Arial"/>
          <w:szCs w:val="24"/>
        </w:rPr>
        <w:t>substitute decision maker</w:t>
      </w:r>
      <w:r>
        <w:rPr>
          <w:rFonts w:cs="Arial"/>
          <w:szCs w:val="24"/>
        </w:rPr>
        <w:t xml:space="preserve"> completes on election form remotely e.g. by fax or email, this should be noted in the ‘Declaration by Hospital Employee as Witness’ section.</w:t>
      </w:r>
    </w:p>
    <w:p w14:paraId="5E4EB964" w14:textId="77777777" w:rsidR="00895F1C" w:rsidRDefault="00895F1C" w:rsidP="00895F1C">
      <w:pPr>
        <w:rPr>
          <w:rFonts w:cs="Arial"/>
          <w:b/>
          <w:szCs w:val="24"/>
        </w:rPr>
      </w:pPr>
    </w:p>
    <w:p w14:paraId="0D2B0926" w14:textId="77777777" w:rsidR="00895F1C" w:rsidRDefault="00447D8E" w:rsidP="00895F1C">
      <w:pPr>
        <w:jc w:val="right"/>
        <w:rPr>
          <w:rFonts w:cs="Arial"/>
          <w:b/>
          <w:szCs w:val="24"/>
        </w:rPr>
      </w:pPr>
      <w:hyperlink w:anchor="Contents" w:history="1">
        <w:r w:rsidR="00895F1C" w:rsidRPr="00590902">
          <w:rPr>
            <w:rStyle w:val="Hyperlink"/>
            <w:rFonts w:cs="Arial"/>
            <w:i/>
            <w:szCs w:val="24"/>
          </w:rPr>
          <w:t>Back to Table of Contents</w:t>
        </w:r>
      </w:hyperlink>
      <w:r w:rsidR="00895F1C">
        <w:rPr>
          <w:rFonts w:cs="Arial"/>
          <w:i/>
          <w:szCs w:val="24"/>
        </w:rPr>
        <w:t xml:space="preserve"> </w:t>
      </w:r>
    </w:p>
    <w:p w14:paraId="27E9AD70" w14:textId="77777777" w:rsidR="00591548" w:rsidRDefault="00591548">
      <w:r>
        <w:rPr>
          <w:b/>
          <w:iCs/>
        </w:rPr>
        <w:br w:type="page"/>
      </w:r>
    </w:p>
    <w:tbl>
      <w:tblPr>
        <w:tblpPr w:leftFromText="180" w:rightFromText="180" w:vertAnchor="text" w:horzAnchor="margin" w:tblpY="181"/>
        <w:tblW w:w="9158" w:type="dxa"/>
        <w:tblLook w:val="0000" w:firstRow="0" w:lastRow="0" w:firstColumn="0" w:lastColumn="0" w:noHBand="0" w:noVBand="0"/>
      </w:tblPr>
      <w:tblGrid>
        <w:gridCol w:w="9158"/>
      </w:tblGrid>
      <w:tr w:rsidR="00895F1C" w:rsidRPr="00CD1C0E" w14:paraId="7E86E596" w14:textId="77777777" w:rsidTr="00B41D07">
        <w:trPr>
          <w:cantSplit/>
          <w:trHeight w:val="285"/>
        </w:trPr>
        <w:tc>
          <w:tcPr>
            <w:tcW w:w="9158" w:type="dxa"/>
            <w:shd w:val="clear" w:color="auto" w:fill="A6A6A6" w:themeFill="background1" w:themeFillShade="A6"/>
          </w:tcPr>
          <w:p w14:paraId="470AA5C9" w14:textId="703E7A60" w:rsidR="00895F1C" w:rsidRPr="003D2D06" w:rsidRDefault="00895F1C" w:rsidP="00B41D07">
            <w:pPr>
              <w:pStyle w:val="Heading1"/>
            </w:pPr>
            <w:bookmarkStart w:id="89" w:name="_Toc46154439"/>
            <w:r>
              <w:lastRenderedPageBreak/>
              <w:t>Section 8</w:t>
            </w:r>
            <w:r w:rsidRPr="003D2D06">
              <w:t xml:space="preserve"> – </w:t>
            </w:r>
            <w:r w:rsidR="00270CC1">
              <w:t>When a patient is discharged prior to gaining required information for funding</w:t>
            </w:r>
            <w:bookmarkEnd w:id="89"/>
          </w:p>
        </w:tc>
      </w:tr>
    </w:tbl>
    <w:p w14:paraId="182295F8" w14:textId="77777777" w:rsidR="00895F1C" w:rsidRDefault="00895F1C" w:rsidP="00895F1C">
      <w:pPr>
        <w:pStyle w:val="Heading2"/>
      </w:pPr>
    </w:p>
    <w:p w14:paraId="3E69DDA6" w14:textId="0689B997" w:rsidR="00017704" w:rsidRDefault="00017704" w:rsidP="00017704">
      <w:pPr>
        <w:rPr>
          <w:rFonts w:cs="Arial"/>
          <w:szCs w:val="24"/>
        </w:rPr>
      </w:pPr>
      <w:r>
        <w:rPr>
          <w:rFonts w:cs="Arial"/>
          <w:szCs w:val="24"/>
        </w:rPr>
        <w:t>If a patient is discharged prior to gaining the required information for funding</w:t>
      </w:r>
      <w:r w:rsidR="0019150A">
        <w:rPr>
          <w:rFonts w:cs="Arial"/>
          <w:szCs w:val="24"/>
        </w:rPr>
        <w:t xml:space="preserve"> the ward clerk, from the discharging ward, should contact the patient at home</w:t>
      </w:r>
      <w:r>
        <w:rPr>
          <w:rFonts w:cs="Arial"/>
          <w:szCs w:val="24"/>
        </w:rPr>
        <w:t xml:space="preserve">. </w:t>
      </w:r>
    </w:p>
    <w:p w14:paraId="7E690803" w14:textId="77777777" w:rsidR="00017704" w:rsidRDefault="00017704" w:rsidP="00017704">
      <w:pPr>
        <w:autoSpaceDE w:val="0"/>
        <w:autoSpaceDN w:val="0"/>
        <w:adjustRightInd w:val="0"/>
        <w:rPr>
          <w:rFonts w:eastAsiaTheme="minorHAnsi" w:cs="Calibri"/>
          <w:szCs w:val="24"/>
        </w:rPr>
      </w:pPr>
    </w:p>
    <w:p w14:paraId="1E65572C" w14:textId="34F45B8A" w:rsidR="00017704" w:rsidRDefault="00017704" w:rsidP="00017704">
      <w:pPr>
        <w:autoSpaceDE w:val="0"/>
        <w:autoSpaceDN w:val="0"/>
        <w:adjustRightInd w:val="0"/>
        <w:rPr>
          <w:rFonts w:eastAsiaTheme="minorHAnsi" w:cs="Calibri"/>
          <w:szCs w:val="24"/>
        </w:rPr>
      </w:pPr>
      <w:r>
        <w:rPr>
          <w:rFonts w:eastAsiaTheme="minorHAnsi" w:cs="Calibri"/>
          <w:szCs w:val="24"/>
        </w:rPr>
        <w:t xml:space="preserve">Any verbal advice provided to patients or their </w:t>
      </w:r>
      <w:r w:rsidR="001249D9">
        <w:rPr>
          <w:rFonts w:cs="Arial"/>
          <w:szCs w:val="24"/>
        </w:rPr>
        <w:t>substitute decision maker</w:t>
      </w:r>
      <w:r>
        <w:rPr>
          <w:rFonts w:cs="Arial"/>
          <w:szCs w:val="24"/>
        </w:rPr>
        <w:t xml:space="preserve"> </w:t>
      </w:r>
      <w:r>
        <w:rPr>
          <w:rFonts w:eastAsiaTheme="minorHAnsi" w:cs="Calibri"/>
          <w:szCs w:val="24"/>
        </w:rPr>
        <w:t xml:space="preserve">that refers to the admitted patient election process must be consistent with the information provided in the admitted patient election form. </w:t>
      </w:r>
    </w:p>
    <w:p w14:paraId="30CE0508" w14:textId="77777777" w:rsidR="00017704" w:rsidRDefault="00017704" w:rsidP="00017704">
      <w:pPr>
        <w:autoSpaceDE w:val="0"/>
        <w:autoSpaceDN w:val="0"/>
        <w:adjustRightInd w:val="0"/>
        <w:rPr>
          <w:rFonts w:eastAsiaTheme="minorHAnsi" w:cs="Calibri"/>
          <w:szCs w:val="24"/>
        </w:rPr>
      </w:pPr>
    </w:p>
    <w:p w14:paraId="6AA3D9C6" w14:textId="77777777" w:rsidR="00017704" w:rsidRDefault="00017704" w:rsidP="00017704">
      <w:pPr>
        <w:rPr>
          <w:rFonts w:cs="Arial"/>
          <w:szCs w:val="24"/>
        </w:rPr>
      </w:pPr>
      <w:r w:rsidRPr="00B76818">
        <w:rPr>
          <w:rFonts w:cs="Arial"/>
          <w:szCs w:val="24"/>
        </w:rPr>
        <w:t>Every effort will be made to obtain a written valid election</w:t>
      </w:r>
      <w:r>
        <w:rPr>
          <w:rFonts w:cs="Arial"/>
          <w:szCs w:val="24"/>
        </w:rPr>
        <w:t xml:space="preserve"> for every admission,</w:t>
      </w:r>
      <w:r w:rsidRPr="00B76818">
        <w:rPr>
          <w:rFonts w:cs="Arial"/>
          <w:szCs w:val="24"/>
        </w:rPr>
        <w:t xml:space="preserve"> however,</w:t>
      </w:r>
      <w:r>
        <w:rPr>
          <w:rFonts w:cs="Arial"/>
          <w:b/>
          <w:szCs w:val="24"/>
        </w:rPr>
        <w:t xml:space="preserve"> i</w:t>
      </w:r>
      <w:r>
        <w:rPr>
          <w:rFonts w:cs="Arial"/>
          <w:szCs w:val="24"/>
        </w:rPr>
        <w:t>f a patient is discharged, transferred or passes away prior to making a valid election:</w:t>
      </w:r>
    </w:p>
    <w:p w14:paraId="2AE660EA" w14:textId="77777777" w:rsidR="00017704" w:rsidRDefault="00017704" w:rsidP="00591548">
      <w:pPr>
        <w:pStyle w:val="ListBullet"/>
        <w:tabs>
          <w:tab w:val="clear" w:pos="1080"/>
          <w:tab w:val="num" w:pos="360"/>
        </w:tabs>
        <w:ind w:left="360"/>
      </w:pPr>
      <w:r>
        <w:t>Medicare Eligible patients will be updated to public financial classification.</w:t>
      </w:r>
    </w:p>
    <w:p w14:paraId="3F1DB3DE" w14:textId="6320BEA2" w:rsidR="00895F1C" w:rsidRDefault="00017704" w:rsidP="00591548">
      <w:pPr>
        <w:pStyle w:val="ListBullet"/>
        <w:tabs>
          <w:tab w:val="clear" w:pos="1080"/>
          <w:tab w:val="num" w:pos="360"/>
        </w:tabs>
        <w:ind w:left="360"/>
        <w:rPr>
          <w:rFonts w:cs="Arial"/>
          <w:i/>
          <w:szCs w:val="24"/>
        </w:rPr>
      </w:pPr>
      <w:r w:rsidRPr="00B76818">
        <w:t>Non-Eligible patients will be updated to the relevant non-eligible financial classification</w:t>
      </w:r>
      <w:r>
        <w:t>.</w:t>
      </w:r>
    </w:p>
    <w:p w14:paraId="718A2868" w14:textId="77777777" w:rsidR="00895F1C" w:rsidRDefault="00895F1C" w:rsidP="00895F1C">
      <w:pPr>
        <w:rPr>
          <w:rFonts w:cs="Arial"/>
          <w:b/>
          <w:szCs w:val="24"/>
        </w:rPr>
      </w:pPr>
    </w:p>
    <w:p w14:paraId="5C3D1909" w14:textId="77777777" w:rsidR="00895F1C" w:rsidRDefault="00447D8E" w:rsidP="00895F1C">
      <w:pPr>
        <w:jc w:val="right"/>
        <w:rPr>
          <w:rFonts w:cs="Arial"/>
          <w:b/>
          <w:szCs w:val="24"/>
        </w:rPr>
      </w:pPr>
      <w:hyperlink w:anchor="Contents" w:history="1">
        <w:r w:rsidR="00895F1C" w:rsidRPr="00590902">
          <w:rPr>
            <w:rStyle w:val="Hyperlink"/>
            <w:rFonts w:cs="Arial"/>
            <w:i/>
            <w:szCs w:val="24"/>
          </w:rPr>
          <w:t>Back to Table of Contents</w:t>
        </w:r>
      </w:hyperlink>
      <w:r w:rsidR="00895F1C">
        <w:rPr>
          <w:rFonts w:cs="Arial"/>
          <w:i/>
          <w:szCs w:val="24"/>
        </w:rPr>
        <w:t xml:space="preserve"> </w:t>
      </w:r>
    </w:p>
    <w:tbl>
      <w:tblPr>
        <w:tblpPr w:leftFromText="180" w:rightFromText="180" w:vertAnchor="text" w:horzAnchor="margin" w:tblpY="181"/>
        <w:tblW w:w="9158" w:type="dxa"/>
        <w:tblLook w:val="0000" w:firstRow="0" w:lastRow="0" w:firstColumn="0" w:lastColumn="0" w:noHBand="0" w:noVBand="0"/>
      </w:tblPr>
      <w:tblGrid>
        <w:gridCol w:w="9158"/>
      </w:tblGrid>
      <w:tr w:rsidR="00895F1C" w:rsidRPr="00CD1C0E" w14:paraId="3DD3B6D2" w14:textId="77777777" w:rsidTr="00B41D07">
        <w:trPr>
          <w:cantSplit/>
          <w:trHeight w:val="285"/>
        </w:trPr>
        <w:tc>
          <w:tcPr>
            <w:tcW w:w="9158" w:type="dxa"/>
            <w:shd w:val="clear" w:color="auto" w:fill="A6A6A6" w:themeFill="background1" w:themeFillShade="A6"/>
          </w:tcPr>
          <w:p w14:paraId="2EF666D5" w14:textId="6EAF66E1" w:rsidR="00895F1C" w:rsidRPr="003D2D06" w:rsidRDefault="00895F1C" w:rsidP="00B41D07">
            <w:pPr>
              <w:pStyle w:val="Heading1"/>
            </w:pPr>
            <w:bookmarkStart w:id="90" w:name="_Toc46154440"/>
            <w:r>
              <w:t>Section 9</w:t>
            </w:r>
            <w:r w:rsidRPr="003D2D06">
              <w:t xml:space="preserve"> – </w:t>
            </w:r>
            <w:r w:rsidR="00017704">
              <w:t>When to contact the Patient Liaison and Admission Team</w:t>
            </w:r>
            <w:bookmarkEnd w:id="90"/>
          </w:p>
        </w:tc>
      </w:tr>
    </w:tbl>
    <w:p w14:paraId="7E196E07" w14:textId="77777777" w:rsidR="00895F1C" w:rsidRDefault="00895F1C" w:rsidP="00895F1C">
      <w:pPr>
        <w:pStyle w:val="Heading2"/>
      </w:pPr>
    </w:p>
    <w:p w14:paraId="6E34DCAA" w14:textId="77777777" w:rsidR="00017704" w:rsidRDefault="00017704" w:rsidP="00017704">
      <w:pPr>
        <w:rPr>
          <w:rFonts w:cs="Arial"/>
          <w:szCs w:val="24"/>
        </w:rPr>
      </w:pPr>
      <w:r>
        <w:rPr>
          <w:rFonts w:cs="Arial"/>
          <w:szCs w:val="24"/>
        </w:rPr>
        <w:t>The Patient Liaison and Admissions Team (PLAT) should be engaged when a patient is identified as chargeable or potentially chargeable, this includes patients who:</w:t>
      </w:r>
    </w:p>
    <w:p w14:paraId="7D025BFE" w14:textId="77777777" w:rsidR="00017704" w:rsidRDefault="00017704" w:rsidP="00591548">
      <w:pPr>
        <w:pStyle w:val="ListBullet"/>
        <w:tabs>
          <w:tab w:val="clear" w:pos="1080"/>
          <w:tab w:val="num" w:pos="360"/>
        </w:tabs>
        <w:ind w:left="360"/>
      </w:pPr>
      <w:r>
        <w:t>Hold private health insurance (including active defence members)</w:t>
      </w:r>
    </w:p>
    <w:p w14:paraId="5E901163" w14:textId="77777777" w:rsidR="00017704" w:rsidRDefault="00017704" w:rsidP="00591548">
      <w:pPr>
        <w:pStyle w:val="ListBullet"/>
        <w:tabs>
          <w:tab w:val="clear" w:pos="1080"/>
          <w:tab w:val="num" w:pos="360"/>
        </w:tabs>
        <w:ind w:left="360"/>
      </w:pPr>
      <w:r>
        <w:t>Identifies as compensable</w:t>
      </w:r>
    </w:p>
    <w:p w14:paraId="40362B27" w14:textId="12163E22" w:rsidR="00895F1C" w:rsidRDefault="00017704" w:rsidP="00591548">
      <w:pPr>
        <w:pStyle w:val="ListBullet"/>
        <w:tabs>
          <w:tab w:val="clear" w:pos="1080"/>
          <w:tab w:val="num" w:pos="360"/>
        </w:tabs>
        <w:ind w:left="360"/>
      </w:pPr>
      <w:r>
        <w:t>Identified as Medicare ineligible</w:t>
      </w:r>
    </w:p>
    <w:p w14:paraId="7A5A65E8" w14:textId="79046106" w:rsidR="00017704" w:rsidRDefault="00017704" w:rsidP="00017704">
      <w:pPr>
        <w:rPr>
          <w:rFonts w:cs="Arial"/>
          <w:szCs w:val="24"/>
        </w:rPr>
      </w:pPr>
    </w:p>
    <w:p w14:paraId="380B2B2D" w14:textId="7ADF5990" w:rsidR="00017704" w:rsidRDefault="0019150A" w:rsidP="00017704">
      <w:pPr>
        <w:rPr>
          <w:rFonts w:cs="Arial"/>
          <w:i/>
          <w:szCs w:val="24"/>
        </w:rPr>
      </w:pPr>
      <w:r>
        <w:rPr>
          <w:rFonts w:cs="Arial"/>
          <w:szCs w:val="24"/>
        </w:rPr>
        <w:t>PLAT</w:t>
      </w:r>
      <w:r w:rsidR="00017704">
        <w:rPr>
          <w:rFonts w:cs="Arial"/>
          <w:szCs w:val="24"/>
        </w:rPr>
        <w:t xml:space="preserve"> will process admission for all chargeable and potentially chargeable patients.</w:t>
      </w:r>
    </w:p>
    <w:p w14:paraId="79225F04" w14:textId="77777777" w:rsidR="00895F1C" w:rsidRDefault="00895F1C" w:rsidP="00895F1C">
      <w:pPr>
        <w:rPr>
          <w:rFonts w:cs="Arial"/>
          <w:b/>
          <w:szCs w:val="24"/>
        </w:rPr>
      </w:pPr>
    </w:p>
    <w:p w14:paraId="36A41337" w14:textId="77777777" w:rsidR="00895F1C" w:rsidRDefault="00447D8E" w:rsidP="00895F1C">
      <w:pPr>
        <w:jc w:val="right"/>
        <w:rPr>
          <w:rFonts w:cs="Arial"/>
          <w:b/>
          <w:szCs w:val="24"/>
        </w:rPr>
      </w:pPr>
      <w:hyperlink w:anchor="Contents" w:history="1">
        <w:r w:rsidR="00895F1C" w:rsidRPr="00590902">
          <w:rPr>
            <w:rStyle w:val="Hyperlink"/>
            <w:rFonts w:cs="Arial"/>
            <w:i/>
            <w:szCs w:val="24"/>
          </w:rPr>
          <w:t>Back to Table of Contents</w:t>
        </w:r>
      </w:hyperlink>
      <w:r w:rsidR="00895F1C">
        <w:rPr>
          <w:rFonts w:cs="Arial"/>
          <w:i/>
          <w:szCs w:val="24"/>
        </w:rPr>
        <w:t xml:space="preserve"> </w:t>
      </w:r>
    </w:p>
    <w:tbl>
      <w:tblPr>
        <w:tblpPr w:leftFromText="180" w:rightFromText="180" w:vertAnchor="text" w:horzAnchor="margin" w:tblpY="181"/>
        <w:tblW w:w="9158" w:type="dxa"/>
        <w:tblLook w:val="0000" w:firstRow="0" w:lastRow="0" w:firstColumn="0" w:lastColumn="0" w:noHBand="0" w:noVBand="0"/>
      </w:tblPr>
      <w:tblGrid>
        <w:gridCol w:w="9158"/>
      </w:tblGrid>
      <w:tr w:rsidR="00895F1C" w:rsidRPr="00CD1C0E" w14:paraId="4889D66D" w14:textId="77777777" w:rsidTr="00B41D07">
        <w:trPr>
          <w:cantSplit/>
          <w:trHeight w:val="285"/>
        </w:trPr>
        <w:tc>
          <w:tcPr>
            <w:tcW w:w="9158" w:type="dxa"/>
            <w:shd w:val="clear" w:color="auto" w:fill="A6A6A6" w:themeFill="background1" w:themeFillShade="A6"/>
          </w:tcPr>
          <w:p w14:paraId="4F81FB13" w14:textId="17C98DE8" w:rsidR="00895F1C" w:rsidRPr="003D2D06" w:rsidRDefault="00895F1C" w:rsidP="00B41D07">
            <w:pPr>
              <w:pStyle w:val="Heading1"/>
            </w:pPr>
            <w:bookmarkStart w:id="91" w:name="_Toc46154441"/>
            <w:r>
              <w:t>Section 10</w:t>
            </w:r>
            <w:r w:rsidRPr="003D2D06">
              <w:t xml:space="preserve"> –</w:t>
            </w:r>
            <w:bookmarkStart w:id="92" w:name="_Hlk16520962"/>
            <w:r w:rsidR="00017704">
              <w:t xml:space="preserve"> When </w:t>
            </w:r>
            <w:r w:rsidR="00E93718">
              <w:t>c</w:t>
            </w:r>
            <w:r w:rsidR="00017704">
              <w:t>an the patient make an election</w:t>
            </w:r>
            <w:bookmarkEnd w:id="92"/>
            <w:bookmarkEnd w:id="91"/>
            <w:r w:rsidR="00017704">
              <w:t xml:space="preserve"> </w:t>
            </w:r>
          </w:p>
        </w:tc>
      </w:tr>
    </w:tbl>
    <w:p w14:paraId="6AF3FB39" w14:textId="77777777" w:rsidR="00895F1C" w:rsidRDefault="00895F1C" w:rsidP="00895F1C">
      <w:pPr>
        <w:pStyle w:val="Heading2"/>
      </w:pPr>
    </w:p>
    <w:p w14:paraId="21DF2BE9" w14:textId="77777777" w:rsidR="00017704" w:rsidRDefault="00017704" w:rsidP="00017704">
      <w:pPr>
        <w:rPr>
          <w:rFonts w:cs="Arial"/>
          <w:szCs w:val="24"/>
        </w:rPr>
      </w:pPr>
      <w:r>
        <w:rPr>
          <w:rFonts w:cs="Arial"/>
          <w:szCs w:val="24"/>
        </w:rPr>
        <w:t>Elections must be made before, at the time of, or as soon as possible after admission.</w:t>
      </w:r>
    </w:p>
    <w:p w14:paraId="09A45480" w14:textId="77777777" w:rsidR="00017704" w:rsidRDefault="00017704" w:rsidP="00017704">
      <w:pPr>
        <w:rPr>
          <w:rFonts w:cs="Arial"/>
          <w:i/>
          <w:szCs w:val="24"/>
        </w:rPr>
      </w:pPr>
    </w:p>
    <w:p w14:paraId="004A7797" w14:textId="77777777" w:rsidR="00017704" w:rsidRDefault="00017704" w:rsidP="00017704">
      <w:pPr>
        <w:rPr>
          <w:rFonts w:cs="Arial"/>
          <w:szCs w:val="24"/>
        </w:rPr>
      </w:pPr>
      <w:bookmarkStart w:id="93" w:name="_Hlk16520998"/>
      <w:r>
        <w:rPr>
          <w:rFonts w:cs="Arial"/>
          <w:szCs w:val="24"/>
        </w:rPr>
        <w:t>Any decision regarding the patient’s mental capacity, infection status or being too unwell too make an election must be directed to the patients treating team.  If the treating team advises the patient is not able to make an election at the time the patients’ ability to elect should be reviewed by the admitting officer with the treating team every 24 hours until such time that the patient is able to elect</w:t>
      </w:r>
      <w:bookmarkEnd w:id="93"/>
      <w:r>
        <w:rPr>
          <w:rFonts w:cs="Arial"/>
          <w:szCs w:val="24"/>
        </w:rPr>
        <w:t>.</w:t>
      </w:r>
    </w:p>
    <w:p w14:paraId="43DA7B1A" w14:textId="77777777" w:rsidR="00017704" w:rsidRDefault="00017704" w:rsidP="00017704">
      <w:pPr>
        <w:rPr>
          <w:rFonts w:cs="Arial"/>
          <w:szCs w:val="24"/>
        </w:rPr>
      </w:pPr>
    </w:p>
    <w:p w14:paraId="2FB16479" w14:textId="77777777" w:rsidR="00017704" w:rsidRDefault="00017704" w:rsidP="00017704">
      <w:pPr>
        <w:rPr>
          <w:rFonts w:cs="Arial"/>
          <w:szCs w:val="24"/>
        </w:rPr>
      </w:pPr>
      <w:r>
        <w:rPr>
          <w:rFonts w:cs="Arial"/>
          <w:szCs w:val="24"/>
        </w:rPr>
        <w:t>If the patient is discharged, transferred or passes away prior to making a valid election;</w:t>
      </w:r>
    </w:p>
    <w:p w14:paraId="43683785" w14:textId="77777777" w:rsidR="00017704" w:rsidRDefault="00017704" w:rsidP="00591548">
      <w:pPr>
        <w:pStyle w:val="ListBullet"/>
        <w:tabs>
          <w:tab w:val="clear" w:pos="1080"/>
          <w:tab w:val="num" w:pos="360"/>
        </w:tabs>
        <w:ind w:left="360"/>
      </w:pPr>
      <w:r>
        <w:t>Medicare Eligible patients will be updated to public financial classification.</w:t>
      </w:r>
    </w:p>
    <w:p w14:paraId="18E1A7AA" w14:textId="1026C0B0" w:rsidR="00895F1C" w:rsidRDefault="00017704" w:rsidP="00591548">
      <w:pPr>
        <w:pStyle w:val="ListBullet"/>
        <w:tabs>
          <w:tab w:val="clear" w:pos="1080"/>
          <w:tab w:val="num" w:pos="360"/>
        </w:tabs>
        <w:ind w:left="360"/>
        <w:rPr>
          <w:i/>
        </w:rPr>
      </w:pPr>
      <w:r w:rsidRPr="005A47DB">
        <w:t>Non-Eligible patients will be updated to the relevant non-eligible financial classification</w:t>
      </w:r>
    </w:p>
    <w:p w14:paraId="23E9F1B6" w14:textId="77777777" w:rsidR="00895F1C" w:rsidRDefault="00895F1C" w:rsidP="00895F1C">
      <w:pPr>
        <w:rPr>
          <w:rFonts w:cs="Arial"/>
          <w:b/>
          <w:szCs w:val="24"/>
        </w:rPr>
      </w:pPr>
    </w:p>
    <w:p w14:paraId="60EA9B7F" w14:textId="77777777" w:rsidR="00895F1C" w:rsidRDefault="00447D8E" w:rsidP="00895F1C">
      <w:pPr>
        <w:jc w:val="right"/>
        <w:rPr>
          <w:rFonts w:cs="Arial"/>
          <w:b/>
          <w:szCs w:val="24"/>
        </w:rPr>
      </w:pPr>
      <w:hyperlink w:anchor="Contents" w:history="1">
        <w:r w:rsidR="00895F1C" w:rsidRPr="00590902">
          <w:rPr>
            <w:rStyle w:val="Hyperlink"/>
            <w:rFonts w:cs="Arial"/>
            <w:i/>
            <w:szCs w:val="24"/>
          </w:rPr>
          <w:t>Back to Table of Contents</w:t>
        </w:r>
      </w:hyperlink>
      <w:r w:rsidR="00895F1C">
        <w:rPr>
          <w:rFonts w:cs="Arial"/>
          <w:i/>
          <w:szCs w:val="24"/>
        </w:rPr>
        <w:t xml:space="preserve"> </w:t>
      </w:r>
    </w:p>
    <w:tbl>
      <w:tblPr>
        <w:tblpPr w:leftFromText="180" w:rightFromText="180" w:vertAnchor="text" w:horzAnchor="margin" w:tblpY="181"/>
        <w:tblW w:w="9158" w:type="dxa"/>
        <w:tblLook w:val="0000" w:firstRow="0" w:lastRow="0" w:firstColumn="0" w:lastColumn="0" w:noHBand="0" w:noVBand="0"/>
      </w:tblPr>
      <w:tblGrid>
        <w:gridCol w:w="9158"/>
      </w:tblGrid>
      <w:tr w:rsidR="00895F1C" w:rsidRPr="00CD1C0E" w14:paraId="257BD9B7" w14:textId="77777777" w:rsidTr="00B41D07">
        <w:trPr>
          <w:cantSplit/>
          <w:trHeight w:val="285"/>
        </w:trPr>
        <w:tc>
          <w:tcPr>
            <w:tcW w:w="9158" w:type="dxa"/>
            <w:shd w:val="clear" w:color="auto" w:fill="A6A6A6" w:themeFill="background1" w:themeFillShade="A6"/>
          </w:tcPr>
          <w:p w14:paraId="235C42D0" w14:textId="4407895A" w:rsidR="00895F1C" w:rsidRPr="003D2D06" w:rsidRDefault="00895F1C" w:rsidP="00B41D07">
            <w:pPr>
              <w:pStyle w:val="Heading1"/>
            </w:pPr>
            <w:bookmarkStart w:id="94" w:name="_Toc46154442"/>
            <w:r>
              <w:t>Section 11</w:t>
            </w:r>
            <w:r w:rsidRPr="003D2D06">
              <w:t xml:space="preserve"> –</w:t>
            </w:r>
            <w:r w:rsidR="00017704">
              <w:t xml:space="preserve"> Billing Process</w:t>
            </w:r>
            <w:bookmarkEnd w:id="94"/>
          </w:p>
        </w:tc>
      </w:tr>
    </w:tbl>
    <w:p w14:paraId="1B5C0525" w14:textId="77777777" w:rsidR="00895F1C" w:rsidRDefault="00895F1C" w:rsidP="00982EA9">
      <w:pPr>
        <w:pStyle w:val="Heading2"/>
      </w:pPr>
    </w:p>
    <w:p w14:paraId="6059EBB0" w14:textId="77777777" w:rsidR="00982EA9" w:rsidRDefault="00982EA9" w:rsidP="00982EA9">
      <w:pPr>
        <w:pStyle w:val="Heading2"/>
      </w:pPr>
      <w:bookmarkStart w:id="95" w:name="_Toc46154443"/>
      <w:r w:rsidRPr="00982EA9">
        <w:t>Accommodation Charges</w:t>
      </w:r>
      <w:bookmarkEnd w:id="95"/>
    </w:p>
    <w:p w14:paraId="7EB852CC" w14:textId="7ED584F0" w:rsidR="00017704" w:rsidRDefault="00017704" w:rsidP="00982EA9">
      <w:pPr>
        <w:rPr>
          <w:rFonts w:cs="Arial"/>
          <w:szCs w:val="24"/>
        </w:rPr>
      </w:pPr>
      <w:r>
        <w:rPr>
          <w:rFonts w:cs="Arial"/>
          <w:szCs w:val="24"/>
        </w:rPr>
        <w:t>At various intervals, dependant on the length of the patients stay, invoices are generated on the patient billing system for accommodation charges and these are sent to the appropriate health fund or other debtor for the episode.</w:t>
      </w:r>
    </w:p>
    <w:p w14:paraId="004D64A2" w14:textId="77777777" w:rsidR="00017704" w:rsidRDefault="00017704" w:rsidP="00982EA9">
      <w:pPr>
        <w:pStyle w:val="ListParagraph"/>
        <w:rPr>
          <w:rFonts w:cs="Arial"/>
          <w:b/>
          <w:szCs w:val="24"/>
        </w:rPr>
      </w:pPr>
    </w:p>
    <w:p w14:paraId="0037075D" w14:textId="77777777" w:rsidR="00982EA9" w:rsidRDefault="00017704" w:rsidP="00982EA9">
      <w:pPr>
        <w:pStyle w:val="Heading2"/>
      </w:pPr>
      <w:bookmarkStart w:id="96" w:name="_Toc16519429"/>
      <w:bookmarkStart w:id="97" w:name="_Toc46154444"/>
      <w:r>
        <w:rPr>
          <w:szCs w:val="24"/>
        </w:rPr>
        <w:t>Doctors Billing</w:t>
      </w:r>
      <w:bookmarkEnd w:id="97"/>
    </w:p>
    <w:p w14:paraId="341A4C88" w14:textId="13C824C3" w:rsidR="00017704" w:rsidRDefault="00017704" w:rsidP="00982EA9">
      <w:pPr>
        <w:pStyle w:val="Heading2"/>
        <w:rPr>
          <w:rStyle w:val="Strong"/>
          <w:b/>
          <w:bCs/>
        </w:rPr>
      </w:pPr>
      <w:bookmarkStart w:id="98" w:name="_Toc46154445"/>
      <w:r>
        <w:rPr>
          <w:rStyle w:val="Strong"/>
        </w:rPr>
        <w:t>Inpatient Billing Log / Tick &amp; Flick Billing Forms</w:t>
      </w:r>
      <w:bookmarkEnd w:id="96"/>
      <w:bookmarkEnd w:id="98"/>
    </w:p>
    <w:p w14:paraId="6FF6C14A" w14:textId="77777777" w:rsidR="00017704" w:rsidRDefault="00017704" w:rsidP="00982EA9">
      <w:pPr>
        <w:rPr>
          <w:b/>
        </w:rPr>
      </w:pPr>
      <w:r>
        <w:rPr>
          <w:rFonts w:cs="Arial"/>
          <w:szCs w:val="24"/>
        </w:rPr>
        <w:t xml:space="preserve">The Inpatient Billing Log or tick &amp; flick billing sheets must be placed in the file for all billable and unverified patients on admission </w:t>
      </w:r>
      <w:r>
        <w:t xml:space="preserve">by the </w:t>
      </w:r>
      <w:r w:rsidRPr="00E0400A">
        <w:t>admitting clerk.</w:t>
      </w:r>
    </w:p>
    <w:p w14:paraId="686231D6" w14:textId="77777777" w:rsidR="00017704" w:rsidRDefault="00017704" w:rsidP="00982EA9">
      <w:pPr>
        <w:rPr>
          <w:rFonts w:cs="Arial"/>
          <w:szCs w:val="24"/>
        </w:rPr>
      </w:pPr>
    </w:p>
    <w:p w14:paraId="1A1EC59F" w14:textId="77777777" w:rsidR="00017704" w:rsidRDefault="00017704" w:rsidP="00982EA9">
      <w:r>
        <w:t xml:space="preserve">The </w:t>
      </w:r>
      <w:r>
        <w:rPr>
          <w:b/>
        </w:rPr>
        <w:t>PLAT team/ward clerk/administrative staff</w:t>
      </w:r>
      <w:r>
        <w:t xml:space="preserve"> are to ensure each billable patient’s clinical record has:</w:t>
      </w:r>
    </w:p>
    <w:p w14:paraId="2990274D" w14:textId="77777777" w:rsidR="00017704" w:rsidRDefault="00017704" w:rsidP="00361638">
      <w:pPr>
        <w:pStyle w:val="ListBullet"/>
        <w:tabs>
          <w:tab w:val="clear" w:pos="1080"/>
          <w:tab w:val="num" w:pos="360"/>
        </w:tabs>
        <w:ind w:left="360"/>
      </w:pPr>
      <w:r>
        <w:t xml:space="preserve">at least 2 billing logs/tick &amp; flick sheets in it, </w:t>
      </w:r>
    </w:p>
    <w:p w14:paraId="1A4073D7" w14:textId="77777777" w:rsidR="00017704" w:rsidRDefault="00017704" w:rsidP="00361638">
      <w:pPr>
        <w:pStyle w:val="ListBullet"/>
        <w:tabs>
          <w:tab w:val="clear" w:pos="1080"/>
          <w:tab w:val="num" w:pos="360"/>
        </w:tabs>
        <w:ind w:left="360"/>
      </w:pPr>
      <w:r>
        <w:t xml:space="preserve">has current patient labels (current election status), and </w:t>
      </w:r>
    </w:p>
    <w:p w14:paraId="35A8C1CB" w14:textId="77777777" w:rsidR="00017704" w:rsidRDefault="00017704" w:rsidP="00361638">
      <w:pPr>
        <w:pStyle w:val="ListBullet"/>
        <w:tabs>
          <w:tab w:val="clear" w:pos="1080"/>
          <w:tab w:val="num" w:pos="360"/>
        </w:tabs>
        <w:ind w:left="360"/>
      </w:pPr>
      <w:r>
        <w:t>patient health fund, compensable details or other relevant billing information (e.g. Defence ID) is up-to-date and in ACTPAS</w:t>
      </w:r>
    </w:p>
    <w:p w14:paraId="56D4A7B6" w14:textId="77777777" w:rsidR="00982EA9" w:rsidRDefault="00982EA9" w:rsidP="00982EA9"/>
    <w:p w14:paraId="05CCC7E6" w14:textId="5A3FA61E" w:rsidR="00895F1C" w:rsidRDefault="00017704" w:rsidP="00982EA9">
      <w:r>
        <w:t xml:space="preserve">The </w:t>
      </w:r>
      <w:r>
        <w:rPr>
          <w:b/>
        </w:rPr>
        <w:t>PLAT team/ward clerk/administrative staff</w:t>
      </w:r>
      <w:r>
        <w:t xml:space="preserve"> are to monitor the clinical record and replace the billing log and ‘tick &amp; flick’ sheet as required.  The top section of the form (patient information) must be completed by the </w:t>
      </w:r>
      <w:r>
        <w:rPr>
          <w:b/>
        </w:rPr>
        <w:t>PLAT team/ward clerk/administrative staff</w:t>
      </w:r>
      <w:r>
        <w:t xml:space="preserve"> before placing in the file.</w:t>
      </w:r>
    </w:p>
    <w:p w14:paraId="394A623E" w14:textId="75A7A46F" w:rsidR="00982EA9" w:rsidRDefault="00982EA9" w:rsidP="00982EA9"/>
    <w:p w14:paraId="5B4B8EB9" w14:textId="77777777" w:rsidR="00982EA9" w:rsidRDefault="00982EA9" w:rsidP="00982EA9">
      <w:r>
        <w:t xml:space="preserve">When the billing log/tick &amp; flick sheet is full, or the patient is discharged the </w:t>
      </w:r>
      <w:r>
        <w:rPr>
          <w:b/>
        </w:rPr>
        <w:t>PLAT team/ward clerk/administrative staff</w:t>
      </w:r>
      <w:r>
        <w:t xml:space="preserve"> </w:t>
      </w:r>
      <w:r w:rsidRPr="00E0400A">
        <w:t>are to</w:t>
      </w:r>
      <w:r>
        <w:t>;</w:t>
      </w:r>
    </w:p>
    <w:p w14:paraId="7CAF3542" w14:textId="77777777" w:rsidR="00982EA9" w:rsidRDefault="00982EA9" w:rsidP="00361638">
      <w:pPr>
        <w:pStyle w:val="ListBullet"/>
        <w:tabs>
          <w:tab w:val="clear" w:pos="1080"/>
          <w:tab w:val="num" w:pos="360"/>
        </w:tabs>
        <w:ind w:left="360"/>
      </w:pPr>
      <w:r>
        <w:t>file in EMU for collection or</w:t>
      </w:r>
    </w:p>
    <w:p w14:paraId="3B5C3434" w14:textId="689B0DF3" w:rsidR="00982EA9" w:rsidRDefault="00982EA9" w:rsidP="00361638">
      <w:pPr>
        <w:pStyle w:val="ListBullet"/>
        <w:tabs>
          <w:tab w:val="clear" w:pos="1080"/>
          <w:tab w:val="num" w:pos="360"/>
        </w:tabs>
        <w:ind w:left="360"/>
        <w:rPr>
          <w:rFonts w:cs="Arial"/>
          <w:i/>
          <w:szCs w:val="24"/>
        </w:rPr>
      </w:pPr>
      <w:r>
        <w:t>send them to the Patient Accounts office in the internal mail</w:t>
      </w:r>
      <w:r w:rsidRPr="00E0400A">
        <w:t>.</w:t>
      </w:r>
    </w:p>
    <w:p w14:paraId="1C1D85D8" w14:textId="77777777" w:rsidR="00895F1C" w:rsidRDefault="00895F1C" w:rsidP="00895F1C">
      <w:pPr>
        <w:rPr>
          <w:rFonts w:cs="Arial"/>
          <w:b/>
          <w:szCs w:val="24"/>
        </w:rPr>
      </w:pPr>
    </w:p>
    <w:p w14:paraId="4CC8E458" w14:textId="3783A8EF" w:rsidR="00895F1C" w:rsidRDefault="00447D8E" w:rsidP="00895F1C">
      <w:pPr>
        <w:jc w:val="right"/>
        <w:rPr>
          <w:rFonts w:cs="Arial"/>
          <w:i/>
          <w:szCs w:val="24"/>
        </w:rPr>
      </w:pPr>
      <w:hyperlink w:anchor="Contents" w:history="1">
        <w:r w:rsidR="00895F1C" w:rsidRPr="00590902">
          <w:rPr>
            <w:rStyle w:val="Hyperlink"/>
            <w:rFonts w:cs="Arial"/>
            <w:i/>
            <w:szCs w:val="24"/>
          </w:rPr>
          <w:t>Back to Table of Contents</w:t>
        </w:r>
      </w:hyperlink>
      <w:r w:rsidR="00895F1C">
        <w:rPr>
          <w:rFonts w:cs="Arial"/>
          <w:i/>
          <w:szCs w:val="24"/>
        </w:rPr>
        <w:t xml:space="preserve"> </w:t>
      </w:r>
    </w:p>
    <w:tbl>
      <w:tblPr>
        <w:tblpPr w:leftFromText="180" w:rightFromText="180" w:vertAnchor="text" w:horzAnchor="margin" w:tblpY="181"/>
        <w:tblW w:w="9158" w:type="dxa"/>
        <w:tblLook w:val="0000" w:firstRow="0" w:lastRow="0" w:firstColumn="0" w:lastColumn="0" w:noHBand="0" w:noVBand="0"/>
      </w:tblPr>
      <w:tblGrid>
        <w:gridCol w:w="9158"/>
      </w:tblGrid>
      <w:tr w:rsidR="00895F1C" w:rsidRPr="00CD1C0E" w14:paraId="6BBEE451" w14:textId="77777777" w:rsidTr="00B41D07">
        <w:trPr>
          <w:cantSplit/>
          <w:trHeight w:val="285"/>
        </w:trPr>
        <w:tc>
          <w:tcPr>
            <w:tcW w:w="9158" w:type="dxa"/>
            <w:shd w:val="clear" w:color="auto" w:fill="A6A6A6" w:themeFill="background1" w:themeFillShade="A6"/>
          </w:tcPr>
          <w:p w14:paraId="564337C2" w14:textId="06F277F3" w:rsidR="00895F1C" w:rsidRPr="003D2D06" w:rsidRDefault="00895F1C" w:rsidP="00B41D07">
            <w:pPr>
              <w:pStyle w:val="Heading1"/>
            </w:pPr>
            <w:bookmarkStart w:id="99" w:name="_Toc46154446"/>
            <w:r>
              <w:t>Section 12</w:t>
            </w:r>
            <w:r w:rsidRPr="003D2D06">
              <w:t xml:space="preserve"> –</w:t>
            </w:r>
            <w:r w:rsidR="00982EA9">
              <w:t xml:space="preserve"> Debt Recovery Process</w:t>
            </w:r>
            <w:bookmarkEnd w:id="99"/>
          </w:p>
        </w:tc>
      </w:tr>
    </w:tbl>
    <w:p w14:paraId="1549E546" w14:textId="77777777" w:rsidR="00895F1C" w:rsidRDefault="00895F1C" w:rsidP="00895F1C">
      <w:pPr>
        <w:pStyle w:val="Heading2"/>
      </w:pPr>
    </w:p>
    <w:p w14:paraId="24BB7BE5" w14:textId="3AC182E2" w:rsidR="00CB3538" w:rsidRPr="00104998" w:rsidRDefault="00982EA9" w:rsidP="008F0B2A">
      <w:pPr>
        <w:rPr>
          <w:rFonts w:asciiTheme="minorHAnsi" w:hAnsiTheme="minorHAnsi" w:cstheme="minorHAnsi"/>
          <w:szCs w:val="24"/>
        </w:rPr>
      </w:pPr>
      <w:r w:rsidRPr="00270CC1">
        <w:rPr>
          <w:rFonts w:cs="Arial"/>
          <w:szCs w:val="24"/>
        </w:rPr>
        <w:t xml:space="preserve">For Information on debt recovery processes </w:t>
      </w:r>
      <w:r w:rsidR="00B12C92">
        <w:rPr>
          <w:rFonts w:cs="Arial"/>
          <w:szCs w:val="24"/>
        </w:rPr>
        <w:t>please contact the Patient Account</w:t>
      </w:r>
      <w:r w:rsidR="00956B80">
        <w:rPr>
          <w:rFonts w:cs="Arial"/>
          <w:szCs w:val="24"/>
        </w:rPr>
        <w:t>s</w:t>
      </w:r>
      <w:r w:rsidR="00CB3538">
        <w:rPr>
          <w:rFonts w:asciiTheme="minorHAnsi" w:hAnsiTheme="minorHAnsi" w:cstheme="minorHAnsi"/>
          <w:szCs w:val="24"/>
        </w:rPr>
        <w:t xml:space="preserve"> </w:t>
      </w:r>
      <w:r w:rsidR="00956B80">
        <w:rPr>
          <w:rFonts w:asciiTheme="minorHAnsi" w:hAnsiTheme="minorHAnsi" w:cstheme="minorHAnsi"/>
          <w:szCs w:val="24"/>
        </w:rPr>
        <w:t xml:space="preserve">Office at </w:t>
      </w:r>
      <w:r w:rsidR="00CB3538">
        <w:rPr>
          <w:rFonts w:asciiTheme="minorHAnsi" w:hAnsiTheme="minorHAnsi" w:cstheme="minorHAnsi"/>
          <w:szCs w:val="24"/>
        </w:rPr>
        <w:t>CHHSBilling@act.gov.au</w:t>
      </w:r>
      <w:r w:rsidR="00CB3538" w:rsidRPr="00104998">
        <w:rPr>
          <w:rFonts w:asciiTheme="minorHAnsi" w:hAnsiTheme="minorHAnsi" w:cstheme="minorHAnsi"/>
          <w:szCs w:val="24"/>
        </w:rPr>
        <w:t>.</w:t>
      </w:r>
    </w:p>
    <w:p w14:paraId="26152EC3" w14:textId="3175A640" w:rsidR="00895F1C" w:rsidRPr="00270CC1" w:rsidRDefault="00895F1C" w:rsidP="00895F1C">
      <w:pPr>
        <w:rPr>
          <w:rFonts w:cs="Arial"/>
          <w:szCs w:val="24"/>
        </w:rPr>
      </w:pPr>
    </w:p>
    <w:p w14:paraId="15AFC60F" w14:textId="77777777" w:rsidR="00895F1C" w:rsidRDefault="00895F1C" w:rsidP="00895F1C">
      <w:pPr>
        <w:rPr>
          <w:rFonts w:cs="Arial"/>
          <w:b/>
          <w:szCs w:val="24"/>
        </w:rPr>
      </w:pPr>
    </w:p>
    <w:p w14:paraId="2F51A8B4" w14:textId="01B7B139" w:rsidR="007B6904" w:rsidRPr="00361638" w:rsidRDefault="00447D8E" w:rsidP="00361638">
      <w:pPr>
        <w:jc w:val="right"/>
        <w:rPr>
          <w:rStyle w:val="Hyperlink"/>
          <w:rFonts w:cs="Arial"/>
          <w:b/>
          <w:color w:val="auto"/>
          <w:szCs w:val="24"/>
          <w:u w:val="none"/>
        </w:rPr>
      </w:pPr>
      <w:hyperlink w:anchor="Contents" w:history="1">
        <w:r w:rsidR="00895F1C" w:rsidRPr="00590902">
          <w:rPr>
            <w:rStyle w:val="Hyperlink"/>
            <w:rFonts w:cs="Arial"/>
            <w:i/>
            <w:szCs w:val="24"/>
          </w:rPr>
          <w:t>Back to Table of Contents</w:t>
        </w:r>
      </w:hyperlink>
      <w:r w:rsidR="00895F1C">
        <w:rPr>
          <w:rFonts w:cs="Arial"/>
          <w:i/>
          <w:szCs w:val="24"/>
        </w:rPr>
        <w:t xml:space="preserve"> </w:t>
      </w:r>
    </w:p>
    <w:p w14:paraId="44E42C9A" w14:textId="77777777" w:rsidR="00591548" w:rsidRDefault="00591548">
      <w:r>
        <w:rPr>
          <w:b/>
          <w:iCs/>
        </w:rPr>
        <w:br w:type="page"/>
      </w:r>
    </w:p>
    <w:tbl>
      <w:tblPr>
        <w:tblpPr w:leftFromText="180" w:rightFromText="180" w:vertAnchor="text" w:horzAnchor="margin" w:tblpY="181"/>
        <w:tblW w:w="9158" w:type="dxa"/>
        <w:tblLook w:val="0000" w:firstRow="0" w:lastRow="0" w:firstColumn="0" w:lastColumn="0" w:noHBand="0" w:noVBand="0"/>
      </w:tblPr>
      <w:tblGrid>
        <w:gridCol w:w="9158"/>
      </w:tblGrid>
      <w:tr w:rsidR="00982EA9" w:rsidRPr="00CD1C0E" w14:paraId="2BF8E14A" w14:textId="77777777" w:rsidTr="00E03CF4">
        <w:trPr>
          <w:cantSplit/>
          <w:trHeight w:val="285"/>
        </w:trPr>
        <w:tc>
          <w:tcPr>
            <w:tcW w:w="9158" w:type="dxa"/>
            <w:shd w:val="clear" w:color="auto" w:fill="A6A6A6" w:themeFill="background1" w:themeFillShade="A6"/>
          </w:tcPr>
          <w:p w14:paraId="5C044C88" w14:textId="4AAF5F34" w:rsidR="00982EA9" w:rsidRPr="003D2D06" w:rsidRDefault="00982EA9" w:rsidP="00E03CF4">
            <w:pPr>
              <w:pStyle w:val="Heading1"/>
            </w:pPr>
            <w:bookmarkStart w:id="100" w:name="_Toc46154447"/>
            <w:r>
              <w:lastRenderedPageBreak/>
              <w:t>Evaluation</w:t>
            </w:r>
            <w:bookmarkEnd w:id="100"/>
          </w:p>
        </w:tc>
      </w:tr>
    </w:tbl>
    <w:p w14:paraId="05E78C3C" w14:textId="77777777" w:rsidR="00982EA9" w:rsidRDefault="00982EA9" w:rsidP="00982EA9">
      <w:pPr>
        <w:pStyle w:val="Heading2"/>
      </w:pPr>
    </w:p>
    <w:p w14:paraId="436501AC" w14:textId="77777777" w:rsidR="00982EA9" w:rsidRPr="00982EA9" w:rsidRDefault="00982EA9" w:rsidP="00982EA9">
      <w:pPr>
        <w:rPr>
          <w:b/>
          <w:bCs/>
        </w:rPr>
      </w:pPr>
      <w:r w:rsidRPr="00982EA9">
        <w:rPr>
          <w:b/>
          <w:bCs/>
        </w:rPr>
        <w:t>Accurate Data Entry of Admission Details into ACTPAS</w:t>
      </w:r>
    </w:p>
    <w:p w14:paraId="14FE0352" w14:textId="77777777" w:rsidR="00982EA9" w:rsidRPr="0019150A" w:rsidRDefault="00982EA9" w:rsidP="00982EA9">
      <w:pPr>
        <w:rPr>
          <w:i/>
          <w:iCs/>
        </w:rPr>
      </w:pPr>
      <w:r w:rsidRPr="0019150A">
        <w:rPr>
          <w:i/>
          <w:iCs/>
        </w:rPr>
        <w:t xml:space="preserve">Method:  </w:t>
      </w:r>
    </w:p>
    <w:p w14:paraId="6FD2207A" w14:textId="77777777" w:rsidR="00982EA9" w:rsidRPr="00982EA9" w:rsidRDefault="00982EA9" w:rsidP="00982EA9">
      <w:r w:rsidRPr="00982EA9">
        <w:t xml:space="preserve">The accuracy of admission data input to ACTPAS will be measured by the level of errors on the inpatient edit reports.  </w:t>
      </w:r>
    </w:p>
    <w:p w14:paraId="14AC051F" w14:textId="77777777" w:rsidR="0019150A" w:rsidRDefault="0019150A" w:rsidP="00982EA9">
      <w:pPr>
        <w:rPr>
          <w:b/>
          <w:bCs/>
        </w:rPr>
      </w:pPr>
    </w:p>
    <w:p w14:paraId="6B34D14B" w14:textId="2791851A" w:rsidR="00982EA9" w:rsidRPr="0019150A" w:rsidRDefault="00982EA9" w:rsidP="00982EA9">
      <w:pPr>
        <w:rPr>
          <w:i/>
          <w:iCs/>
        </w:rPr>
      </w:pPr>
      <w:r w:rsidRPr="0019150A">
        <w:rPr>
          <w:i/>
          <w:iCs/>
        </w:rPr>
        <w:t xml:space="preserve">Accountability: </w:t>
      </w:r>
    </w:p>
    <w:p w14:paraId="644E1684" w14:textId="77777777" w:rsidR="00982EA9" w:rsidRPr="00982EA9" w:rsidRDefault="00982EA9" w:rsidP="00982EA9">
      <w:r w:rsidRPr="00982EA9">
        <w:t xml:space="preserve">Admitting administrative staff and relevant area managers, Patient Accounts Office </w:t>
      </w:r>
    </w:p>
    <w:p w14:paraId="7D6E997A" w14:textId="77777777" w:rsidR="0019150A" w:rsidRDefault="0019150A" w:rsidP="00982EA9">
      <w:pPr>
        <w:rPr>
          <w:b/>
          <w:bCs/>
        </w:rPr>
      </w:pPr>
    </w:p>
    <w:p w14:paraId="22C2B1ED" w14:textId="264D4576" w:rsidR="00982EA9" w:rsidRPr="0019150A" w:rsidRDefault="00982EA9" w:rsidP="00982EA9">
      <w:pPr>
        <w:rPr>
          <w:i/>
          <w:iCs/>
        </w:rPr>
      </w:pPr>
      <w:r w:rsidRPr="0019150A">
        <w:rPr>
          <w:i/>
          <w:iCs/>
        </w:rPr>
        <w:t xml:space="preserve">Input and monitoring:  </w:t>
      </w:r>
    </w:p>
    <w:p w14:paraId="2230A120" w14:textId="77777777" w:rsidR="00982EA9" w:rsidRPr="00982EA9" w:rsidRDefault="00982EA9" w:rsidP="00B6799D">
      <w:pPr>
        <w:pStyle w:val="ListBullet"/>
        <w:numPr>
          <w:ilvl w:val="0"/>
          <w:numId w:val="25"/>
        </w:numPr>
        <w:ind w:left="360"/>
        <w:rPr>
          <w:szCs w:val="24"/>
        </w:rPr>
      </w:pPr>
      <w:r w:rsidRPr="00982EA9">
        <w:rPr>
          <w:szCs w:val="24"/>
        </w:rPr>
        <w:t>Patient Accounts Office will report errors to area managers real time</w:t>
      </w:r>
    </w:p>
    <w:p w14:paraId="1EFB7DB1" w14:textId="1088374D" w:rsidR="00982EA9" w:rsidRPr="00982EA9" w:rsidRDefault="00982EA9" w:rsidP="00B6799D">
      <w:pPr>
        <w:pStyle w:val="ListParagraph"/>
        <w:numPr>
          <w:ilvl w:val="0"/>
          <w:numId w:val="25"/>
        </w:numPr>
        <w:ind w:left="360"/>
        <w:rPr>
          <w:szCs w:val="24"/>
        </w:rPr>
      </w:pPr>
      <w:r w:rsidRPr="00982EA9">
        <w:rPr>
          <w:szCs w:val="24"/>
        </w:rPr>
        <w:t>Edit Admit Reports are automatically generated on a daily basis.</w:t>
      </w:r>
    </w:p>
    <w:p w14:paraId="56ABDF3A" w14:textId="77777777" w:rsidR="00982EA9" w:rsidRPr="00982EA9" w:rsidRDefault="00982EA9" w:rsidP="00B6799D">
      <w:pPr>
        <w:pStyle w:val="ListBullet"/>
        <w:numPr>
          <w:ilvl w:val="0"/>
          <w:numId w:val="25"/>
        </w:numPr>
        <w:ind w:left="360"/>
        <w:rPr>
          <w:szCs w:val="24"/>
        </w:rPr>
      </w:pPr>
      <w:r w:rsidRPr="00982EA9">
        <w:rPr>
          <w:szCs w:val="24"/>
        </w:rPr>
        <w:t xml:space="preserve">Edit Admit Reports will be run weekly and collated for end of month reporting by Patient Accounts Office Manager to divisional Operations Managers for action and escalation to the Canberra Health Service Executive Committee where appropriate.  </w:t>
      </w:r>
    </w:p>
    <w:p w14:paraId="1A9F861F" w14:textId="77777777" w:rsidR="00982EA9" w:rsidRPr="00982EA9" w:rsidRDefault="00982EA9" w:rsidP="00982EA9">
      <w:pPr>
        <w:pStyle w:val="ListBullet"/>
        <w:numPr>
          <w:ilvl w:val="0"/>
          <w:numId w:val="0"/>
        </w:numPr>
        <w:rPr>
          <w:szCs w:val="24"/>
          <w:u w:val="single"/>
        </w:rPr>
      </w:pPr>
    </w:p>
    <w:p w14:paraId="74E902C3" w14:textId="77777777" w:rsidR="00982EA9" w:rsidRPr="00982EA9" w:rsidRDefault="00982EA9" w:rsidP="00982EA9">
      <w:pPr>
        <w:rPr>
          <w:b/>
          <w:bCs/>
        </w:rPr>
      </w:pPr>
      <w:r w:rsidRPr="00982EA9">
        <w:rPr>
          <w:b/>
          <w:bCs/>
        </w:rPr>
        <w:t>Correct completion of election forms of all patients by admitting staff</w:t>
      </w:r>
    </w:p>
    <w:p w14:paraId="2A1BF930" w14:textId="77777777" w:rsidR="00982EA9" w:rsidRPr="0019150A" w:rsidRDefault="00982EA9" w:rsidP="00982EA9">
      <w:pPr>
        <w:rPr>
          <w:i/>
          <w:iCs/>
        </w:rPr>
      </w:pPr>
      <w:r w:rsidRPr="0019150A">
        <w:rPr>
          <w:i/>
          <w:iCs/>
        </w:rPr>
        <w:t xml:space="preserve">Method:  </w:t>
      </w:r>
    </w:p>
    <w:p w14:paraId="0E337424" w14:textId="77777777" w:rsidR="00982EA9" w:rsidRPr="00982EA9" w:rsidRDefault="00982EA9" w:rsidP="00982EA9">
      <w:r w:rsidRPr="00982EA9">
        <w:t xml:space="preserve">Audits of election forms to be conducted at a minimum of twice per annum by the Patient Accounts Office Revenue Data Audit and Training team and reported to the Chief Finance Officer for action and escalation to the Canberra Health Service Executive Committee where appropriate.  </w:t>
      </w:r>
    </w:p>
    <w:p w14:paraId="655D9F63" w14:textId="77777777" w:rsidR="0019150A" w:rsidRDefault="0019150A" w:rsidP="00982EA9">
      <w:pPr>
        <w:rPr>
          <w:b/>
          <w:bCs/>
        </w:rPr>
      </w:pPr>
    </w:p>
    <w:p w14:paraId="66FB4A6A" w14:textId="1702E6D1" w:rsidR="00982EA9" w:rsidRPr="0019150A" w:rsidRDefault="00982EA9" w:rsidP="00982EA9">
      <w:pPr>
        <w:rPr>
          <w:i/>
          <w:iCs/>
        </w:rPr>
      </w:pPr>
      <w:r w:rsidRPr="0019150A">
        <w:rPr>
          <w:i/>
          <w:iCs/>
        </w:rPr>
        <w:t xml:space="preserve">Accountability:  </w:t>
      </w:r>
    </w:p>
    <w:p w14:paraId="5162AD55" w14:textId="77777777" w:rsidR="00982EA9" w:rsidRPr="00982EA9" w:rsidRDefault="00982EA9" w:rsidP="00982EA9">
      <w:r w:rsidRPr="00982EA9">
        <w:t>Admitting administrative staff and relevant area managers, Patient Accounts Office.</w:t>
      </w:r>
    </w:p>
    <w:p w14:paraId="6AFB8240" w14:textId="77777777" w:rsidR="0019150A" w:rsidRDefault="0019150A" w:rsidP="00982EA9">
      <w:pPr>
        <w:rPr>
          <w:b/>
          <w:bCs/>
        </w:rPr>
      </w:pPr>
    </w:p>
    <w:p w14:paraId="51A07423" w14:textId="53B89366" w:rsidR="00982EA9" w:rsidRPr="0019150A" w:rsidRDefault="00982EA9" w:rsidP="00982EA9">
      <w:pPr>
        <w:rPr>
          <w:i/>
          <w:iCs/>
        </w:rPr>
      </w:pPr>
      <w:r w:rsidRPr="0019150A">
        <w:rPr>
          <w:i/>
          <w:iCs/>
        </w:rPr>
        <w:t xml:space="preserve">Input and monitoring:  </w:t>
      </w:r>
    </w:p>
    <w:p w14:paraId="13944FE3" w14:textId="77777777" w:rsidR="00982EA9" w:rsidRPr="00982EA9" w:rsidRDefault="00982EA9" w:rsidP="00982EA9">
      <w:r w:rsidRPr="00982EA9">
        <w:t>Patient Accounts Office to report audit findings to Chief Finance Officer for action and escalation to the Canberra Health Service Executive Committee where appropriate.</w:t>
      </w:r>
    </w:p>
    <w:p w14:paraId="3BC983E4" w14:textId="77777777" w:rsidR="00982EA9" w:rsidRPr="00982EA9" w:rsidRDefault="00982EA9" w:rsidP="00982EA9">
      <w:pPr>
        <w:pStyle w:val="ListBullet"/>
        <w:numPr>
          <w:ilvl w:val="0"/>
          <w:numId w:val="0"/>
        </w:numPr>
        <w:rPr>
          <w:b/>
          <w:szCs w:val="24"/>
        </w:rPr>
      </w:pPr>
    </w:p>
    <w:p w14:paraId="3CD5A628" w14:textId="77777777" w:rsidR="00982EA9" w:rsidRPr="00982EA9" w:rsidRDefault="00982EA9" w:rsidP="00982EA9">
      <w:pPr>
        <w:rPr>
          <w:b/>
          <w:bCs/>
        </w:rPr>
      </w:pPr>
      <w:r w:rsidRPr="00982EA9">
        <w:rPr>
          <w:b/>
          <w:bCs/>
        </w:rPr>
        <w:t>Correct billing of all billable patients</w:t>
      </w:r>
    </w:p>
    <w:p w14:paraId="6B542EAF" w14:textId="77777777" w:rsidR="00982EA9" w:rsidRPr="0019150A" w:rsidRDefault="00982EA9" w:rsidP="00982EA9">
      <w:pPr>
        <w:rPr>
          <w:i/>
          <w:iCs/>
        </w:rPr>
      </w:pPr>
      <w:r w:rsidRPr="0019150A">
        <w:rPr>
          <w:i/>
          <w:iCs/>
        </w:rPr>
        <w:t xml:space="preserve">Method:  </w:t>
      </w:r>
    </w:p>
    <w:p w14:paraId="178FEDD5" w14:textId="77777777" w:rsidR="00982EA9" w:rsidRPr="00982EA9" w:rsidRDefault="00982EA9" w:rsidP="00982EA9">
      <w:r w:rsidRPr="00982EA9">
        <w:t>Accommodation revenue and activity reports generated monthly.</w:t>
      </w:r>
    </w:p>
    <w:p w14:paraId="74EEB1D3" w14:textId="77777777" w:rsidR="0019150A" w:rsidRDefault="0019150A" w:rsidP="00982EA9">
      <w:pPr>
        <w:rPr>
          <w:b/>
          <w:bCs/>
        </w:rPr>
      </w:pPr>
    </w:p>
    <w:p w14:paraId="07A3BA68" w14:textId="4DC0B50E" w:rsidR="00982EA9" w:rsidRPr="0019150A" w:rsidRDefault="00982EA9" w:rsidP="00982EA9">
      <w:pPr>
        <w:rPr>
          <w:i/>
          <w:iCs/>
        </w:rPr>
      </w:pPr>
      <w:r w:rsidRPr="0019150A">
        <w:rPr>
          <w:i/>
          <w:iCs/>
        </w:rPr>
        <w:t xml:space="preserve">Accountability: </w:t>
      </w:r>
    </w:p>
    <w:p w14:paraId="2F32D9D6" w14:textId="77777777" w:rsidR="00982EA9" w:rsidRPr="00982EA9" w:rsidRDefault="00982EA9" w:rsidP="00982EA9">
      <w:r w:rsidRPr="00982EA9">
        <w:t>Patient Accounts Office, Patient Liaison and Admission Team Manager.</w:t>
      </w:r>
    </w:p>
    <w:p w14:paraId="2F35362B" w14:textId="77777777" w:rsidR="0019150A" w:rsidRDefault="0019150A" w:rsidP="00982EA9">
      <w:pPr>
        <w:rPr>
          <w:b/>
          <w:bCs/>
        </w:rPr>
      </w:pPr>
    </w:p>
    <w:p w14:paraId="4CDBA71B" w14:textId="0428E065" w:rsidR="00982EA9" w:rsidRPr="0019150A" w:rsidRDefault="00982EA9" w:rsidP="00982EA9">
      <w:pPr>
        <w:rPr>
          <w:i/>
          <w:iCs/>
        </w:rPr>
      </w:pPr>
      <w:r w:rsidRPr="0019150A">
        <w:rPr>
          <w:i/>
          <w:iCs/>
        </w:rPr>
        <w:t xml:space="preserve">Input and monitoring:  </w:t>
      </w:r>
    </w:p>
    <w:p w14:paraId="21A691C6" w14:textId="77777777" w:rsidR="00982EA9" w:rsidRPr="00982EA9" w:rsidRDefault="00982EA9" w:rsidP="00982EA9">
      <w:r w:rsidRPr="00982EA9">
        <w:t>Report to Chief Finance Officer for action and escalation to the Canberra Health Service Executive Committee where appropriate.</w:t>
      </w:r>
    </w:p>
    <w:p w14:paraId="0E33200A" w14:textId="77777777" w:rsidR="00982EA9" w:rsidRPr="00982EA9" w:rsidRDefault="00982EA9" w:rsidP="00982EA9">
      <w:pPr>
        <w:pStyle w:val="ListBullet"/>
        <w:numPr>
          <w:ilvl w:val="0"/>
          <w:numId w:val="0"/>
        </w:numPr>
        <w:ind w:left="1070" w:hanging="360"/>
        <w:rPr>
          <w:szCs w:val="24"/>
          <w:u w:val="single"/>
        </w:rPr>
      </w:pPr>
    </w:p>
    <w:p w14:paraId="29B2B098" w14:textId="77777777" w:rsidR="00591548" w:rsidRDefault="00591548" w:rsidP="00982EA9">
      <w:pPr>
        <w:rPr>
          <w:b/>
          <w:bCs/>
        </w:rPr>
      </w:pPr>
    </w:p>
    <w:p w14:paraId="5A60E192" w14:textId="008FDA34" w:rsidR="00982EA9" w:rsidRPr="00982EA9" w:rsidRDefault="00982EA9" w:rsidP="00982EA9">
      <w:pPr>
        <w:rPr>
          <w:b/>
          <w:bCs/>
        </w:rPr>
      </w:pPr>
      <w:r w:rsidRPr="00982EA9">
        <w:rPr>
          <w:b/>
          <w:bCs/>
        </w:rPr>
        <w:lastRenderedPageBreak/>
        <w:t>Consistent levels of staff specialist inpatient item billing (in line with service level variations)</w:t>
      </w:r>
    </w:p>
    <w:p w14:paraId="51BA71E2" w14:textId="77777777" w:rsidR="00982EA9" w:rsidRPr="0019150A" w:rsidRDefault="00982EA9" w:rsidP="00982EA9">
      <w:pPr>
        <w:rPr>
          <w:i/>
          <w:iCs/>
        </w:rPr>
      </w:pPr>
      <w:r w:rsidRPr="0019150A">
        <w:rPr>
          <w:i/>
          <w:iCs/>
        </w:rPr>
        <w:t xml:space="preserve">Method:  </w:t>
      </w:r>
    </w:p>
    <w:p w14:paraId="78AFCEC1" w14:textId="77777777" w:rsidR="00982EA9" w:rsidRPr="00982EA9" w:rsidRDefault="00982EA9" w:rsidP="00982EA9">
      <w:r w:rsidRPr="00982EA9">
        <w:t>Reporting on facility fee levels for inpatient services and level (number) of inpatient items billed per month per specialist.</w:t>
      </w:r>
    </w:p>
    <w:p w14:paraId="6C622263" w14:textId="77777777" w:rsidR="0019150A" w:rsidRDefault="0019150A" w:rsidP="00982EA9">
      <w:pPr>
        <w:rPr>
          <w:i/>
          <w:iCs/>
        </w:rPr>
      </w:pPr>
    </w:p>
    <w:p w14:paraId="0B9BB249" w14:textId="61A0AEE3" w:rsidR="00982EA9" w:rsidRPr="0019150A" w:rsidRDefault="00982EA9" w:rsidP="00982EA9">
      <w:pPr>
        <w:rPr>
          <w:i/>
          <w:iCs/>
        </w:rPr>
      </w:pPr>
      <w:r w:rsidRPr="0019150A">
        <w:rPr>
          <w:i/>
          <w:iCs/>
        </w:rPr>
        <w:t>Accountability:</w:t>
      </w:r>
    </w:p>
    <w:p w14:paraId="6F134AD9" w14:textId="77777777" w:rsidR="00982EA9" w:rsidRPr="00982EA9" w:rsidRDefault="00982EA9" w:rsidP="00982EA9">
      <w:r w:rsidRPr="00982EA9">
        <w:t>Clinical staff, Patient Accounts Office.</w:t>
      </w:r>
    </w:p>
    <w:p w14:paraId="7FBBD7B5" w14:textId="77777777" w:rsidR="0019150A" w:rsidRDefault="0019150A" w:rsidP="00982EA9">
      <w:pPr>
        <w:rPr>
          <w:i/>
          <w:iCs/>
        </w:rPr>
      </w:pPr>
    </w:p>
    <w:p w14:paraId="522B46BD" w14:textId="0BCE2DB3" w:rsidR="00982EA9" w:rsidRPr="0019150A" w:rsidRDefault="00982EA9" w:rsidP="00982EA9">
      <w:pPr>
        <w:rPr>
          <w:i/>
          <w:iCs/>
        </w:rPr>
      </w:pPr>
      <w:r w:rsidRPr="0019150A">
        <w:rPr>
          <w:i/>
          <w:iCs/>
        </w:rPr>
        <w:t xml:space="preserve">Input and monitoring:  </w:t>
      </w:r>
    </w:p>
    <w:p w14:paraId="2BA8C62B" w14:textId="6145ADAE" w:rsidR="00982EA9" w:rsidRPr="00982EA9" w:rsidRDefault="00982EA9" w:rsidP="00982EA9">
      <w:pPr>
        <w:rPr>
          <w:rFonts w:cs="Arial"/>
          <w:i/>
        </w:rPr>
      </w:pPr>
      <w:r w:rsidRPr="00982EA9">
        <w:t>Report to Chief Finance Officer for action and escalation to the Canberra Health Service Executive Committee where appropriate.</w:t>
      </w:r>
    </w:p>
    <w:p w14:paraId="3111A301" w14:textId="77777777" w:rsidR="00982EA9" w:rsidRDefault="00982EA9" w:rsidP="00982EA9">
      <w:pPr>
        <w:rPr>
          <w:rFonts w:cs="Arial"/>
          <w:b/>
          <w:szCs w:val="24"/>
        </w:rPr>
      </w:pPr>
    </w:p>
    <w:p w14:paraId="5C34433C" w14:textId="65DDD144" w:rsidR="00982EA9" w:rsidRPr="00AC7025" w:rsidRDefault="00447D8E" w:rsidP="00982EA9">
      <w:pPr>
        <w:jc w:val="right"/>
        <w:rPr>
          <w:rFonts w:cs="Arial"/>
          <w:i/>
        </w:rPr>
      </w:pPr>
      <w:hyperlink w:anchor="Contents" w:history="1">
        <w:r w:rsidR="00982EA9" w:rsidRPr="00590902">
          <w:rPr>
            <w:rStyle w:val="Hyperlink"/>
            <w:rFonts w:cs="Arial"/>
            <w:i/>
            <w:szCs w:val="24"/>
          </w:rPr>
          <w:t>Back to Table of Contents</w:t>
        </w:r>
      </w:hyperlink>
      <w:r w:rsidR="00982EA9">
        <w:rPr>
          <w:rFonts w:cs="Arial"/>
          <w:i/>
          <w:szCs w:val="24"/>
        </w:rPr>
        <w:t xml:space="preserve"> </w:t>
      </w:r>
    </w:p>
    <w:tbl>
      <w:tblPr>
        <w:tblpPr w:leftFromText="180" w:rightFromText="180" w:vertAnchor="text" w:horzAnchor="margin" w:tblpY="181"/>
        <w:tblW w:w="9158" w:type="dxa"/>
        <w:tblLook w:val="0000" w:firstRow="0" w:lastRow="0" w:firstColumn="0" w:lastColumn="0" w:noHBand="0" w:noVBand="0"/>
      </w:tblPr>
      <w:tblGrid>
        <w:gridCol w:w="9158"/>
      </w:tblGrid>
      <w:tr w:rsidR="007B6904" w:rsidRPr="00CD1C0E" w14:paraId="2F51A8B6" w14:textId="77777777" w:rsidTr="0074223E">
        <w:trPr>
          <w:cantSplit/>
          <w:trHeight w:val="285"/>
        </w:trPr>
        <w:tc>
          <w:tcPr>
            <w:tcW w:w="9158" w:type="dxa"/>
            <w:shd w:val="clear" w:color="auto" w:fill="A6A6A6" w:themeFill="background1" w:themeFillShade="A6"/>
          </w:tcPr>
          <w:p w14:paraId="2F51A8B5" w14:textId="0128635C" w:rsidR="007B6904" w:rsidRPr="00CD1C0E" w:rsidRDefault="00FF56DD" w:rsidP="00FF56DD">
            <w:pPr>
              <w:pStyle w:val="Heading1"/>
            </w:pPr>
            <w:bookmarkStart w:id="101" w:name="_Toc389473287"/>
            <w:bookmarkStart w:id="102" w:name="_Toc46154448"/>
            <w:r>
              <w:t xml:space="preserve">Related Policies, </w:t>
            </w:r>
            <w:r w:rsidR="007B6904">
              <w:t>Procedures</w:t>
            </w:r>
            <w:bookmarkEnd w:id="101"/>
            <w:r>
              <w:t>, Guidelines and Legislation</w:t>
            </w:r>
            <w:bookmarkEnd w:id="102"/>
          </w:p>
        </w:tc>
      </w:tr>
    </w:tbl>
    <w:p w14:paraId="2F51A8B7" w14:textId="77777777" w:rsidR="007B6904" w:rsidRDefault="007B6904" w:rsidP="007B6904">
      <w:pPr>
        <w:rPr>
          <w:szCs w:val="24"/>
        </w:rPr>
      </w:pPr>
    </w:p>
    <w:p w14:paraId="56D0EEDC" w14:textId="77777777" w:rsidR="00982EA9" w:rsidRDefault="00982EA9" w:rsidP="00982EA9">
      <w:pPr>
        <w:rPr>
          <w:b/>
        </w:rPr>
      </w:pPr>
      <w:r>
        <w:rPr>
          <w:b/>
        </w:rPr>
        <w:t>Policies</w:t>
      </w:r>
    </w:p>
    <w:p w14:paraId="286848F6" w14:textId="77777777" w:rsidR="00982EA9" w:rsidRPr="005A47DB" w:rsidRDefault="00982EA9" w:rsidP="00361638">
      <w:pPr>
        <w:pStyle w:val="ListBullet"/>
        <w:tabs>
          <w:tab w:val="clear" w:pos="1080"/>
          <w:tab w:val="num" w:pos="360"/>
        </w:tabs>
        <w:ind w:left="360"/>
        <w:rPr>
          <w:b/>
        </w:rPr>
      </w:pPr>
      <w:r w:rsidRPr="005A47DB">
        <w:t>Allocation of single rooms</w:t>
      </w:r>
    </w:p>
    <w:p w14:paraId="43C3D371" w14:textId="0486772A" w:rsidR="00982EA9" w:rsidRPr="005A47DB" w:rsidRDefault="00982EA9" w:rsidP="00361638">
      <w:pPr>
        <w:pStyle w:val="ListBullet"/>
        <w:tabs>
          <w:tab w:val="clear" w:pos="1080"/>
          <w:tab w:val="num" w:pos="360"/>
        </w:tabs>
        <w:ind w:left="360"/>
        <w:rPr>
          <w:b/>
        </w:rPr>
      </w:pPr>
      <w:r w:rsidRPr="005A47DB">
        <w:t>Public health services to Medicare ineligible asylum seekers policy</w:t>
      </w:r>
    </w:p>
    <w:p w14:paraId="2F51A8C8" w14:textId="2A87C709" w:rsidR="000A7335" w:rsidRPr="00982EA9" w:rsidRDefault="00982EA9" w:rsidP="00361638">
      <w:pPr>
        <w:pStyle w:val="ListBullet"/>
        <w:tabs>
          <w:tab w:val="clear" w:pos="1080"/>
          <w:tab w:val="num" w:pos="360"/>
        </w:tabs>
        <w:ind w:left="360"/>
        <w:rPr>
          <w:rFonts w:cs="Arial"/>
          <w:szCs w:val="24"/>
        </w:rPr>
      </w:pPr>
      <w:r w:rsidRPr="005A47DB">
        <w:t>ACT Health Directorate Essential Education Policy</w:t>
      </w:r>
    </w:p>
    <w:p w14:paraId="1BB2727F" w14:textId="77777777" w:rsidR="00B12C92" w:rsidRPr="00982EA9" w:rsidRDefault="00B12C92" w:rsidP="00361638">
      <w:pPr>
        <w:pStyle w:val="ListBullet"/>
        <w:tabs>
          <w:tab w:val="clear" w:pos="1080"/>
          <w:tab w:val="num" w:pos="360"/>
        </w:tabs>
        <w:ind w:left="360"/>
      </w:pPr>
      <w:r>
        <w:t>Consent and Treatment Policy</w:t>
      </w:r>
    </w:p>
    <w:p w14:paraId="35EB7CC3" w14:textId="261E0C2C" w:rsidR="00982EA9" w:rsidRDefault="00982EA9" w:rsidP="00361638"/>
    <w:p w14:paraId="0238DB55" w14:textId="77777777" w:rsidR="00982EA9" w:rsidRDefault="00982EA9" w:rsidP="00982EA9">
      <w:pPr>
        <w:rPr>
          <w:b/>
        </w:rPr>
      </w:pPr>
      <w:r>
        <w:rPr>
          <w:b/>
        </w:rPr>
        <w:t xml:space="preserve">Guidelines </w:t>
      </w:r>
    </w:p>
    <w:p w14:paraId="5A42EBA6" w14:textId="77777777" w:rsidR="00982EA9" w:rsidRPr="00982EA9" w:rsidRDefault="00982EA9" w:rsidP="00361638">
      <w:pPr>
        <w:pStyle w:val="ListBullet"/>
        <w:tabs>
          <w:tab w:val="clear" w:pos="1080"/>
          <w:tab w:val="num" w:pos="360"/>
        </w:tabs>
        <w:ind w:left="360"/>
      </w:pPr>
      <w:r w:rsidRPr="00982EA9">
        <w:t>Health Directorate Admitted Patient Activity Data Standards</w:t>
      </w:r>
    </w:p>
    <w:p w14:paraId="545719BF" w14:textId="77777777" w:rsidR="00982EA9" w:rsidRPr="00982EA9" w:rsidRDefault="00982EA9" w:rsidP="00361638">
      <w:pPr>
        <w:pStyle w:val="ListBullet"/>
        <w:tabs>
          <w:tab w:val="clear" w:pos="1080"/>
          <w:tab w:val="num" w:pos="360"/>
        </w:tabs>
        <w:ind w:left="360"/>
      </w:pPr>
      <w:r w:rsidRPr="00982EA9">
        <w:t xml:space="preserve">ACT Client Registration Data Standards (Currently in DRAFT) </w:t>
      </w:r>
    </w:p>
    <w:p w14:paraId="2C838815" w14:textId="6DBAAAEB" w:rsidR="00982EA9" w:rsidRPr="0032062D" w:rsidRDefault="00982EA9" w:rsidP="00361638">
      <w:pPr>
        <w:pStyle w:val="ListBullet"/>
        <w:tabs>
          <w:tab w:val="clear" w:pos="1080"/>
          <w:tab w:val="num" w:pos="360"/>
        </w:tabs>
        <w:ind w:left="360"/>
        <w:rPr>
          <w:color w:val="0000FF"/>
          <w:u w:val="single"/>
        </w:rPr>
      </w:pPr>
      <w:r w:rsidRPr="00982EA9">
        <w:t xml:space="preserve">Commonwealth Medicare Benefits Schedule </w:t>
      </w:r>
      <w:hyperlink r:id="rId26" w:history="1">
        <w:r w:rsidR="0032062D" w:rsidRPr="0065528E">
          <w:rPr>
            <w:rStyle w:val="Hyperlink"/>
          </w:rPr>
          <w:t>http://www.mbsonline.gov.au/internet/mbsonline/publishing.nsf/Content/Home</w:t>
        </w:r>
      </w:hyperlink>
    </w:p>
    <w:p w14:paraId="4D086359" w14:textId="77777777" w:rsidR="00982EA9" w:rsidRPr="00982EA9" w:rsidRDefault="00982EA9" w:rsidP="00361638">
      <w:pPr>
        <w:pStyle w:val="ListBullet"/>
        <w:tabs>
          <w:tab w:val="clear" w:pos="1080"/>
          <w:tab w:val="num" w:pos="360"/>
        </w:tabs>
        <w:ind w:left="360"/>
      </w:pPr>
      <w:r w:rsidRPr="00982EA9">
        <w:t>M</w:t>
      </w:r>
      <w:bookmarkStart w:id="103" w:name="_Hlk16244825"/>
      <w:r w:rsidRPr="00982EA9">
        <w:t>andatory: Pr</w:t>
      </w:r>
      <w:bookmarkEnd w:id="103"/>
      <w:r w:rsidRPr="00982EA9">
        <w:t>ivacy and Confidentiality (eLearning on Capabiliti).</w:t>
      </w:r>
    </w:p>
    <w:p w14:paraId="55D81F61" w14:textId="77777777" w:rsidR="00982EA9" w:rsidRPr="00982EA9" w:rsidRDefault="00982EA9" w:rsidP="00361638">
      <w:pPr>
        <w:pStyle w:val="ListBullet"/>
        <w:tabs>
          <w:tab w:val="clear" w:pos="1080"/>
          <w:tab w:val="num" w:pos="360"/>
        </w:tabs>
        <w:ind w:left="360"/>
      </w:pPr>
      <w:r w:rsidRPr="00982EA9">
        <w:t>Mandatory: ACTPAS Training referencing the ACTPAS User Guide</w:t>
      </w:r>
    </w:p>
    <w:p w14:paraId="5F38A21B" w14:textId="19A7F5A7" w:rsidR="00982EA9" w:rsidRDefault="00982EA9" w:rsidP="00361638">
      <w:pPr>
        <w:pStyle w:val="ListBullet"/>
        <w:tabs>
          <w:tab w:val="clear" w:pos="1080"/>
          <w:tab w:val="num" w:pos="360"/>
        </w:tabs>
        <w:ind w:left="360"/>
      </w:pPr>
      <w:r w:rsidRPr="00982EA9">
        <w:t xml:space="preserve">Admission to Discharge – Canberra Hospital and Health Services </w:t>
      </w:r>
    </w:p>
    <w:p w14:paraId="1AAFC5CB" w14:textId="77777777" w:rsidR="00982EA9" w:rsidRPr="005A47DB" w:rsidRDefault="00982EA9" w:rsidP="00361638">
      <w:pPr>
        <w:pStyle w:val="ListBullet"/>
        <w:numPr>
          <w:ilvl w:val="0"/>
          <w:numId w:val="0"/>
        </w:numPr>
        <w:ind w:left="350"/>
        <w:rPr>
          <w:b/>
        </w:rPr>
      </w:pPr>
    </w:p>
    <w:p w14:paraId="6443CA5F" w14:textId="77777777" w:rsidR="00982EA9" w:rsidRDefault="00982EA9" w:rsidP="00982EA9">
      <w:pPr>
        <w:pStyle w:val="Heading2"/>
      </w:pPr>
    </w:p>
    <w:p w14:paraId="17B77F3F" w14:textId="77777777" w:rsidR="00982EA9" w:rsidRDefault="00982EA9" w:rsidP="00982EA9">
      <w:pPr>
        <w:rPr>
          <w:b/>
        </w:rPr>
      </w:pPr>
      <w:r>
        <w:rPr>
          <w:b/>
        </w:rPr>
        <w:t>Legislation</w:t>
      </w:r>
    </w:p>
    <w:p w14:paraId="75995A77" w14:textId="77777777" w:rsidR="00982EA9" w:rsidRPr="00982EA9" w:rsidRDefault="00982EA9" w:rsidP="00361638">
      <w:pPr>
        <w:pStyle w:val="ListBullet"/>
        <w:tabs>
          <w:tab w:val="clear" w:pos="1080"/>
          <w:tab w:val="num" w:pos="360"/>
        </w:tabs>
        <w:ind w:left="360"/>
        <w:rPr>
          <w:szCs w:val="24"/>
        </w:rPr>
      </w:pPr>
      <w:r w:rsidRPr="00982EA9">
        <w:rPr>
          <w:i/>
          <w:iCs/>
          <w:szCs w:val="24"/>
        </w:rPr>
        <w:t xml:space="preserve">Health Insurance Act </w:t>
      </w:r>
      <w:r w:rsidRPr="00982EA9">
        <w:rPr>
          <w:szCs w:val="24"/>
        </w:rPr>
        <w:t xml:space="preserve">1973 – </w:t>
      </w:r>
      <w:hyperlink r:id="rId27" w:history="1">
        <w:r w:rsidRPr="00982EA9">
          <w:rPr>
            <w:szCs w:val="24"/>
          </w:rPr>
          <w:t>www.comlaw.gov.au/Details/C2012C00184</w:t>
        </w:r>
      </w:hyperlink>
      <w:r w:rsidRPr="00982EA9">
        <w:rPr>
          <w:szCs w:val="24"/>
        </w:rPr>
        <w:t xml:space="preserve"> </w:t>
      </w:r>
    </w:p>
    <w:p w14:paraId="17308B7B" w14:textId="77777777" w:rsidR="00982EA9" w:rsidRPr="00982EA9" w:rsidRDefault="00982EA9" w:rsidP="00361638">
      <w:pPr>
        <w:pStyle w:val="ListBullet"/>
        <w:tabs>
          <w:tab w:val="clear" w:pos="1080"/>
          <w:tab w:val="num" w:pos="360"/>
        </w:tabs>
        <w:ind w:left="360"/>
        <w:rPr>
          <w:b/>
          <w:szCs w:val="24"/>
        </w:rPr>
      </w:pPr>
      <w:r w:rsidRPr="00982EA9">
        <w:rPr>
          <w:i/>
          <w:iCs/>
          <w:szCs w:val="24"/>
        </w:rPr>
        <w:t>ACT Health Act</w:t>
      </w:r>
      <w:r w:rsidRPr="00982EA9">
        <w:rPr>
          <w:szCs w:val="24"/>
        </w:rPr>
        <w:t xml:space="preserve"> 1993(</w:t>
      </w:r>
      <w:hyperlink r:id="rId28" w:history="1">
        <w:r w:rsidRPr="00982EA9">
          <w:rPr>
            <w:rStyle w:val="Hyperlink"/>
            <w:szCs w:val="24"/>
          </w:rPr>
          <w:t>www.legislation.act.gov.au</w:t>
        </w:r>
      </w:hyperlink>
      <w:r w:rsidRPr="00982EA9">
        <w:rPr>
          <w:szCs w:val="24"/>
        </w:rPr>
        <w:t xml:space="preserve">) </w:t>
      </w:r>
    </w:p>
    <w:p w14:paraId="3C63B817" w14:textId="77777777" w:rsidR="00982EA9" w:rsidRPr="00982EA9" w:rsidRDefault="00982EA9" w:rsidP="00361638">
      <w:pPr>
        <w:pStyle w:val="ListBullet"/>
        <w:tabs>
          <w:tab w:val="clear" w:pos="1080"/>
          <w:tab w:val="num" w:pos="360"/>
        </w:tabs>
        <w:ind w:left="360"/>
        <w:rPr>
          <w:b/>
          <w:szCs w:val="24"/>
        </w:rPr>
      </w:pPr>
      <w:r w:rsidRPr="00982EA9">
        <w:rPr>
          <w:i/>
          <w:iCs/>
          <w:szCs w:val="24"/>
        </w:rPr>
        <w:t>ACT Consolidated Acts - Health Records (Privacy and Access) Act</w:t>
      </w:r>
      <w:r w:rsidRPr="00982EA9">
        <w:rPr>
          <w:szCs w:val="24"/>
        </w:rPr>
        <w:t xml:space="preserve"> 1997 – Schedule 1 (</w:t>
      </w:r>
      <w:hyperlink r:id="rId29" w:history="1">
        <w:r w:rsidRPr="00982EA9">
          <w:rPr>
            <w:rStyle w:val="Hyperlink"/>
            <w:szCs w:val="24"/>
          </w:rPr>
          <w:t>www.legislation.act.gov.au</w:t>
        </w:r>
      </w:hyperlink>
      <w:r w:rsidRPr="00982EA9">
        <w:rPr>
          <w:szCs w:val="24"/>
        </w:rPr>
        <w:t xml:space="preserve">) </w:t>
      </w:r>
    </w:p>
    <w:p w14:paraId="589A0BFE" w14:textId="77777777" w:rsidR="00982EA9" w:rsidRPr="00982EA9" w:rsidRDefault="00982EA9" w:rsidP="00361638">
      <w:pPr>
        <w:pStyle w:val="ListBullet"/>
        <w:tabs>
          <w:tab w:val="clear" w:pos="1080"/>
          <w:tab w:val="num" w:pos="360"/>
        </w:tabs>
        <w:ind w:left="360"/>
        <w:rPr>
          <w:szCs w:val="24"/>
        </w:rPr>
      </w:pPr>
      <w:r w:rsidRPr="00982EA9">
        <w:rPr>
          <w:szCs w:val="24"/>
        </w:rPr>
        <w:t xml:space="preserve">The Medicare Benefits Schedule (MBS) </w:t>
      </w:r>
      <w:hyperlink r:id="rId30" w:history="1">
        <w:r w:rsidRPr="00982EA9">
          <w:rPr>
            <w:rStyle w:val="Hyperlink"/>
            <w:rFonts w:asciiTheme="minorHAnsi" w:hAnsiTheme="minorHAnsi"/>
            <w:szCs w:val="24"/>
          </w:rPr>
          <w:t>http://www.mbsonline.gov.au/internet/mbsonline/publishing.nsf/Content/Home</w:t>
        </w:r>
      </w:hyperlink>
    </w:p>
    <w:p w14:paraId="3685AF42" w14:textId="77777777" w:rsidR="00DA7A1F" w:rsidRPr="00B41D07" w:rsidRDefault="00982EA9" w:rsidP="00361638">
      <w:pPr>
        <w:pStyle w:val="ListBullet"/>
        <w:tabs>
          <w:tab w:val="clear" w:pos="1080"/>
          <w:tab w:val="num" w:pos="360"/>
        </w:tabs>
        <w:ind w:left="360"/>
        <w:rPr>
          <w:color w:val="0000FF"/>
        </w:rPr>
      </w:pPr>
      <w:r w:rsidRPr="00982EA9">
        <w:rPr>
          <w:szCs w:val="24"/>
        </w:rPr>
        <w:t xml:space="preserve">The National Health Care Agreement 2012 (NHCA) </w:t>
      </w:r>
      <w:hyperlink r:id="rId31" w:history="1">
        <w:r w:rsidR="00DA7A1F" w:rsidRPr="0065528E">
          <w:rPr>
            <w:rStyle w:val="Hyperlink"/>
          </w:rPr>
          <w:t>http://www.federalfinancialrelations.gov.au/content/npa/health/_archive/healthcare_national-agreement.pdf</w:t>
        </w:r>
      </w:hyperlink>
    </w:p>
    <w:p w14:paraId="0C0A4773" w14:textId="56B64F80" w:rsidR="00982EA9" w:rsidRPr="00982EA9" w:rsidRDefault="00982EA9" w:rsidP="00361638">
      <w:pPr>
        <w:pStyle w:val="ListBullet"/>
        <w:tabs>
          <w:tab w:val="clear" w:pos="1080"/>
          <w:tab w:val="num" w:pos="360"/>
        </w:tabs>
        <w:ind w:left="360"/>
        <w:rPr>
          <w:szCs w:val="24"/>
        </w:rPr>
      </w:pPr>
      <w:r w:rsidRPr="00982EA9">
        <w:rPr>
          <w:szCs w:val="24"/>
        </w:rPr>
        <w:lastRenderedPageBreak/>
        <w:t>The National Health Reform Agreement (NHRA)</w:t>
      </w:r>
      <w:r w:rsidRPr="00982EA9">
        <w:rPr>
          <w:iCs/>
          <w:szCs w:val="24"/>
        </w:rPr>
        <w:t xml:space="preserve">  </w:t>
      </w:r>
      <w:hyperlink r:id="rId32" w:history="1">
        <w:r w:rsidR="00DA7A1F" w:rsidRPr="0065528E">
          <w:rPr>
            <w:rStyle w:val="Hyperlink"/>
          </w:rPr>
          <w:t>http://www.federalfinancialrelations.gov.au/content/npa/health/_archive/national-agreement.pdf</w:t>
        </w:r>
      </w:hyperlink>
    </w:p>
    <w:p w14:paraId="0163CF16" w14:textId="77777777" w:rsidR="00982EA9" w:rsidRPr="00982EA9" w:rsidRDefault="00982EA9" w:rsidP="00361638">
      <w:pPr>
        <w:pStyle w:val="ListBullet"/>
        <w:tabs>
          <w:tab w:val="clear" w:pos="1080"/>
          <w:tab w:val="num" w:pos="360"/>
        </w:tabs>
        <w:ind w:left="360"/>
        <w:rPr>
          <w:szCs w:val="24"/>
        </w:rPr>
      </w:pPr>
      <w:r w:rsidRPr="00982EA9">
        <w:rPr>
          <w:i/>
          <w:iCs/>
          <w:szCs w:val="24"/>
        </w:rPr>
        <w:t>The Health Insurance Act 1973</w:t>
      </w:r>
      <w:r w:rsidRPr="00982EA9">
        <w:rPr>
          <w:szCs w:val="24"/>
        </w:rPr>
        <w:t xml:space="preserve"> (HIA) </w:t>
      </w:r>
      <w:hyperlink r:id="rId33" w:history="1">
        <w:r w:rsidRPr="00982EA9">
          <w:rPr>
            <w:rStyle w:val="Hyperlink"/>
            <w:rFonts w:asciiTheme="minorHAnsi" w:hAnsiTheme="minorHAnsi"/>
            <w:szCs w:val="24"/>
          </w:rPr>
          <w:t>http://www.comlaw.gov.au/Series/C2004A00101</w:t>
        </w:r>
      </w:hyperlink>
    </w:p>
    <w:p w14:paraId="69C5CAD3" w14:textId="5EB058C9" w:rsidR="00982EA9" w:rsidRPr="00E15B6C" w:rsidRDefault="00982EA9" w:rsidP="00361638">
      <w:pPr>
        <w:pStyle w:val="ListBullet"/>
        <w:tabs>
          <w:tab w:val="clear" w:pos="1080"/>
          <w:tab w:val="num" w:pos="360"/>
        </w:tabs>
        <w:ind w:left="360"/>
        <w:rPr>
          <w:rStyle w:val="Hyperlink"/>
          <w:color w:val="auto"/>
          <w:szCs w:val="24"/>
          <w:u w:val="none"/>
        </w:rPr>
      </w:pPr>
      <w:r w:rsidRPr="00982EA9">
        <w:rPr>
          <w:szCs w:val="24"/>
        </w:rPr>
        <w:t>Health (</w:t>
      </w:r>
      <w:r w:rsidR="00956B80">
        <w:rPr>
          <w:szCs w:val="24"/>
        </w:rPr>
        <w:t>F</w:t>
      </w:r>
      <w:r w:rsidRPr="00982EA9">
        <w:rPr>
          <w:szCs w:val="24"/>
        </w:rPr>
        <w:t xml:space="preserve">ees) Determination </w:t>
      </w:r>
      <w:hyperlink r:id="rId34" w:history="1">
        <w:r w:rsidR="00DA7A1F" w:rsidRPr="00DA7A1F">
          <w:rPr>
            <w:rStyle w:val="Hyperlink"/>
          </w:rPr>
          <w:t>https://www.legislation.act.gov.au/di/2019-261</w:t>
        </w:r>
      </w:hyperlink>
    </w:p>
    <w:p w14:paraId="798CCC4E" w14:textId="01542071" w:rsidR="00E15B6C" w:rsidRPr="00E15B6C" w:rsidRDefault="00E15B6C" w:rsidP="00361638">
      <w:pPr>
        <w:pStyle w:val="ListBullet"/>
        <w:tabs>
          <w:tab w:val="clear" w:pos="1080"/>
          <w:tab w:val="num" w:pos="360"/>
        </w:tabs>
        <w:ind w:left="360"/>
        <w:rPr>
          <w:rStyle w:val="Hyperlink"/>
          <w:color w:val="auto"/>
          <w:szCs w:val="24"/>
          <w:u w:val="none"/>
        </w:rPr>
      </w:pPr>
      <w:r w:rsidRPr="00E15B6C">
        <w:rPr>
          <w:rStyle w:val="Hyperlink"/>
          <w:color w:val="000000" w:themeColor="text1"/>
          <w:u w:val="none"/>
        </w:rPr>
        <w:t xml:space="preserve">Health Rights Act 2004 - </w:t>
      </w:r>
      <w:hyperlink r:id="rId35" w:history="1">
        <w:r w:rsidRPr="00E15B6C">
          <w:rPr>
            <w:rStyle w:val="Hyperlink"/>
          </w:rPr>
          <w:t>http://www.legislation.act.gov.au/a/2004-5/current/pdf/2004-5.pdf</w:t>
        </w:r>
      </w:hyperlink>
    </w:p>
    <w:p w14:paraId="136D3EC8" w14:textId="7CFBC012" w:rsidR="00E15B6C" w:rsidRDefault="00E15B6C" w:rsidP="00361638">
      <w:pPr>
        <w:pStyle w:val="ListBullet"/>
        <w:tabs>
          <w:tab w:val="clear" w:pos="1080"/>
          <w:tab w:val="num" w:pos="360"/>
        </w:tabs>
        <w:ind w:left="360"/>
        <w:rPr>
          <w:szCs w:val="24"/>
        </w:rPr>
      </w:pPr>
      <w:r>
        <w:rPr>
          <w:rStyle w:val="Hyperlink"/>
          <w:color w:val="000000" w:themeColor="text1"/>
          <w:u w:val="none"/>
        </w:rPr>
        <w:t>Charter of Health Care Rights -</w:t>
      </w:r>
      <w:r>
        <w:rPr>
          <w:szCs w:val="24"/>
        </w:rPr>
        <w:t xml:space="preserve"> </w:t>
      </w:r>
      <w:hyperlink r:id="rId36" w:history="1">
        <w:r w:rsidRPr="00E15B6C">
          <w:rPr>
            <w:rStyle w:val="Hyperlink"/>
            <w:szCs w:val="24"/>
          </w:rPr>
          <w:t>https://www.safetyandquality.gov.au/australian-charter-healthcare-rights</w:t>
        </w:r>
      </w:hyperlink>
    </w:p>
    <w:p w14:paraId="61046567" w14:textId="71BFCFC0" w:rsidR="00E15B6C" w:rsidRPr="00E15B6C" w:rsidRDefault="00E15B6C" w:rsidP="00361638">
      <w:pPr>
        <w:pStyle w:val="ListBullet"/>
        <w:tabs>
          <w:tab w:val="clear" w:pos="1080"/>
          <w:tab w:val="num" w:pos="360"/>
        </w:tabs>
        <w:ind w:left="360"/>
        <w:rPr>
          <w:szCs w:val="24"/>
        </w:rPr>
      </w:pPr>
      <w:r>
        <w:rPr>
          <w:rStyle w:val="Hyperlink"/>
          <w:color w:val="000000" w:themeColor="text1"/>
          <w:u w:val="none"/>
        </w:rPr>
        <w:t>Mental Health Act 2015 -</w:t>
      </w:r>
      <w:r>
        <w:rPr>
          <w:szCs w:val="24"/>
        </w:rPr>
        <w:t xml:space="preserve"> </w:t>
      </w:r>
      <w:hyperlink r:id="rId37" w:history="1">
        <w:r w:rsidRPr="00E15B6C">
          <w:rPr>
            <w:rStyle w:val="Hyperlink"/>
            <w:szCs w:val="24"/>
          </w:rPr>
          <w:t>http://www.legislation.act.gov.au/a/2015-38/current/pdf/2015-38.pdf</w:t>
        </w:r>
      </w:hyperlink>
    </w:p>
    <w:p w14:paraId="2F51A8C9" w14:textId="46A7B41D" w:rsidR="007B6904" w:rsidRDefault="007B6904" w:rsidP="007B6904">
      <w:pPr>
        <w:ind w:left="720"/>
        <w:rPr>
          <w:rFonts w:cs="Arial"/>
          <w:i/>
          <w:szCs w:val="24"/>
        </w:rPr>
      </w:pPr>
    </w:p>
    <w:p w14:paraId="2F51A8CA" w14:textId="77777777" w:rsidR="007B6904" w:rsidRDefault="00447D8E" w:rsidP="007B6904">
      <w:pPr>
        <w:pStyle w:val="ListParagraph"/>
        <w:jc w:val="right"/>
        <w:rPr>
          <w:szCs w:val="24"/>
        </w:rPr>
      </w:pPr>
      <w:hyperlink w:anchor="Contents" w:history="1">
        <w:r w:rsidR="007B6904" w:rsidRPr="00590902">
          <w:rPr>
            <w:rStyle w:val="Hyperlink"/>
            <w:rFonts w:cs="Arial"/>
            <w:i/>
            <w:szCs w:val="24"/>
          </w:rPr>
          <w:t>Back to Table of Contents</w:t>
        </w:r>
      </w:hyperlink>
    </w:p>
    <w:tbl>
      <w:tblPr>
        <w:tblpPr w:leftFromText="180" w:rightFromText="180" w:vertAnchor="text" w:horzAnchor="margin" w:tblpY="181"/>
        <w:tblW w:w="9158" w:type="dxa"/>
        <w:tblLook w:val="0000" w:firstRow="0" w:lastRow="0" w:firstColumn="0" w:lastColumn="0" w:noHBand="0" w:noVBand="0"/>
      </w:tblPr>
      <w:tblGrid>
        <w:gridCol w:w="9158"/>
      </w:tblGrid>
      <w:tr w:rsidR="007B6904" w:rsidRPr="00CD1C0E" w14:paraId="2F51A8CC" w14:textId="77777777" w:rsidTr="0074223E">
        <w:trPr>
          <w:cantSplit/>
          <w:trHeight w:val="285"/>
        </w:trPr>
        <w:tc>
          <w:tcPr>
            <w:tcW w:w="9158" w:type="dxa"/>
            <w:shd w:val="clear" w:color="auto" w:fill="A6A6A6" w:themeFill="background1" w:themeFillShade="A6"/>
          </w:tcPr>
          <w:p w14:paraId="2F51A8CB" w14:textId="71541953" w:rsidR="007B6904" w:rsidRPr="00CD1C0E" w:rsidRDefault="007B6904" w:rsidP="004213C3">
            <w:pPr>
              <w:pStyle w:val="Heading1"/>
            </w:pPr>
            <w:bookmarkStart w:id="104" w:name="_Toc389473288"/>
            <w:bookmarkStart w:id="105" w:name="_Toc46154449"/>
            <w:r>
              <w:t>References</w:t>
            </w:r>
            <w:bookmarkEnd w:id="104"/>
            <w:bookmarkEnd w:id="105"/>
          </w:p>
        </w:tc>
      </w:tr>
    </w:tbl>
    <w:p w14:paraId="2F51A8CD" w14:textId="77777777" w:rsidR="007B6904" w:rsidRPr="00DE4E25" w:rsidRDefault="007B6904" w:rsidP="007B6904">
      <w:pPr>
        <w:rPr>
          <w:rFonts w:asciiTheme="majorHAnsi" w:hAnsiTheme="majorHAnsi" w:cstheme="majorHAnsi"/>
          <w:szCs w:val="24"/>
        </w:rPr>
      </w:pPr>
      <w:bookmarkStart w:id="106" w:name="_Toc389131245"/>
    </w:p>
    <w:bookmarkEnd w:id="106"/>
    <w:p w14:paraId="6D6EC197" w14:textId="77777777" w:rsidR="00982EA9" w:rsidRPr="00982EA9" w:rsidRDefault="00982EA9" w:rsidP="00B6799D">
      <w:pPr>
        <w:pStyle w:val="ListParagraph"/>
        <w:numPr>
          <w:ilvl w:val="0"/>
          <w:numId w:val="26"/>
        </w:numPr>
        <w:rPr>
          <w:bCs/>
          <w:szCs w:val="24"/>
        </w:rPr>
      </w:pPr>
      <w:r w:rsidRPr="00982EA9">
        <w:rPr>
          <w:bCs/>
          <w:i/>
          <w:szCs w:val="24"/>
        </w:rPr>
        <w:t>Health Insurance Act</w:t>
      </w:r>
      <w:r w:rsidRPr="00982EA9">
        <w:rPr>
          <w:bCs/>
          <w:szCs w:val="24"/>
        </w:rPr>
        <w:t xml:space="preserve"> 1973</w:t>
      </w:r>
    </w:p>
    <w:p w14:paraId="4D05A8ED" w14:textId="77777777" w:rsidR="00982EA9" w:rsidRPr="00982EA9" w:rsidRDefault="00982EA9" w:rsidP="00B6799D">
      <w:pPr>
        <w:pStyle w:val="ListParagraph"/>
        <w:numPr>
          <w:ilvl w:val="0"/>
          <w:numId w:val="26"/>
        </w:numPr>
        <w:rPr>
          <w:bCs/>
          <w:szCs w:val="24"/>
        </w:rPr>
      </w:pPr>
      <w:r w:rsidRPr="00982EA9">
        <w:rPr>
          <w:bCs/>
          <w:szCs w:val="24"/>
        </w:rPr>
        <w:t>National Health Care Agreement</w:t>
      </w:r>
    </w:p>
    <w:p w14:paraId="6D2E7BAA" w14:textId="77777777" w:rsidR="00982EA9" w:rsidRPr="00982EA9" w:rsidRDefault="00982EA9" w:rsidP="00B6799D">
      <w:pPr>
        <w:pStyle w:val="ListParagraph"/>
        <w:numPr>
          <w:ilvl w:val="0"/>
          <w:numId w:val="26"/>
        </w:numPr>
        <w:rPr>
          <w:bCs/>
          <w:szCs w:val="24"/>
        </w:rPr>
      </w:pPr>
      <w:r w:rsidRPr="00982EA9">
        <w:rPr>
          <w:bCs/>
          <w:szCs w:val="24"/>
        </w:rPr>
        <w:t>National Health Reform Agreement</w:t>
      </w:r>
    </w:p>
    <w:p w14:paraId="2B4B145B" w14:textId="77777777" w:rsidR="00982EA9" w:rsidRPr="00982EA9" w:rsidRDefault="00982EA9" w:rsidP="00B6799D">
      <w:pPr>
        <w:pStyle w:val="ListParagraph"/>
        <w:numPr>
          <w:ilvl w:val="0"/>
          <w:numId w:val="26"/>
        </w:numPr>
        <w:rPr>
          <w:bCs/>
          <w:szCs w:val="24"/>
        </w:rPr>
      </w:pPr>
      <w:r w:rsidRPr="00982EA9">
        <w:rPr>
          <w:bCs/>
          <w:i/>
          <w:szCs w:val="24"/>
        </w:rPr>
        <w:t>Health (Fees) Determination</w:t>
      </w:r>
      <w:r w:rsidRPr="00982EA9">
        <w:rPr>
          <w:bCs/>
          <w:szCs w:val="24"/>
        </w:rPr>
        <w:t xml:space="preserve"> 2013 (no4)</w:t>
      </w:r>
    </w:p>
    <w:p w14:paraId="7A58BA9A" w14:textId="77777777" w:rsidR="00982EA9" w:rsidRPr="00FF56DD" w:rsidRDefault="00982EA9" w:rsidP="00B6799D">
      <w:pPr>
        <w:pStyle w:val="ListParagraph"/>
        <w:numPr>
          <w:ilvl w:val="0"/>
          <w:numId w:val="26"/>
        </w:numPr>
      </w:pPr>
      <w:r w:rsidRPr="00982EA9">
        <w:rPr>
          <w:bCs/>
          <w:szCs w:val="24"/>
        </w:rPr>
        <w:t>Commonwealth Medicare Benefits Schedule</w:t>
      </w:r>
    </w:p>
    <w:p w14:paraId="2F51A8D4" w14:textId="77777777" w:rsidR="007B6904" w:rsidRPr="00DE4E25" w:rsidRDefault="007B6904" w:rsidP="007B6904">
      <w:pPr>
        <w:jc w:val="right"/>
        <w:rPr>
          <w:szCs w:val="24"/>
        </w:rPr>
      </w:pPr>
    </w:p>
    <w:p w14:paraId="2F51A8D5" w14:textId="77777777" w:rsidR="00FF56DD" w:rsidRDefault="00447D8E" w:rsidP="007B6904">
      <w:pPr>
        <w:jc w:val="right"/>
      </w:pPr>
      <w:hyperlink w:anchor="Contents" w:history="1">
        <w:r w:rsidR="007B6904" w:rsidRPr="00590902">
          <w:rPr>
            <w:rStyle w:val="Hyperlink"/>
            <w:rFonts w:cs="Arial"/>
            <w:i/>
            <w:szCs w:val="24"/>
          </w:rPr>
          <w:t>Back to Table of Contents</w:t>
        </w:r>
      </w:hyperlink>
    </w:p>
    <w:tbl>
      <w:tblPr>
        <w:tblpPr w:leftFromText="180" w:rightFromText="180" w:vertAnchor="text" w:horzAnchor="margin" w:tblpY="181"/>
        <w:tblW w:w="9158" w:type="dxa"/>
        <w:tblLook w:val="0000" w:firstRow="0" w:lastRow="0" w:firstColumn="0" w:lastColumn="0" w:noHBand="0" w:noVBand="0"/>
      </w:tblPr>
      <w:tblGrid>
        <w:gridCol w:w="9158"/>
      </w:tblGrid>
      <w:tr w:rsidR="00FF56DD" w:rsidRPr="000F1F60" w14:paraId="2F51A8D7" w14:textId="77777777" w:rsidTr="0074223E">
        <w:trPr>
          <w:cantSplit/>
          <w:trHeight w:val="285"/>
        </w:trPr>
        <w:tc>
          <w:tcPr>
            <w:tcW w:w="9158" w:type="dxa"/>
            <w:shd w:val="clear" w:color="auto" w:fill="A6A6A6" w:themeFill="background1" w:themeFillShade="A6"/>
          </w:tcPr>
          <w:p w14:paraId="2F51A8D6" w14:textId="1FFEEBF3" w:rsidR="00FF56DD" w:rsidRPr="000F1F60" w:rsidRDefault="00FF56DD" w:rsidP="004213C3">
            <w:pPr>
              <w:pStyle w:val="Heading1"/>
            </w:pPr>
            <w:bookmarkStart w:id="107" w:name="_Toc46154450"/>
            <w:r>
              <w:t>Definition of Terms</w:t>
            </w:r>
            <w:bookmarkEnd w:id="107"/>
            <w:r>
              <w:t xml:space="preserve"> </w:t>
            </w:r>
          </w:p>
        </w:tc>
      </w:tr>
    </w:tbl>
    <w:p w14:paraId="2F51A8D8" w14:textId="77777777" w:rsidR="00FF56DD" w:rsidRDefault="00FF56DD" w:rsidP="00FF56DD">
      <w:pPr>
        <w:rPr>
          <w:rFonts w:cs="Arial"/>
          <w:szCs w:val="24"/>
        </w:rPr>
      </w:pPr>
    </w:p>
    <w:p w14:paraId="5E76A850" w14:textId="3AA6B41E" w:rsidR="00982EA9" w:rsidRDefault="00982EA9" w:rsidP="00982EA9">
      <w:r>
        <w:rPr>
          <w:b/>
        </w:rPr>
        <w:t>ACTPAS</w:t>
      </w:r>
      <w:r>
        <w:t xml:space="preserve"> – the ACT Patient Administration System.</w:t>
      </w:r>
    </w:p>
    <w:p w14:paraId="0923EF9D" w14:textId="77777777" w:rsidR="00982EA9" w:rsidRDefault="00982EA9" w:rsidP="00982EA9">
      <w:pPr>
        <w:rPr>
          <w:b/>
        </w:rPr>
      </w:pPr>
    </w:p>
    <w:p w14:paraId="42AC18C0" w14:textId="77777777" w:rsidR="00982EA9" w:rsidRDefault="00982EA9" w:rsidP="00982EA9">
      <w:r>
        <w:rPr>
          <w:b/>
        </w:rPr>
        <w:t>Admitting Officer</w:t>
      </w:r>
      <w:r>
        <w:t xml:space="preserve"> – Staff member employed by the Health Directorate whose duties include the admission of patients to the hospital.  This includes;</w:t>
      </w:r>
    </w:p>
    <w:p w14:paraId="5F3E58DC" w14:textId="77777777" w:rsidR="00982EA9" w:rsidRDefault="00982EA9" w:rsidP="00361638">
      <w:pPr>
        <w:pStyle w:val="ListBullet"/>
        <w:tabs>
          <w:tab w:val="clear" w:pos="1080"/>
          <w:tab w:val="num" w:pos="360"/>
        </w:tabs>
        <w:ind w:left="360"/>
      </w:pPr>
      <w:r>
        <w:t>Admission Office staff,</w:t>
      </w:r>
    </w:p>
    <w:p w14:paraId="75E3EB53" w14:textId="77777777" w:rsidR="00982EA9" w:rsidRDefault="00982EA9" w:rsidP="00361638">
      <w:pPr>
        <w:pStyle w:val="ListBullet"/>
        <w:tabs>
          <w:tab w:val="clear" w:pos="1080"/>
          <w:tab w:val="num" w:pos="360"/>
        </w:tabs>
        <w:ind w:left="360"/>
      </w:pPr>
      <w:r>
        <w:t>Ward Clerks, and</w:t>
      </w:r>
    </w:p>
    <w:p w14:paraId="43C7D593" w14:textId="77777777" w:rsidR="00982EA9" w:rsidRDefault="00982EA9" w:rsidP="00361638">
      <w:pPr>
        <w:pStyle w:val="ListBullet"/>
        <w:tabs>
          <w:tab w:val="clear" w:pos="1080"/>
          <w:tab w:val="num" w:pos="360"/>
        </w:tabs>
        <w:ind w:left="360"/>
      </w:pPr>
      <w:r>
        <w:t>Emergency Department Administrative Staff</w:t>
      </w:r>
    </w:p>
    <w:p w14:paraId="766DBC65" w14:textId="77777777" w:rsidR="00982EA9" w:rsidRDefault="00982EA9" w:rsidP="00982EA9">
      <w:pPr>
        <w:pStyle w:val="ListBullet"/>
        <w:numPr>
          <w:ilvl w:val="0"/>
          <w:numId w:val="0"/>
        </w:numPr>
        <w:rPr>
          <w:b/>
        </w:rPr>
      </w:pPr>
    </w:p>
    <w:p w14:paraId="35360C8E" w14:textId="64143623" w:rsidR="00982EA9" w:rsidRDefault="00982EA9" w:rsidP="00982EA9">
      <w:pPr>
        <w:pStyle w:val="ListBullet"/>
        <w:numPr>
          <w:ilvl w:val="0"/>
          <w:numId w:val="0"/>
        </w:numPr>
      </w:pPr>
      <w:r>
        <w:rPr>
          <w:b/>
        </w:rPr>
        <w:t>Eligible Person</w:t>
      </w:r>
      <w:r>
        <w:t xml:space="preserve"> – An Australian resident or an eligible overseas representative. (As defined in subsection 3(1) (6) (6A) and (7) of the Health Insurance Act 1973.</w:t>
      </w:r>
    </w:p>
    <w:p w14:paraId="758C68CF" w14:textId="77777777" w:rsidR="00982EA9" w:rsidRDefault="00982EA9" w:rsidP="00982EA9">
      <w:pPr>
        <w:pStyle w:val="ListBullet"/>
        <w:numPr>
          <w:ilvl w:val="0"/>
          <w:numId w:val="0"/>
        </w:numPr>
      </w:pPr>
    </w:p>
    <w:p w14:paraId="269DB7DD" w14:textId="77777777" w:rsidR="00982EA9" w:rsidRDefault="00982EA9" w:rsidP="00982EA9">
      <w:pPr>
        <w:pStyle w:val="ListBullet"/>
        <w:numPr>
          <w:ilvl w:val="0"/>
          <w:numId w:val="0"/>
        </w:numPr>
      </w:pPr>
      <w:r>
        <w:rPr>
          <w:b/>
        </w:rPr>
        <w:t>Public Patient</w:t>
      </w:r>
      <w:r>
        <w:t xml:space="preserve"> – An eligible person who receives or elects to receive a public hospital service with no costs incurred.</w:t>
      </w:r>
    </w:p>
    <w:p w14:paraId="0BA34F50" w14:textId="77777777" w:rsidR="00982EA9" w:rsidRDefault="00982EA9" w:rsidP="00982EA9">
      <w:pPr>
        <w:pStyle w:val="ListBullet"/>
        <w:numPr>
          <w:ilvl w:val="0"/>
          <w:numId w:val="0"/>
        </w:numPr>
      </w:pPr>
    </w:p>
    <w:p w14:paraId="1326621E" w14:textId="77777777" w:rsidR="00982EA9" w:rsidRDefault="00982EA9" w:rsidP="00982EA9">
      <w:pPr>
        <w:pStyle w:val="ListBullet"/>
        <w:numPr>
          <w:ilvl w:val="0"/>
          <w:numId w:val="0"/>
        </w:numPr>
      </w:pPr>
      <w:r>
        <w:rPr>
          <w:b/>
        </w:rPr>
        <w:t>Private Patient</w:t>
      </w:r>
      <w:r>
        <w:t xml:space="preserve"> – An eligible person who elects to be admitted as a private patient and elects to be responsible for paying fees for hospital services as determined by the Australian Capital Territory (Health (Fees) Determination).</w:t>
      </w:r>
    </w:p>
    <w:p w14:paraId="428ED943" w14:textId="77777777" w:rsidR="00982EA9" w:rsidRDefault="00982EA9" w:rsidP="00982EA9">
      <w:pPr>
        <w:pStyle w:val="ListBullet"/>
        <w:numPr>
          <w:ilvl w:val="0"/>
          <w:numId w:val="0"/>
        </w:numPr>
      </w:pPr>
    </w:p>
    <w:p w14:paraId="5D081C6D" w14:textId="77777777" w:rsidR="00982EA9" w:rsidRDefault="00982EA9" w:rsidP="00982EA9">
      <w:pPr>
        <w:pStyle w:val="ListBullet"/>
        <w:numPr>
          <w:ilvl w:val="0"/>
          <w:numId w:val="0"/>
        </w:numPr>
      </w:pPr>
      <w:r>
        <w:rPr>
          <w:b/>
        </w:rPr>
        <w:lastRenderedPageBreak/>
        <w:t>Third Party</w:t>
      </w:r>
      <w:r>
        <w:t xml:space="preserve"> – Any party other than the Commonwealth (including Department of Veterans Affairs) and the State Department administering the Agreement that enters into an arrangement for the purchase of public hospital services.</w:t>
      </w:r>
    </w:p>
    <w:p w14:paraId="2F51A8D9" w14:textId="14060C07" w:rsidR="00FF56DD" w:rsidRDefault="00FF56DD" w:rsidP="00FF56DD">
      <w:pPr>
        <w:rPr>
          <w:rFonts w:cs="Arial"/>
          <w:szCs w:val="24"/>
        </w:rPr>
      </w:pPr>
    </w:p>
    <w:p w14:paraId="47082203" w14:textId="0E027002" w:rsidR="00646DAF" w:rsidRDefault="00646DAF" w:rsidP="00FF56DD">
      <w:pPr>
        <w:rPr>
          <w:rFonts w:cs="Arial"/>
          <w:szCs w:val="24"/>
        </w:rPr>
      </w:pPr>
      <w:r w:rsidRPr="00646DAF">
        <w:rPr>
          <w:rFonts w:cs="Arial"/>
          <w:b/>
          <w:bCs/>
          <w:szCs w:val="24"/>
        </w:rPr>
        <w:t>Tick &amp; Flick Sheet</w:t>
      </w:r>
      <w:r>
        <w:rPr>
          <w:rFonts w:cs="Arial"/>
          <w:szCs w:val="24"/>
        </w:rPr>
        <w:t xml:space="preserve"> – List of billable items known as a ‘Tick and Flick’ sheet, the clinician ‘ticks’ services provided and ‘flicks’ the sheet to the billing office for processing.</w:t>
      </w:r>
    </w:p>
    <w:p w14:paraId="0E8FAD82" w14:textId="77777777" w:rsidR="00646DAF" w:rsidRDefault="00646DAF" w:rsidP="00FF56DD">
      <w:pPr>
        <w:rPr>
          <w:rFonts w:cs="Arial"/>
          <w:szCs w:val="24"/>
        </w:rPr>
      </w:pPr>
    </w:p>
    <w:p w14:paraId="2F51A8DB" w14:textId="77777777" w:rsidR="00FF56DD" w:rsidRDefault="00447D8E" w:rsidP="007B6904">
      <w:pPr>
        <w:jc w:val="right"/>
        <w:rPr>
          <w:rFonts w:cs="Calibri,Bold"/>
          <w:bCs/>
          <w:i/>
          <w:szCs w:val="24"/>
          <w:lang w:eastAsia="en-AU"/>
        </w:rPr>
      </w:pPr>
      <w:hyperlink w:anchor="Contents" w:history="1">
        <w:r w:rsidR="00FF56DD" w:rsidRPr="00590902">
          <w:rPr>
            <w:rStyle w:val="Hyperlink"/>
            <w:rFonts w:cs="Arial"/>
            <w:i/>
            <w:szCs w:val="24"/>
          </w:rPr>
          <w:t>Back to Table of Contents</w:t>
        </w:r>
      </w:hyperlink>
    </w:p>
    <w:tbl>
      <w:tblPr>
        <w:tblpPr w:leftFromText="180" w:rightFromText="180" w:vertAnchor="text" w:horzAnchor="margin" w:tblpY="181"/>
        <w:tblW w:w="9158" w:type="dxa"/>
        <w:tblLook w:val="0000" w:firstRow="0" w:lastRow="0" w:firstColumn="0" w:lastColumn="0" w:noHBand="0" w:noVBand="0"/>
      </w:tblPr>
      <w:tblGrid>
        <w:gridCol w:w="9158"/>
      </w:tblGrid>
      <w:tr w:rsidR="007B6904" w:rsidRPr="00CD1C0E" w14:paraId="2F51A8DD" w14:textId="77777777" w:rsidTr="0074223E">
        <w:trPr>
          <w:cantSplit/>
          <w:trHeight w:val="285"/>
        </w:trPr>
        <w:tc>
          <w:tcPr>
            <w:tcW w:w="9158" w:type="dxa"/>
            <w:shd w:val="clear" w:color="auto" w:fill="A6A6A6" w:themeFill="background1" w:themeFillShade="A6"/>
          </w:tcPr>
          <w:p w14:paraId="2F51A8DC" w14:textId="38318013" w:rsidR="007B6904" w:rsidRPr="00CD1C0E" w:rsidRDefault="007B6904" w:rsidP="004213C3">
            <w:pPr>
              <w:pStyle w:val="Heading1"/>
            </w:pPr>
            <w:bookmarkStart w:id="108" w:name="_Toc389473290"/>
            <w:bookmarkStart w:id="109" w:name="_Toc46154451"/>
            <w:r>
              <w:t>Search Terms</w:t>
            </w:r>
            <w:bookmarkEnd w:id="108"/>
            <w:bookmarkEnd w:id="109"/>
            <w:r>
              <w:t xml:space="preserve"> </w:t>
            </w:r>
          </w:p>
        </w:tc>
      </w:tr>
    </w:tbl>
    <w:p w14:paraId="2F51A8DE" w14:textId="77777777" w:rsidR="007B6904" w:rsidRDefault="007B6904" w:rsidP="007B6904">
      <w:pPr>
        <w:rPr>
          <w:rFonts w:cs="Calibri,Bold"/>
          <w:bCs/>
          <w:i/>
          <w:szCs w:val="24"/>
          <w:lang w:eastAsia="en-AU"/>
        </w:rPr>
      </w:pPr>
    </w:p>
    <w:p w14:paraId="2F51A8E0" w14:textId="01E9FCB3" w:rsidR="007B6904" w:rsidRDefault="00982EA9" w:rsidP="00982EA9">
      <w:pPr>
        <w:rPr>
          <w:lang w:eastAsia="en-AU"/>
        </w:rPr>
      </w:pPr>
      <w:r w:rsidRPr="00982EA9">
        <w:rPr>
          <w:lang w:eastAsia="en-AU"/>
        </w:rPr>
        <w:t>Billing</w:t>
      </w:r>
      <w:r>
        <w:rPr>
          <w:lang w:eastAsia="en-AU"/>
        </w:rPr>
        <w:t xml:space="preserve">, </w:t>
      </w:r>
      <w:r w:rsidRPr="00982EA9">
        <w:rPr>
          <w:lang w:eastAsia="en-AU"/>
        </w:rPr>
        <w:t>Claims</w:t>
      </w:r>
      <w:r>
        <w:rPr>
          <w:lang w:eastAsia="en-AU"/>
        </w:rPr>
        <w:t xml:space="preserve">, </w:t>
      </w:r>
      <w:r w:rsidRPr="00982EA9">
        <w:rPr>
          <w:lang w:eastAsia="en-AU"/>
        </w:rPr>
        <w:t>Financial Information</w:t>
      </w:r>
      <w:r>
        <w:rPr>
          <w:lang w:eastAsia="en-AU"/>
        </w:rPr>
        <w:t xml:space="preserve">, </w:t>
      </w:r>
      <w:r w:rsidRPr="00982EA9">
        <w:rPr>
          <w:lang w:eastAsia="en-AU"/>
        </w:rPr>
        <w:t>Financial Systems</w:t>
      </w:r>
      <w:r>
        <w:rPr>
          <w:lang w:eastAsia="en-AU"/>
        </w:rPr>
        <w:t xml:space="preserve">, </w:t>
      </w:r>
      <w:r w:rsidRPr="00982EA9">
        <w:rPr>
          <w:lang w:eastAsia="en-AU"/>
        </w:rPr>
        <w:t>Rate Setting</w:t>
      </w:r>
      <w:r>
        <w:rPr>
          <w:lang w:eastAsia="en-AU"/>
        </w:rPr>
        <w:t xml:space="preserve">, </w:t>
      </w:r>
      <w:r w:rsidRPr="00982EA9">
        <w:rPr>
          <w:lang w:eastAsia="en-AU"/>
        </w:rPr>
        <w:t>Medicare</w:t>
      </w:r>
      <w:r>
        <w:rPr>
          <w:lang w:eastAsia="en-AU"/>
        </w:rPr>
        <w:t xml:space="preserve">, </w:t>
      </w:r>
      <w:r w:rsidRPr="00982EA9">
        <w:rPr>
          <w:lang w:eastAsia="en-AU"/>
        </w:rPr>
        <w:t>Insurance</w:t>
      </w:r>
      <w:r>
        <w:rPr>
          <w:lang w:eastAsia="en-AU"/>
        </w:rPr>
        <w:t xml:space="preserve">, </w:t>
      </w:r>
      <w:r w:rsidRPr="00982EA9">
        <w:rPr>
          <w:lang w:eastAsia="en-AU"/>
        </w:rPr>
        <w:t>Revenue</w:t>
      </w:r>
      <w:r>
        <w:rPr>
          <w:lang w:eastAsia="en-AU"/>
        </w:rPr>
        <w:t xml:space="preserve">, </w:t>
      </w:r>
      <w:r w:rsidRPr="00982EA9">
        <w:rPr>
          <w:lang w:eastAsia="en-AU"/>
        </w:rPr>
        <w:t>Admission</w:t>
      </w:r>
      <w:r>
        <w:rPr>
          <w:lang w:eastAsia="en-AU"/>
        </w:rPr>
        <w:t xml:space="preserve">, </w:t>
      </w:r>
      <w:r w:rsidRPr="00982EA9">
        <w:rPr>
          <w:lang w:eastAsia="en-AU"/>
        </w:rPr>
        <w:t>Inpatient Billing</w:t>
      </w:r>
      <w:r>
        <w:rPr>
          <w:lang w:eastAsia="en-AU"/>
        </w:rPr>
        <w:t xml:space="preserve">, </w:t>
      </w:r>
      <w:r w:rsidRPr="00982EA9">
        <w:rPr>
          <w:lang w:eastAsia="en-AU"/>
        </w:rPr>
        <w:t>Billing Log</w:t>
      </w:r>
    </w:p>
    <w:p w14:paraId="08901701" w14:textId="77777777" w:rsidR="00982EA9" w:rsidRPr="00901883" w:rsidRDefault="00982EA9" w:rsidP="00982EA9">
      <w:pPr>
        <w:rPr>
          <w:rFonts w:asciiTheme="minorHAnsi" w:hAnsiTheme="minorHAnsi" w:cs="Arial"/>
          <w:b/>
          <w:sz w:val="22"/>
          <w:szCs w:val="22"/>
        </w:rPr>
      </w:pPr>
    </w:p>
    <w:p w14:paraId="2F51A8E1" w14:textId="77777777" w:rsidR="005F3214" w:rsidRPr="00AC7025" w:rsidRDefault="00447D8E" w:rsidP="00AC7025">
      <w:pPr>
        <w:jc w:val="right"/>
        <w:rPr>
          <w:rFonts w:cs="Calibri,Bold"/>
          <w:bCs/>
          <w:i/>
          <w:szCs w:val="24"/>
          <w:lang w:eastAsia="en-AU"/>
        </w:rPr>
      </w:pPr>
      <w:hyperlink w:anchor="Contents" w:history="1">
        <w:r w:rsidR="007B6904" w:rsidRPr="00590902">
          <w:rPr>
            <w:rStyle w:val="Hyperlink"/>
            <w:rFonts w:cs="Arial"/>
            <w:i/>
            <w:szCs w:val="24"/>
          </w:rPr>
          <w:t>Back to Table of Contents</w:t>
        </w:r>
      </w:hyperlink>
      <w:bookmarkStart w:id="110" w:name="_Toc396995664"/>
    </w:p>
    <w:tbl>
      <w:tblPr>
        <w:tblpPr w:leftFromText="180" w:rightFromText="180" w:vertAnchor="text" w:horzAnchor="margin" w:tblpY="181"/>
        <w:tblW w:w="9158" w:type="dxa"/>
        <w:tblLook w:val="0000" w:firstRow="0" w:lastRow="0" w:firstColumn="0" w:lastColumn="0" w:noHBand="0" w:noVBand="0"/>
      </w:tblPr>
      <w:tblGrid>
        <w:gridCol w:w="9158"/>
      </w:tblGrid>
      <w:tr w:rsidR="002405CF" w:rsidRPr="000F1F60" w14:paraId="2F51A8E3" w14:textId="77777777" w:rsidTr="0074223E">
        <w:trPr>
          <w:cantSplit/>
          <w:trHeight w:val="285"/>
        </w:trPr>
        <w:tc>
          <w:tcPr>
            <w:tcW w:w="9158" w:type="dxa"/>
            <w:shd w:val="clear" w:color="auto" w:fill="A6A6A6" w:themeFill="background1" w:themeFillShade="A6"/>
          </w:tcPr>
          <w:p w14:paraId="2F51A8E2" w14:textId="77777777" w:rsidR="002405CF" w:rsidRPr="000F1F60" w:rsidRDefault="002405CF" w:rsidP="00CC5D11">
            <w:pPr>
              <w:pStyle w:val="Heading1"/>
            </w:pPr>
            <w:bookmarkStart w:id="111" w:name="_Toc46154452"/>
            <w:r>
              <w:t>Attachments</w:t>
            </w:r>
            <w:bookmarkEnd w:id="111"/>
          </w:p>
        </w:tc>
      </w:tr>
      <w:bookmarkEnd w:id="110"/>
    </w:tbl>
    <w:p w14:paraId="2F51A8E4" w14:textId="77777777" w:rsidR="00DE4E25" w:rsidRDefault="00DE4E25" w:rsidP="007B6904">
      <w:pPr>
        <w:rPr>
          <w:rFonts w:cs="Arial"/>
          <w:i/>
          <w:szCs w:val="24"/>
        </w:rPr>
      </w:pPr>
    </w:p>
    <w:p w14:paraId="2F51A8E5" w14:textId="00F5D660" w:rsidR="00FF56DD" w:rsidRDefault="00982EA9" w:rsidP="007B6904">
      <w:pPr>
        <w:rPr>
          <w:rFonts w:cs="Arial"/>
          <w:szCs w:val="24"/>
        </w:rPr>
      </w:pPr>
      <w:r w:rsidRPr="00982EA9">
        <w:rPr>
          <w:rFonts w:cs="Arial"/>
          <w:szCs w:val="24"/>
        </w:rPr>
        <w:t>Attachment 1 – Inpatient Billing Log (General)</w:t>
      </w:r>
    </w:p>
    <w:p w14:paraId="722DD7A5" w14:textId="7852BB10" w:rsidR="00982EA9" w:rsidRDefault="00982EA9" w:rsidP="007B6904">
      <w:pPr>
        <w:rPr>
          <w:rFonts w:cs="Arial"/>
          <w:szCs w:val="24"/>
        </w:rPr>
      </w:pPr>
      <w:r w:rsidRPr="00982EA9">
        <w:rPr>
          <w:rFonts w:cs="Arial"/>
          <w:szCs w:val="24"/>
        </w:rPr>
        <w:t>Attachment 2 – ICU &amp; HDU Billing Log</w:t>
      </w:r>
    </w:p>
    <w:p w14:paraId="18DF516C" w14:textId="04D8EA15" w:rsidR="00982EA9" w:rsidRDefault="00982EA9" w:rsidP="007B6904">
      <w:pPr>
        <w:rPr>
          <w:rFonts w:cs="Arial"/>
          <w:szCs w:val="24"/>
        </w:rPr>
      </w:pPr>
      <w:r w:rsidRPr="00982EA9">
        <w:rPr>
          <w:rFonts w:cs="Arial"/>
          <w:szCs w:val="24"/>
        </w:rPr>
        <w:t>Attachment 3 – The Canberra Hospital Emergency Billing Form – Compensable/Non Eligible</w:t>
      </w:r>
    </w:p>
    <w:p w14:paraId="13BD4623" w14:textId="77777777" w:rsidR="00982EA9" w:rsidRDefault="00982EA9" w:rsidP="007B6904">
      <w:pPr>
        <w:rPr>
          <w:rFonts w:cs="Arial"/>
          <w:szCs w:val="24"/>
        </w:rPr>
      </w:pPr>
    </w:p>
    <w:p w14:paraId="2F51A8E6" w14:textId="77777777" w:rsidR="00FF56DD" w:rsidRDefault="00FF56DD" w:rsidP="007B6904">
      <w:pPr>
        <w:rPr>
          <w:rFonts w:cs="Arial"/>
          <w:szCs w:val="24"/>
        </w:rPr>
      </w:pPr>
    </w:p>
    <w:p w14:paraId="741BB234" w14:textId="6BADE79A" w:rsidR="00ED46C3" w:rsidRPr="008202D3" w:rsidRDefault="00ED46C3" w:rsidP="00ED46C3">
      <w:pPr>
        <w:rPr>
          <w:rFonts w:cs="Arial"/>
          <w:i/>
          <w:iCs/>
          <w:sz w:val="20"/>
        </w:rPr>
      </w:pPr>
      <w:r w:rsidRPr="008202D3">
        <w:rPr>
          <w:rFonts w:cs="Arial"/>
          <w:b/>
          <w:sz w:val="20"/>
        </w:rPr>
        <w:t>Disclaimer</w:t>
      </w:r>
      <w:r w:rsidRPr="008202D3">
        <w:rPr>
          <w:rFonts w:cs="Arial"/>
          <w:sz w:val="20"/>
        </w:rPr>
        <w:t xml:space="preserve">: </w:t>
      </w:r>
      <w:r w:rsidRPr="008202D3">
        <w:rPr>
          <w:rFonts w:cs="Arial"/>
          <w:i/>
          <w:iCs/>
          <w:sz w:val="20"/>
        </w:rPr>
        <w:t xml:space="preserve">This document has been developed by Canberra Health Services specifically for its own use.  Use of this document and any reliance on the information contained therein by any third party is at his or her own risk and </w:t>
      </w:r>
      <w:r>
        <w:rPr>
          <w:rFonts w:cs="Arial"/>
          <w:i/>
          <w:iCs/>
          <w:sz w:val="20"/>
        </w:rPr>
        <w:t>Canberra Health Services</w:t>
      </w:r>
      <w:r w:rsidRPr="008202D3">
        <w:rPr>
          <w:rFonts w:cs="Arial"/>
          <w:i/>
          <w:iCs/>
          <w:sz w:val="20"/>
        </w:rPr>
        <w:t xml:space="preserve"> assumes no responsibility whatsoever.</w:t>
      </w:r>
    </w:p>
    <w:p w14:paraId="6590710B" w14:textId="77777777" w:rsidR="00ED46C3" w:rsidRPr="008202D3" w:rsidRDefault="00ED46C3" w:rsidP="00ED46C3">
      <w:pPr>
        <w:rPr>
          <w:rFonts w:cs="Arial"/>
          <w:i/>
          <w:iCs/>
          <w:sz w:val="20"/>
        </w:rPr>
      </w:pPr>
    </w:p>
    <w:p w14:paraId="714DB272" w14:textId="77777777" w:rsidR="00ED46C3" w:rsidRPr="008202D3" w:rsidRDefault="00ED46C3" w:rsidP="00ED46C3">
      <w:pPr>
        <w:rPr>
          <w:rFonts w:cs="Arial"/>
          <w:i/>
          <w:iCs/>
          <w:sz w:val="20"/>
        </w:rPr>
      </w:pPr>
      <w:r w:rsidRPr="008202D3">
        <w:rPr>
          <w:rFonts w:cs="Arial"/>
          <w:i/>
          <w:iCs/>
          <w:sz w:val="20"/>
        </w:rPr>
        <w:t>Policy Team ONLY to complete the following:</w:t>
      </w:r>
    </w:p>
    <w:tbl>
      <w:tblPr>
        <w:tblStyle w:val="TableGrid"/>
        <w:tblW w:w="0" w:type="auto"/>
        <w:tblLook w:val="04A0" w:firstRow="1" w:lastRow="0" w:firstColumn="1" w:lastColumn="0" w:noHBand="0" w:noVBand="1"/>
      </w:tblPr>
      <w:tblGrid>
        <w:gridCol w:w="2265"/>
        <w:gridCol w:w="2265"/>
        <w:gridCol w:w="2265"/>
        <w:gridCol w:w="2265"/>
      </w:tblGrid>
      <w:tr w:rsidR="00ED46C3" w:rsidRPr="008202D3" w14:paraId="3D8FB228" w14:textId="77777777" w:rsidTr="00B41D07">
        <w:tc>
          <w:tcPr>
            <w:tcW w:w="2265" w:type="dxa"/>
          </w:tcPr>
          <w:p w14:paraId="4CC3BE7E" w14:textId="77777777" w:rsidR="00ED46C3" w:rsidRPr="008202D3" w:rsidRDefault="00ED46C3" w:rsidP="00B41D07">
            <w:pPr>
              <w:rPr>
                <w:i/>
                <w:sz w:val="20"/>
              </w:rPr>
            </w:pPr>
            <w:r w:rsidRPr="008202D3">
              <w:rPr>
                <w:i/>
                <w:sz w:val="20"/>
              </w:rPr>
              <w:t>Date Amended</w:t>
            </w:r>
          </w:p>
        </w:tc>
        <w:tc>
          <w:tcPr>
            <w:tcW w:w="2265" w:type="dxa"/>
          </w:tcPr>
          <w:p w14:paraId="0C6FC403" w14:textId="77777777" w:rsidR="00ED46C3" w:rsidRPr="008202D3" w:rsidRDefault="00ED46C3" w:rsidP="00B41D07">
            <w:pPr>
              <w:rPr>
                <w:i/>
                <w:sz w:val="20"/>
              </w:rPr>
            </w:pPr>
            <w:r w:rsidRPr="008202D3">
              <w:rPr>
                <w:i/>
                <w:sz w:val="20"/>
              </w:rPr>
              <w:t>Section Amended</w:t>
            </w:r>
          </w:p>
        </w:tc>
        <w:tc>
          <w:tcPr>
            <w:tcW w:w="2265" w:type="dxa"/>
          </w:tcPr>
          <w:p w14:paraId="36BF7192" w14:textId="77777777" w:rsidR="00ED46C3" w:rsidRPr="008202D3" w:rsidRDefault="00ED46C3" w:rsidP="00B41D07">
            <w:pPr>
              <w:rPr>
                <w:i/>
                <w:sz w:val="20"/>
              </w:rPr>
            </w:pPr>
            <w:r w:rsidRPr="008202D3">
              <w:rPr>
                <w:i/>
                <w:sz w:val="20"/>
              </w:rPr>
              <w:t>Divisional Approval</w:t>
            </w:r>
          </w:p>
        </w:tc>
        <w:tc>
          <w:tcPr>
            <w:tcW w:w="2265" w:type="dxa"/>
          </w:tcPr>
          <w:p w14:paraId="6974B6A4" w14:textId="77777777" w:rsidR="00ED46C3" w:rsidRPr="008202D3" w:rsidRDefault="00ED46C3" w:rsidP="00B41D07">
            <w:pPr>
              <w:rPr>
                <w:i/>
                <w:sz w:val="20"/>
              </w:rPr>
            </w:pPr>
            <w:r w:rsidRPr="008202D3">
              <w:rPr>
                <w:i/>
                <w:sz w:val="20"/>
              </w:rPr>
              <w:t xml:space="preserve">Final Approval </w:t>
            </w:r>
          </w:p>
        </w:tc>
      </w:tr>
      <w:tr w:rsidR="00ED46C3" w:rsidRPr="008202D3" w14:paraId="69E49990" w14:textId="77777777" w:rsidTr="00B41D07">
        <w:tc>
          <w:tcPr>
            <w:tcW w:w="2265" w:type="dxa"/>
          </w:tcPr>
          <w:p w14:paraId="4CB276AE" w14:textId="29EFB9CA" w:rsidR="00ED46C3" w:rsidRPr="008202D3" w:rsidRDefault="00591548" w:rsidP="00B41D07">
            <w:pPr>
              <w:rPr>
                <w:i/>
                <w:sz w:val="20"/>
              </w:rPr>
            </w:pPr>
            <w:r>
              <w:rPr>
                <w:i/>
                <w:sz w:val="20"/>
              </w:rPr>
              <w:t>17/06/2020</w:t>
            </w:r>
          </w:p>
        </w:tc>
        <w:tc>
          <w:tcPr>
            <w:tcW w:w="2265" w:type="dxa"/>
          </w:tcPr>
          <w:p w14:paraId="757FDC5B" w14:textId="30CC55CA" w:rsidR="00ED46C3" w:rsidRPr="008202D3" w:rsidRDefault="00591548" w:rsidP="00B41D07">
            <w:pPr>
              <w:rPr>
                <w:i/>
                <w:sz w:val="20"/>
              </w:rPr>
            </w:pPr>
            <w:r>
              <w:rPr>
                <w:i/>
                <w:sz w:val="20"/>
              </w:rPr>
              <w:t>New Document</w:t>
            </w:r>
          </w:p>
        </w:tc>
        <w:tc>
          <w:tcPr>
            <w:tcW w:w="2265" w:type="dxa"/>
          </w:tcPr>
          <w:p w14:paraId="45358585" w14:textId="3C766A26" w:rsidR="00ED46C3" w:rsidRPr="008202D3" w:rsidRDefault="00591548" w:rsidP="00B41D07">
            <w:pPr>
              <w:rPr>
                <w:i/>
                <w:sz w:val="20"/>
              </w:rPr>
            </w:pPr>
            <w:r>
              <w:rPr>
                <w:i/>
                <w:sz w:val="20"/>
              </w:rPr>
              <w:t>Andrew Gay, CFO</w:t>
            </w:r>
          </w:p>
        </w:tc>
        <w:tc>
          <w:tcPr>
            <w:tcW w:w="2265" w:type="dxa"/>
          </w:tcPr>
          <w:p w14:paraId="31501FE6" w14:textId="7247A78C" w:rsidR="00ED46C3" w:rsidRPr="008202D3" w:rsidRDefault="00591548" w:rsidP="00B41D07">
            <w:pPr>
              <w:rPr>
                <w:i/>
                <w:sz w:val="20"/>
              </w:rPr>
            </w:pPr>
            <w:r>
              <w:rPr>
                <w:i/>
                <w:sz w:val="20"/>
              </w:rPr>
              <w:t>CHS Policy Committee</w:t>
            </w:r>
          </w:p>
        </w:tc>
      </w:tr>
      <w:tr w:rsidR="00ED46C3" w:rsidRPr="008202D3" w14:paraId="4B9C0359" w14:textId="77777777" w:rsidTr="00B41D07">
        <w:tc>
          <w:tcPr>
            <w:tcW w:w="2265" w:type="dxa"/>
          </w:tcPr>
          <w:p w14:paraId="01E40F72" w14:textId="77777777" w:rsidR="00ED46C3" w:rsidRPr="008202D3" w:rsidRDefault="00ED46C3" w:rsidP="00B41D07">
            <w:pPr>
              <w:rPr>
                <w:i/>
                <w:sz w:val="20"/>
              </w:rPr>
            </w:pPr>
          </w:p>
        </w:tc>
        <w:tc>
          <w:tcPr>
            <w:tcW w:w="2265" w:type="dxa"/>
          </w:tcPr>
          <w:p w14:paraId="25312BA2" w14:textId="77777777" w:rsidR="00ED46C3" w:rsidRPr="008202D3" w:rsidRDefault="00ED46C3" w:rsidP="00B41D07">
            <w:pPr>
              <w:rPr>
                <w:i/>
                <w:sz w:val="20"/>
              </w:rPr>
            </w:pPr>
          </w:p>
        </w:tc>
        <w:tc>
          <w:tcPr>
            <w:tcW w:w="2265" w:type="dxa"/>
          </w:tcPr>
          <w:p w14:paraId="6A63A790" w14:textId="77777777" w:rsidR="00ED46C3" w:rsidRPr="008202D3" w:rsidRDefault="00ED46C3" w:rsidP="00B41D07">
            <w:pPr>
              <w:rPr>
                <w:i/>
                <w:sz w:val="20"/>
              </w:rPr>
            </w:pPr>
          </w:p>
        </w:tc>
        <w:tc>
          <w:tcPr>
            <w:tcW w:w="2265" w:type="dxa"/>
          </w:tcPr>
          <w:p w14:paraId="0C203B9F" w14:textId="77777777" w:rsidR="00ED46C3" w:rsidRPr="008202D3" w:rsidRDefault="00ED46C3" w:rsidP="00B41D07">
            <w:pPr>
              <w:rPr>
                <w:i/>
                <w:sz w:val="20"/>
              </w:rPr>
            </w:pPr>
          </w:p>
        </w:tc>
      </w:tr>
    </w:tbl>
    <w:p w14:paraId="3B395D33" w14:textId="77777777" w:rsidR="00ED46C3" w:rsidRPr="008202D3" w:rsidRDefault="00ED46C3" w:rsidP="00ED46C3">
      <w:pPr>
        <w:rPr>
          <w:rFonts w:cs="Arial"/>
          <w:sz w:val="20"/>
        </w:rPr>
      </w:pPr>
    </w:p>
    <w:p w14:paraId="22B94EA3" w14:textId="77777777" w:rsidR="00ED46C3" w:rsidRPr="008202D3" w:rsidRDefault="00ED46C3" w:rsidP="00ED46C3">
      <w:pPr>
        <w:rPr>
          <w:rFonts w:cs="Arial"/>
          <w:i/>
          <w:sz w:val="20"/>
        </w:rPr>
      </w:pPr>
      <w:r w:rsidRPr="008202D3">
        <w:rPr>
          <w:rFonts w:cs="Arial"/>
          <w:i/>
          <w:sz w:val="20"/>
        </w:rPr>
        <w:t xml:space="preserve">This document supersedes the following: </w:t>
      </w:r>
    </w:p>
    <w:tbl>
      <w:tblPr>
        <w:tblStyle w:val="TableGrid"/>
        <w:tblW w:w="0" w:type="auto"/>
        <w:tblLook w:val="04A0" w:firstRow="1" w:lastRow="0" w:firstColumn="1" w:lastColumn="0" w:noHBand="0" w:noVBand="1"/>
      </w:tblPr>
      <w:tblGrid>
        <w:gridCol w:w="2122"/>
        <w:gridCol w:w="6938"/>
      </w:tblGrid>
      <w:tr w:rsidR="00ED46C3" w:rsidRPr="008202D3" w14:paraId="3DF1741B" w14:textId="77777777" w:rsidTr="00B41D07">
        <w:tc>
          <w:tcPr>
            <w:tcW w:w="2122" w:type="dxa"/>
          </w:tcPr>
          <w:p w14:paraId="3A0A8647" w14:textId="77777777" w:rsidR="00ED46C3" w:rsidRPr="008202D3" w:rsidRDefault="00ED46C3" w:rsidP="00B41D07">
            <w:pPr>
              <w:rPr>
                <w:i/>
                <w:sz w:val="20"/>
              </w:rPr>
            </w:pPr>
            <w:r w:rsidRPr="008202D3">
              <w:rPr>
                <w:i/>
                <w:sz w:val="20"/>
              </w:rPr>
              <w:t>Document Number</w:t>
            </w:r>
          </w:p>
        </w:tc>
        <w:tc>
          <w:tcPr>
            <w:tcW w:w="6938" w:type="dxa"/>
          </w:tcPr>
          <w:p w14:paraId="40CE1B13" w14:textId="77777777" w:rsidR="00ED46C3" w:rsidRPr="008202D3" w:rsidRDefault="00ED46C3" w:rsidP="00B41D07">
            <w:pPr>
              <w:rPr>
                <w:i/>
                <w:sz w:val="20"/>
              </w:rPr>
            </w:pPr>
            <w:r w:rsidRPr="008202D3">
              <w:rPr>
                <w:i/>
                <w:sz w:val="20"/>
              </w:rPr>
              <w:t>Document Name</w:t>
            </w:r>
          </w:p>
        </w:tc>
      </w:tr>
      <w:tr w:rsidR="00ED46C3" w:rsidRPr="008202D3" w14:paraId="389A2F7C" w14:textId="77777777" w:rsidTr="00B41D07">
        <w:tc>
          <w:tcPr>
            <w:tcW w:w="2122" w:type="dxa"/>
          </w:tcPr>
          <w:p w14:paraId="72FFFF3B" w14:textId="77777777" w:rsidR="00ED46C3" w:rsidRPr="008202D3" w:rsidRDefault="00ED46C3" w:rsidP="00B41D07">
            <w:pPr>
              <w:rPr>
                <w:i/>
                <w:sz w:val="20"/>
              </w:rPr>
            </w:pPr>
          </w:p>
        </w:tc>
        <w:tc>
          <w:tcPr>
            <w:tcW w:w="6938" w:type="dxa"/>
          </w:tcPr>
          <w:p w14:paraId="61EF68F3" w14:textId="77777777" w:rsidR="00ED46C3" w:rsidRPr="008202D3" w:rsidRDefault="00ED46C3" w:rsidP="00B41D07">
            <w:pPr>
              <w:rPr>
                <w:i/>
                <w:sz w:val="20"/>
              </w:rPr>
            </w:pPr>
          </w:p>
        </w:tc>
      </w:tr>
      <w:tr w:rsidR="00ED46C3" w:rsidRPr="008202D3" w14:paraId="4414C7E4" w14:textId="77777777" w:rsidTr="00B41D07">
        <w:tc>
          <w:tcPr>
            <w:tcW w:w="2122" w:type="dxa"/>
          </w:tcPr>
          <w:p w14:paraId="0E1C6F88" w14:textId="77777777" w:rsidR="00ED46C3" w:rsidRPr="008202D3" w:rsidRDefault="00ED46C3" w:rsidP="00B41D07">
            <w:pPr>
              <w:rPr>
                <w:i/>
                <w:sz w:val="20"/>
              </w:rPr>
            </w:pPr>
          </w:p>
        </w:tc>
        <w:tc>
          <w:tcPr>
            <w:tcW w:w="6938" w:type="dxa"/>
          </w:tcPr>
          <w:p w14:paraId="73EF72D2" w14:textId="77777777" w:rsidR="00ED46C3" w:rsidRPr="008202D3" w:rsidRDefault="00ED46C3" w:rsidP="00B41D07">
            <w:pPr>
              <w:rPr>
                <w:i/>
                <w:sz w:val="20"/>
              </w:rPr>
            </w:pPr>
          </w:p>
        </w:tc>
      </w:tr>
    </w:tbl>
    <w:p w14:paraId="2F51A904" w14:textId="77777777" w:rsidR="00B12123" w:rsidRPr="00010E74" w:rsidRDefault="00B12123" w:rsidP="00B12123">
      <w:pPr>
        <w:rPr>
          <w:i/>
          <w:sz w:val="20"/>
          <w:szCs w:val="24"/>
        </w:rPr>
      </w:pPr>
    </w:p>
    <w:p w14:paraId="3CB69B66" w14:textId="667B7CA3" w:rsidR="00447D8E" w:rsidRDefault="00982EA9" w:rsidP="00447D8E">
      <w:pPr>
        <w:pStyle w:val="Heading2"/>
      </w:pPr>
      <w:r>
        <w:rPr>
          <w:rFonts w:cs="Arial"/>
          <w:szCs w:val="24"/>
        </w:rPr>
        <w:br w:type="page"/>
      </w:r>
      <w:bookmarkStart w:id="112" w:name="_Toc46154453"/>
      <w:r w:rsidRPr="00982EA9">
        <w:lastRenderedPageBreak/>
        <w:t>Attachment 1 – Inpatient Billing Log (General)</w:t>
      </w:r>
      <w:bookmarkEnd w:id="112"/>
    </w:p>
    <w:p w14:paraId="2A695647" w14:textId="77777777" w:rsidR="00447D8E" w:rsidRPr="00447D8E" w:rsidRDefault="00447D8E" w:rsidP="00447D8E"/>
    <w:p w14:paraId="2057D66B" w14:textId="77777777" w:rsidR="00447D8E" w:rsidRDefault="00B6799D" w:rsidP="00956B80">
      <w:pPr>
        <w:spacing w:after="200" w:line="276" w:lineRule="auto"/>
      </w:pPr>
      <w:r>
        <w:rPr>
          <w:noProof/>
          <w:lang w:eastAsia="en-AU"/>
        </w:rPr>
        <w:drawing>
          <wp:inline distT="0" distB="0" distL="0" distR="0" wp14:anchorId="522A9ACE" wp14:editId="4D9EF721">
            <wp:extent cx="5372100" cy="7663488"/>
            <wp:effectExtent l="0" t="0" r="0"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38" cstate="print">
                      <a:duotone>
                        <a:prstClr val="black"/>
                        <a:schemeClr val="accent3">
                          <a:tint val="45000"/>
                          <a:satMod val="400000"/>
                        </a:schemeClr>
                      </a:duotone>
                    </a:blip>
                    <a:srcRect/>
                    <a:stretch>
                      <a:fillRect/>
                    </a:stretch>
                  </pic:blipFill>
                  <pic:spPr bwMode="auto">
                    <a:xfrm>
                      <a:off x="0" y="0"/>
                      <a:ext cx="5378507" cy="7672627"/>
                    </a:xfrm>
                    <a:prstGeom prst="rect">
                      <a:avLst/>
                    </a:prstGeom>
                    <a:noFill/>
                    <a:ln w="9525">
                      <a:noFill/>
                      <a:miter lim="800000"/>
                      <a:headEnd/>
                      <a:tailEnd/>
                    </a:ln>
                  </pic:spPr>
                </pic:pic>
              </a:graphicData>
            </a:graphic>
          </wp:inline>
        </w:drawing>
      </w:r>
    </w:p>
    <w:p w14:paraId="1D6D158D" w14:textId="783EE804" w:rsidR="00982EA9" w:rsidRDefault="00982EA9" w:rsidP="00956B80">
      <w:pPr>
        <w:spacing w:after="200" w:line="276" w:lineRule="auto"/>
      </w:pPr>
      <w:r>
        <w:br w:type="page"/>
      </w:r>
    </w:p>
    <w:p w14:paraId="2737F4CF" w14:textId="2D938A7E" w:rsidR="00982EA9" w:rsidRDefault="00982EA9" w:rsidP="00B6799D">
      <w:pPr>
        <w:pStyle w:val="Heading2"/>
      </w:pPr>
      <w:bookmarkStart w:id="113" w:name="_Toc46154454"/>
      <w:r w:rsidRPr="00982EA9">
        <w:lastRenderedPageBreak/>
        <w:t>Attachment 2 – ICU &amp; HDU Billing Log</w:t>
      </w:r>
      <w:r w:rsidR="00716130">
        <w:t xml:space="preserve"> (Tick and Flick)</w:t>
      </w:r>
      <w:bookmarkEnd w:id="113"/>
    </w:p>
    <w:p w14:paraId="4AE7BC00" w14:textId="77777777" w:rsidR="00982EA9" w:rsidRDefault="00982EA9" w:rsidP="00982EA9">
      <w:pPr>
        <w:rPr>
          <w:rFonts w:cs="Arial"/>
          <w:szCs w:val="24"/>
        </w:rPr>
      </w:pPr>
    </w:p>
    <w:p w14:paraId="7E0520C4" w14:textId="2DA2C529" w:rsidR="00B6799D" w:rsidRDefault="00F0028C" w:rsidP="00B6799D">
      <w:r>
        <w:rPr>
          <w:rFonts w:cs="Arial"/>
          <w:b/>
          <w:noProof/>
          <w:szCs w:val="24"/>
          <w:lang w:eastAsia="en-AU"/>
        </w:rPr>
        <mc:AlternateContent>
          <mc:Choice Requires="wps">
            <w:drawing>
              <wp:anchor distT="0" distB="0" distL="114300" distR="114300" simplePos="0" relativeHeight="251661312" behindDoc="0" locked="0" layoutInCell="1" allowOverlap="1" wp14:anchorId="5872828C" wp14:editId="08170E3F">
                <wp:simplePos x="0" y="0"/>
                <wp:positionH relativeFrom="margin">
                  <wp:align>center</wp:align>
                </wp:positionH>
                <wp:positionV relativeFrom="paragraph">
                  <wp:posOffset>1546225</wp:posOffset>
                </wp:positionV>
                <wp:extent cx="5534025" cy="676275"/>
                <wp:effectExtent l="0" t="0" r="28575" b="28575"/>
                <wp:wrapNone/>
                <wp:docPr id="11" name="Rectangle 11"/>
                <wp:cNvGraphicFramePr/>
                <a:graphic xmlns:a="http://schemas.openxmlformats.org/drawingml/2006/main">
                  <a:graphicData uri="http://schemas.microsoft.com/office/word/2010/wordprocessingShape">
                    <wps:wsp>
                      <wps:cNvSpPr/>
                      <wps:spPr>
                        <a:xfrm>
                          <a:off x="0" y="0"/>
                          <a:ext cx="5534025" cy="676275"/>
                        </a:xfrm>
                        <a:prstGeom prst="rect">
                          <a:avLst/>
                        </a:prstGeom>
                        <a:solidFill>
                          <a:schemeClr val="bg1">
                            <a:lumMod val="85000"/>
                            <a:alpha val="99000"/>
                          </a:schemeClr>
                        </a:solidFill>
                        <a:ln>
                          <a:solidFill>
                            <a:schemeClr val="bg1">
                              <a:lumMod val="85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6A611730" id="Rectangle 11" o:spid="_x0000_s1026" style="position:absolute;margin-left:0;margin-top:121.75pt;width:435.75pt;height:53.25pt;z-index:251661312;visibility:visible;mso-wrap-style:square;mso-wrap-distance-left:9pt;mso-wrap-distance-top:0;mso-wrap-distance-right:9pt;mso-wrap-distance-bottom:0;mso-position-horizontal:center;mso-position-horizontal-relative:margin;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hzApqgIAAAwGAAAOAAAAZHJzL2Uyb0RvYy54bWysVEtv2zAMvg/YfxB0X+1kSR9BnSJo0WFA&#10;1xZth54VWYoNSKImKXGyXz9Kctwneth2scXXR/KTyNOzrVZkI5xvwVR0dFBSIgyHujWriv58uPxy&#10;TIkPzNRMgREV3QlPz+afP512dibG0ICqhSMIYvyssxVtQrCzovC8EZr5A7DCoFGC0yyg6FZF7ViH&#10;6FoV47I8LDpwtXXAhfeovchGOk/4UgoebqT0IhBVUawtpK9L32X8FvNTNls5ZpuW92Wwv6hCs9Zg&#10;0gHqggVG1q59A6Vb7sCDDAccdAFStlykHrCbUfmqm/uGWZF6QXK8HWjy/w+WX29uHWlrvLsRJYZp&#10;vKM7ZI2ZlRIEdUhQZ/0M/e7treslj8fY7VY6Hf/YB9kmUncDqWIbCEfldPp1Uo6nlHC0HR4djo+m&#10;EbR4irbOh28CNImHijpMn7hkmysfsuveJSbzoNr6slUqCfGhiHPlyIbhFS9XoxSq1voH1Fl3PC3L&#10;/qKZsg3L2pOTXouFpNcWQVJZL/CV+aeUH4GjLaIXkd5MaDqFnRIxpzJ3QuLNIIXj1NNQZW6AcS5M&#10;yO36htUiq2Ozqds3qRNgRJbI3YDdA7ykcY+dye/9Y6hIIzUElx8VloOHiJQZTBiCdWvAvQegsKs+&#10;c/bfk5SpiSwtod7hu3WQB9pbftni47liPtwyhxOMs45bKdzgRyroKgr9iZIG3O/39NEfBwutlHS4&#10;ESrqf62ZE5So7wZH7mQ0mcQVkoTJ9GiMgntuWT63mLU+B3yROFVYXTpG/6D2R+lAP+LyWsSsaGKG&#10;Y+6K8uD2wnnImwrXHxeLRXLDtWFZuDL3lkfwyGocjoftI3O2n6CAs3cN++3BZq8GKfvGSAOLdQDZ&#10;pil74rXnG1dOGoh+Pcad9lxOXk9LfP4HAAD//wMAUEsDBBQABgAIAAAAIQBx+vyg4AAAAAgBAAAP&#10;AAAAZHJzL2Rvd25yZXYueG1sTI/NTsMwEITvSLyDtUhcKmq3JbQKcSoEQsAFqaEHjq7t/Ah7HWI3&#10;Td+e5QS3Wc1q5ptiO3nHRjvELqCExVwAs6iD6bCRsP94vtkAi0mhUS6glXC2Ebbl5UWhchNOuLNj&#10;lRpGIRhzJaFNqc85j7q1XsV56C2SV4fBq0Tn0HAzqBOFe8eXQtxxrzqkhlb19rG1+qs6eglV+/lS&#10;z/RYvense7Zz7+fX+qmT8vpqergHluyU/p7hF5/QoSSmQziiicxJoCFJwvJ2lQEje7NekDhIWGVC&#10;AC8L/n9A+QMAAP//AwBQSwECLQAUAAYACAAAACEAtoM4kv4AAADhAQAAEwAAAAAAAAAAAAAAAAAA&#10;AAAAW0NvbnRlbnRfVHlwZXNdLnhtbFBLAQItABQABgAIAAAAIQA4/SH/1gAAAJQBAAALAAAAAAAA&#10;AAAAAAAAAC8BAABfcmVscy8ucmVsc1BLAQItABQABgAIAAAAIQBIhzApqgIAAAwGAAAOAAAAAAAA&#10;AAAAAAAAAC4CAABkcnMvZTJvRG9jLnhtbFBLAQItABQABgAIAAAAIQBx+vyg4AAAAAgBAAAPAAAA&#10;AAAAAAAAAAAAAAQFAABkcnMvZG93bnJldi54bWxQSwUGAAAAAAQABADzAAAAEQYAAAAA&#10;" fillcolor="#d8d8d8 [2732]" strokecolor="#d8d8d8 [2732]" strokeweight="2pt">
                <v:fill opacity="64764f"/>
                <w10:wrap anchorx="margin"/>
              </v:rect>
            </w:pict>
          </mc:Fallback>
        </mc:AlternateContent>
      </w:r>
      <w:r w:rsidR="00B6799D">
        <w:rPr>
          <w:noProof/>
          <w:lang w:eastAsia="en-AU"/>
        </w:rPr>
        <w:drawing>
          <wp:inline distT="0" distB="0" distL="0" distR="0" wp14:anchorId="1D2305EB" wp14:editId="382B15F9">
            <wp:extent cx="5759450" cy="777882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9" cstate="print"/>
                    <a:srcRect/>
                    <a:stretch>
                      <a:fillRect/>
                    </a:stretch>
                  </pic:blipFill>
                  <pic:spPr bwMode="auto">
                    <a:xfrm>
                      <a:off x="0" y="0"/>
                      <a:ext cx="5759450" cy="7778820"/>
                    </a:xfrm>
                    <a:prstGeom prst="rect">
                      <a:avLst/>
                    </a:prstGeom>
                    <a:noFill/>
                    <a:ln w="9525">
                      <a:noFill/>
                      <a:miter lim="800000"/>
                      <a:headEnd/>
                      <a:tailEnd/>
                    </a:ln>
                  </pic:spPr>
                </pic:pic>
              </a:graphicData>
            </a:graphic>
          </wp:inline>
        </w:drawing>
      </w:r>
    </w:p>
    <w:p w14:paraId="5DEACE68" w14:textId="77777777" w:rsidR="00B6799D" w:rsidRDefault="00B6799D">
      <w:pPr>
        <w:spacing w:after="200" w:line="276" w:lineRule="auto"/>
        <w:rPr>
          <w:rFonts w:cs="Arial"/>
          <w:szCs w:val="24"/>
        </w:rPr>
      </w:pPr>
    </w:p>
    <w:p w14:paraId="0C2439C3" w14:textId="77777777" w:rsidR="00B6799D" w:rsidRDefault="00B6799D">
      <w:pPr>
        <w:spacing w:after="200" w:line="276" w:lineRule="auto"/>
        <w:rPr>
          <w:rFonts w:cs="Arial"/>
          <w:szCs w:val="24"/>
        </w:rPr>
      </w:pPr>
      <w:r>
        <w:rPr>
          <w:rFonts w:cs="Arial"/>
          <w:b/>
          <w:noProof/>
          <w:szCs w:val="24"/>
          <w:lang w:eastAsia="en-AU"/>
        </w:rPr>
        <w:lastRenderedPageBreak/>
        <w:drawing>
          <wp:inline distT="0" distB="0" distL="0" distR="0" wp14:anchorId="0F3E1763" wp14:editId="5C13D980">
            <wp:extent cx="5456465" cy="7940526"/>
            <wp:effectExtent l="19050" t="0" r="0" b="0"/>
            <wp:docPr id="3"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40" cstate="print"/>
                    <a:srcRect/>
                    <a:stretch>
                      <a:fillRect/>
                    </a:stretch>
                  </pic:blipFill>
                  <pic:spPr bwMode="auto">
                    <a:xfrm>
                      <a:off x="0" y="0"/>
                      <a:ext cx="5456465" cy="7940526"/>
                    </a:xfrm>
                    <a:prstGeom prst="rect">
                      <a:avLst/>
                    </a:prstGeom>
                    <a:noFill/>
                    <a:ln w="9525">
                      <a:noFill/>
                      <a:miter lim="800000"/>
                      <a:headEnd/>
                      <a:tailEnd/>
                    </a:ln>
                  </pic:spPr>
                </pic:pic>
              </a:graphicData>
            </a:graphic>
          </wp:inline>
        </w:drawing>
      </w:r>
    </w:p>
    <w:p w14:paraId="5B315442" w14:textId="477647E7" w:rsidR="00B6799D" w:rsidRDefault="00956B80">
      <w:pPr>
        <w:spacing w:after="200" w:line="276" w:lineRule="auto"/>
        <w:rPr>
          <w:rFonts w:cs="Arial"/>
          <w:szCs w:val="24"/>
        </w:rPr>
      </w:pPr>
      <w:r>
        <w:rPr>
          <w:rFonts w:cs="Arial"/>
          <w:b/>
          <w:noProof/>
          <w:szCs w:val="24"/>
          <w:lang w:eastAsia="en-AU"/>
        </w:rPr>
        <w:lastRenderedPageBreak/>
        <mc:AlternateContent>
          <mc:Choice Requires="wps">
            <w:drawing>
              <wp:anchor distT="0" distB="0" distL="114300" distR="114300" simplePos="0" relativeHeight="251659264" behindDoc="0" locked="0" layoutInCell="1" allowOverlap="1" wp14:anchorId="1FB15411" wp14:editId="19D0DD28">
                <wp:simplePos x="0" y="0"/>
                <wp:positionH relativeFrom="column">
                  <wp:posOffset>99695</wp:posOffset>
                </wp:positionH>
                <wp:positionV relativeFrom="paragraph">
                  <wp:posOffset>1527810</wp:posOffset>
                </wp:positionV>
                <wp:extent cx="5534025" cy="676275"/>
                <wp:effectExtent l="0" t="0" r="28575" b="28575"/>
                <wp:wrapNone/>
                <wp:docPr id="4" name="Rectangle 4"/>
                <wp:cNvGraphicFramePr/>
                <a:graphic xmlns:a="http://schemas.openxmlformats.org/drawingml/2006/main">
                  <a:graphicData uri="http://schemas.microsoft.com/office/word/2010/wordprocessingShape">
                    <wps:wsp>
                      <wps:cNvSpPr/>
                      <wps:spPr>
                        <a:xfrm>
                          <a:off x="0" y="0"/>
                          <a:ext cx="5534025" cy="676275"/>
                        </a:xfrm>
                        <a:prstGeom prst="rect">
                          <a:avLst/>
                        </a:prstGeom>
                        <a:solidFill>
                          <a:schemeClr val="bg1">
                            <a:lumMod val="85000"/>
                            <a:alpha val="99000"/>
                          </a:schemeClr>
                        </a:solidFill>
                        <a:ln>
                          <a:solidFill>
                            <a:schemeClr val="bg1">
                              <a:lumMod val="85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458207D8" id="Rectangle 4" o:spid="_x0000_s1026" style="position:absolute;margin-left:7.85pt;margin-top:120.3pt;width:435.75pt;height:53.25pt;z-index:25165926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6T1UqgIAAAoGAAAOAAAAZHJzL2Uyb0RvYy54bWysVEtv2zAMvg/YfxB0X+1kSR9BnSJo0WFA&#10;1xZth54VWYoNSKImKXGyXz9Kctwneth2kcXXR/KzyNOzrVZkI5xvwVR0dFBSIgyHujWriv58uPxy&#10;TIkPzNRMgREV3QlPz+afP512dibG0ICqhSMIYvyssxVtQrCzovC8EZr5A7DCoFGC0yyg6FZF7ViH&#10;6FoV47I8LDpwtXXAhfeovchGOk/4UgoebqT0IhBVUawtpNOlcxnPYn7KZivHbNPyvgz2F1Vo1hpM&#10;OkBdsMDI2rVvoHTLHXiQ4YCDLkDKlovUA3YzKl91c98wK1IvSI63A03+/8Hy682tI21d0Qklhmn8&#10;RXdIGjMrJcgk0tNZP0Ove3vresnjNfa6lU7HL3ZBtonS3UCp2AbCUTmdfp2U4yklHG2HR4fjo2kE&#10;LZ6irfPhmwBN4qWiDrMnJtnmyofsuneJyTyotr5slUpCfCbiXDmyYfiDl6tRClVr/QPqrDuelmX/&#10;m5myDcvak5Nei4WktxZBUlkv8JX5p5QfgaMtoheR3kxouoWdEjGnMndC4n9BCsepp6HK3ADjXJiQ&#10;2/UNq0VWx2ZTt29SJ8CILJG7AbsHeEnjHjuT3/vHUJEGagguPyosBw8RKTOYMATr1oB7D0BhV33m&#10;7L8nKVMTWVpCvcNX6yCPs7f8ssXHc8V8uGUO5xcnHXdSuMFDKugqCv2Nkgbc7/f00R/HCq2UdLgP&#10;Kup/rZkTlKjvBgfuZDSZxAWShMn0aIyCe25ZPreYtT4HfJEj3H6Wp2v0D2p/lQ70I66uRcyKJmY4&#10;5q4oD24vnIe8p3D5cbFYJDdcGpaFK3NveQSPrMbheNg+Mmf7CQo4e9ew3x1s9mqQsm+MNLBYB5Bt&#10;mrInXnu+ceGkgeiXY9xoz+Xk9bTC538AAAD//wMAUEsDBBQABgAIAAAAIQBl0kzX4QAAAAoBAAAP&#10;AAAAZHJzL2Rvd25yZXYueG1sTI/BTsMwEETvSPyDtUhcKuo0tE0U4lQIhIALUgMHjq69iSPidYjd&#10;NP17zAmOo32aeVvuZtuzCUffORKwWibAkJTTHbUCPt6fbnJgPkjSsneEAs7oYVddXpSy0O5Ee5zq&#10;0LJYQr6QAkwIQ8G5Vwat9Es3IMVb40YrQ4xjy/UoT7Hc9jxNki23sqO4YOSADwbVV320Amrz+dws&#10;1FS/qs33Yt+/nV+ax06I66v5/g5YwDn8wfCrH9Whik4HdyTtWR/zJoukgHSdbIFFIM+zFNhBwO06&#10;WwGvSv7/heoHAAD//wMAUEsBAi0AFAAGAAgAAAAhALaDOJL+AAAA4QEAABMAAAAAAAAAAAAAAAAA&#10;AAAAAFtDb250ZW50X1R5cGVzXS54bWxQSwECLQAUAAYACAAAACEAOP0h/9YAAACUAQAACwAAAAAA&#10;AAAAAAAAAAAvAQAAX3JlbHMvLnJlbHNQSwECLQAUAAYACAAAACEAUOk9VKoCAAAKBgAADgAAAAAA&#10;AAAAAAAAAAAuAgAAZHJzL2Uyb0RvYy54bWxQSwECLQAUAAYACAAAACEAZdJM1+EAAAAKAQAADwAA&#10;AAAAAAAAAAAAAAAEBQAAZHJzL2Rvd25yZXYueG1sUEsFBgAAAAAEAAQA8wAAABIGAAAAAA==&#10;" fillcolor="#d8d8d8 [2732]" strokecolor="#d8d8d8 [2732]" strokeweight="2pt">
                <v:fill opacity="64764f"/>
              </v:rect>
            </w:pict>
          </mc:Fallback>
        </mc:AlternateContent>
      </w:r>
      <w:r w:rsidR="00B6799D">
        <w:rPr>
          <w:rFonts w:cs="Arial"/>
          <w:b/>
          <w:noProof/>
          <w:szCs w:val="24"/>
          <w:lang w:eastAsia="en-AU"/>
        </w:rPr>
        <w:drawing>
          <wp:inline distT="0" distB="0" distL="0" distR="0" wp14:anchorId="029ED28C" wp14:editId="2E837DCD">
            <wp:extent cx="5759450" cy="7654806"/>
            <wp:effectExtent l="0" t="0" r="0" b="3810"/>
            <wp:docPr id="5"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41" cstate="print"/>
                    <a:srcRect/>
                    <a:stretch>
                      <a:fillRect/>
                    </a:stretch>
                  </pic:blipFill>
                  <pic:spPr bwMode="auto">
                    <a:xfrm>
                      <a:off x="0" y="0"/>
                      <a:ext cx="5759450" cy="7654806"/>
                    </a:xfrm>
                    <a:prstGeom prst="rect">
                      <a:avLst/>
                    </a:prstGeom>
                    <a:noFill/>
                    <a:ln w="9525">
                      <a:noFill/>
                      <a:miter lim="800000"/>
                      <a:headEnd/>
                      <a:tailEnd/>
                    </a:ln>
                  </pic:spPr>
                </pic:pic>
              </a:graphicData>
            </a:graphic>
          </wp:inline>
        </w:drawing>
      </w:r>
    </w:p>
    <w:p w14:paraId="006ABF2E" w14:textId="0E7A40FF" w:rsidR="00982EA9" w:rsidRDefault="00B6799D">
      <w:pPr>
        <w:spacing w:after="200" w:line="276" w:lineRule="auto"/>
        <w:rPr>
          <w:rFonts w:cs="Arial"/>
          <w:szCs w:val="24"/>
        </w:rPr>
      </w:pPr>
      <w:r>
        <w:rPr>
          <w:rFonts w:cs="Arial"/>
          <w:b/>
          <w:noProof/>
          <w:szCs w:val="24"/>
          <w:lang w:eastAsia="en-AU"/>
        </w:rPr>
        <w:lastRenderedPageBreak/>
        <w:drawing>
          <wp:inline distT="0" distB="0" distL="0" distR="0" wp14:anchorId="031C2206" wp14:editId="4803E75F">
            <wp:extent cx="5759450" cy="8200462"/>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42" cstate="print"/>
                    <a:srcRect/>
                    <a:stretch>
                      <a:fillRect/>
                    </a:stretch>
                  </pic:blipFill>
                  <pic:spPr bwMode="auto">
                    <a:xfrm>
                      <a:off x="0" y="0"/>
                      <a:ext cx="5759450" cy="8200462"/>
                    </a:xfrm>
                    <a:prstGeom prst="rect">
                      <a:avLst/>
                    </a:prstGeom>
                    <a:noFill/>
                    <a:ln w="9525">
                      <a:noFill/>
                      <a:miter lim="800000"/>
                      <a:headEnd/>
                      <a:tailEnd/>
                    </a:ln>
                  </pic:spPr>
                </pic:pic>
              </a:graphicData>
            </a:graphic>
          </wp:inline>
        </w:drawing>
      </w:r>
      <w:r w:rsidR="00982EA9">
        <w:rPr>
          <w:rFonts w:cs="Arial"/>
          <w:szCs w:val="24"/>
        </w:rPr>
        <w:br w:type="page"/>
      </w:r>
    </w:p>
    <w:p w14:paraId="28B767C4" w14:textId="54E3C235" w:rsidR="00982EA9" w:rsidRDefault="00982EA9" w:rsidP="00B6799D">
      <w:pPr>
        <w:pStyle w:val="Heading2"/>
      </w:pPr>
      <w:bookmarkStart w:id="114" w:name="_Toc46154455"/>
      <w:r w:rsidRPr="00982EA9">
        <w:lastRenderedPageBreak/>
        <w:t>Attachment 3 – The Canberra Hospital Emergency Billing Form – Compensable/Non Eligible</w:t>
      </w:r>
      <w:bookmarkEnd w:id="114"/>
    </w:p>
    <w:p w14:paraId="409E441F" w14:textId="77777777" w:rsidR="00B6799D" w:rsidRDefault="00B6799D" w:rsidP="00982EA9">
      <w:pPr>
        <w:rPr>
          <w:rFonts w:cs="Arial"/>
          <w:szCs w:val="24"/>
        </w:rPr>
      </w:pPr>
    </w:p>
    <w:p w14:paraId="09CBF670" w14:textId="183713B6" w:rsidR="00395E36" w:rsidRDefault="00B6799D" w:rsidP="007B6904">
      <w:pPr>
        <w:rPr>
          <w:rFonts w:cs="Arial"/>
          <w:szCs w:val="24"/>
        </w:rPr>
      </w:pPr>
      <w:r>
        <w:rPr>
          <w:rFonts w:cs="Arial"/>
          <w:b/>
          <w:noProof/>
          <w:szCs w:val="24"/>
          <w:lang w:eastAsia="en-AU"/>
        </w:rPr>
        <w:drawing>
          <wp:inline distT="0" distB="0" distL="0" distR="0" wp14:anchorId="0BEFC1D6" wp14:editId="2DE5E0C4">
            <wp:extent cx="5759450" cy="3896995"/>
            <wp:effectExtent l="0" t="0" r="0" b="8255"/>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43" cstate="print"/>
                    <a:srcRect/>
                    <a:stretch>
                      <a:fillRect/>
                    </a:stretch>
                  </pic:blipFill>
                  <pic:spPr bwMode="auto">
                    <a:xfrm>
                      <a:off x="0" y="0"/>
                      <a:ext cx="5759450" cy="3896995"/>
                    </a:xfrm>
                    <a:prstGeom prst="rect">
                      <a:avLst/>
                    </a:prstGeom>
                    <a:noFill/>
                    <a:ln w="9525">
                      <a:noFill/>
                      <a:miter lim="800000"/>
                      <a:headEnd/>
                      <a:tailEnd/>
                    </a:ln>
                  </pic:spPr>
                </pic:pic>
              </a:graphicData>
            </a:graphic>
          </wp:inline>
        </w:drawing>
      </w:r>
    </w:p>
    <w:p w14:paraId="13FBE2EB" w14:textId="044AEF38" w:rsidR="00B6799D" w:rsidRDefault="00B6799D" w:rsidP="007B6904">
      <w:pPr>
        <w:rPr>
          <w:rFonts w:cs="Arial"/>
          <w:szCs w:val="24"/>
        </w:rPr>
      </w:pPr>
      <w:r>
        <w:rPr>
          <w:rFonts w:cs="Arial"/>
          <w:b/>
          <w:noProof/>
          <w:szCs w:val="24"/>
          <w:lang w:eastAsia="en-AU"/>
        </w:rPr>
        <w:drawing>
          <wp:inline distT="0" distB="0" distL="0" distR="0" wp14:anchorId="5F56EED4" wp14:editId="459DE194">
            <wp:extent cx="5759450" cy="3609975"/>
            <wp:effectExtent l="0" t="0" r="0" b="9525"/>
            <wp:docPr id="6"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44" cstate="print"/>
                    <a:srcRect/>
                    <a:stretch>
                      <a:fillRect/>
                    </a:stretch>
                  </pic:blipFill>
                  <pic:spPr bwMode="auto">
                    <a:xfrm>
                      <a:off x="0" y="0"/>
                      <a:ext cx="5759450" cy="3609975"/>
                    </a:xfrm>
                    <a:prstGeom prst="rect">
                      <a:avLst/>
                    </a:prstGeom>
                    <a:noFill/>
                    <a:ln w="9525">
                      <a:noFill/>
                      <a:miter lim="800000"/>
                      <a:headEnd/>
                      <a:tailEnd/>
                    </a:ln>
                  </pic:spPr>
                </pic:pic>
              </a:graphicData>
            </a:graphic>
          </wp:inline>
        </w:drawing>
      </w:r>
    </w:p>
    <w:p w14:paraId="49C7E49A" w14:textId="073CCCC3" w:rsidR="00B6799D" w:rsidRDefault="00B6799D" w:rsidP="007B6904">
      <w:pPr>
        <w:rPr>
          <w:rFonts w:cs="Arial"/>
          <w:szCs w:val="24"/>
        </w:rPr>
      </w:pPr>
      <w:r>
        <w:rPr>
          <w:rFonts w:cs="Arial"/>
          <w:b/>
          <w:noProof/>
          <w:szCs w:val="24"/>
          <w:lang w:eastAsia="en-AU"/>
        </w:rPr>
        <w:lastRenderedPageBreak/>
        <w:drawing>
          <wp:inline distT="0" distB="0" distL="0" distR="0" wp14:anchorId="6F76E02E" wp14:editId="7B6FB341">
            <wp:extent cx="5759450" cy="3536315"/>
            <wp:effectExtent l="0" t="0" r="0" b="6985"/>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45" cstate="print"/>
                    <a:srcRect/>
                    <a:stretch>
                      <a:fillRect/>
                    </a:stretch>
                  </pic:blipFill>
                  <pic:spPr bwMode="auto">
                    <a:xfrm>
                      <a:off x="0" y="0"/>
                      <a:ext cx="5759450" cy="3536315"/>
                    </a:xfrm>
                    <a:prstGeom prst="rect">
                      <a:avLst/>
                    </a:prstGeom>
                    <a:noFill/>
                    <a:ln w="9525">
                      <a:noFill/>
                      <a:miter lim="800000"/>
                      <a:headEnd/>
                      <a:tailEnd/>
                    </a:ln>
                  </pic:spPr>
                </pic:pic>
              </a:graphicData>
            </a:graphic>
          </wp:inline>
        </w:drawing>
      </w:r>
    </w:p>
    <w:p w14:paraId="428809F7" w14:textId="445452B6" w:rsidR="00B6799D" w:rsidRDefault="00B6799D" w:rsidP="007B6904">
      <w:pPr>
        <w:rPr>
          <w:rFonts w:cs="Arial"/>
          <w:szCs w:val="24"/>
        </w:rPr>
      </w:pPr>
      <w:r>
        <w:rPr>
          <w:rFonts w:cs="Arial"/>
          <w:b/>
          <w:noProof/>
          <w:szCs w:val="24"/>
          <w:lang w:eastAsia="en-AU"/>
        </w:rPr>
        <w:drawing>
          <wp:inline distT="0" distB="0" distL="0" distR="0" wp14:anchorId="71F5E934" wp14:editId="53B66685">
            <wp:extent cx="5759450" cy="3460115"/>
            <wp:effectExtent l="0" t="0" r="0" b="6985"/>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46" cstate="print"/>
                    <a:srcRect/>
                    <a:stretch>
                      <a:fillRect/>
                    </a:stretch>
                  </pic:blipFill>
                  <pic:spPr bwMode="auto">
                    <a:xfrm>
                      <a:off x="0" y="0"/>
                      <a:ext cx="5759450" cy="3460115"/>
                    </a:xfrm>
                    <a:prstGeom prst="rect">
                      <a:avLst/>
                    </a:prstGeom>
                    <a:noFill/>
                    <a:ln w="9525">
                      <a:noFill/>
                      <a:miter lim="800000"/>
                      <a:headEnd/>
                      <a:tailEnd/>
                    </a:ln>
                  </pic:spPr>
                </pic:pic>
              </a:graphicData>
            </a:graphic>
          </wp:inline>
        </w:drawing>
      </w:r>
    </w:p>
    <w:sectPr w:rsidR="00B6799D" w:rsidSect="004213C3">
      <w:headerReference w:type="default" r:id="rId47"/>
      <w:footerReference w:type="default" r:id="rId48"/>
      <w:pgSz w:w="11906" w:h="16838"/>
      <w:pgMar w:top="663" w:right="1418" w:bottom="1440" w:left="1418" w:header="357" w:footer="3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F51A908" w14:textId="77777777" w:rsidR="00646DAF" w:rsidRDefault="00646DAF" w:rsidP="00F66CB0">
      <w:r>
        <w:separator/>
      </w:r>
    </w:p>
  </w:endnote>
  <w:endnote w:type="continuationSeparator" w:id="0">
    <w:p w14:paraId="2F51A909" w14:textId="77777777" w:rsidR="00646DAF" w:rsidRDefault="00646DAF" w:rsidP="00F66CB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alibri,Bold">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0" w:type="auto"/>
      <w:tblBorders>
        <w:insideH w:val="single" w:sz="4" w:space="0" w:color="auto"/>
      </w:tblBorders>
      <w:tblLook w:val="00A0" w:firstRow="1" w:lastRow="0" w:firstColumn="1" w:lastColumn="0" w:noHBand="0" w:noVBand="0"/>
    </w:tblPr>
    <w:tblGrid>
      <w:gridCol w:w="1515"/>
      <w:gridCol w:w="965"/>
      <w:gridCol w:w="1552"/>
      <w:gridCol w:w="1456"/>
      <w:gridCol w:w="1746"/>
      <w:gridCol w:w="1836"/>
    </w:tblGrid>
    <w:tr w:rsidR="00646DAF" w:rsidRPr="00AE7C5C" w14:paraId="2F51A914" w14:textId="77777777" w:rsidTr="005E1140">
      <w:tc>
        <w:tcPr>
          <w:tcW w:w="1515" w:type="dxa"/>
        </w:tcPr>
        <w:p w14:paraId="2F51A90E" w14:textId="77777777" w:rsidR="00646DAF" w:rsidRPr="00B3752F" w:rsidRDefault="00646DAF" w:rsidP="004213C3">
          <w:pPr>
            <w:pStyle w:val="Footer"/>
            <w:rPr>
              <w:rFonts w:cs="Arial"/>
              <w:b/>
              <w:bCs/>
              <w:i/>
              <w:sz w:val="20"/>
            </w:rPr>
          </w:pPr>
          <w:r w:rsidRPr="00B3752F">
            <w:rPr>
              <w:rFonts w:cs="Arial"/>
              <w:b/>
              <w:bCs/>
              <w:i/>
              <w:sz w:val="20"/>
            </w:rPr>
            <w:t>Doc Number</w:t>
          </w:r>
        </w:p>
      </w:tc>
      <w:tc>
        <w:tcPr>
          <w:tcW w:w="965" w:type="dxa"/>
        </w:tcPr>
        <w:p w14:paraId="2F51A90F" w14:textId="77777777" w:rsidR="00646DAF" w:rsidRPr="00B3752F" w:rsidRDefault="00646DAF" w:rsidP="004213C3">
          <w:pPr>
            <w:pStyle w:val="Footer"/>
            <w:rPr>
              <w:rFonts w:cs="Arial"/>
              <w:b/>
              <w:bCs/>
              <w:i/>
              <w:sz w:val="20"/>
            </w:rPr>
          </w:pPr>
          <w:r w:rsidRPr="00B3752F">
            <w:rPr>
              <w:rFonts w:cs="Arial"/>
              <w:b/>
              <w:bCs/>
              <w:i/>
              <w:sz w:val="20"/>
            </w:rPr>
            <w:t>Version</w:t>
          </w:r>
        </w:p>
      </w:tc>
      <w:tc>
        <w:tcPr>
          <w:tcW w:w="1552" w:type="dxa"/>
        </w:tcPr>
        <w:p w14:paraId="2F51A910" w14:textId="77777777" w:rsidR="00646DAF" w:rsidRPr="00B3752F" w:rsidRDefault="00646DAF" w:rsidP="004213C3">
          <w:pPr>
            <w:pStyle w:val="Footer"/>
            <w:rPr>
              <w:rFonts w:cs="Arial"/>
              <w:b/>
              <w:bCs/>
              <w:i/>
              <w:sz w:val="20"/>
            </w:rPr>
          </w:pPr>
          <w:r w:rsidRPr="00B3752F">
            <w:rPr>
              <w:rFonts w:cs="Arial"/>
              <w:b/>
              <w:bCs/>
              <w:i/>
              <w:sz w:val="20"/>
            </w:rPr>
            <w:t>Issued</w:t>
          </w:r>
        </w:p>
      </w:tc>
      <w:tc>
        <w:tcPr>
          <w:tcW w:w="1456" w:type="dxa"/>
        </w:tcPr>
        <w:p w14:paraId="2F51A911" w14:textId="77777777" w:rsidR="00646DAF" w:rsidRPr="00B3752F" w:rsidRDefault="00646DAF" w:rsidP="004213C3">
          <w:pPr>
            <w:pStyle w:val="Footer"/>
            <w:rPr>
              <w:rFonts w:cs="Arial"/>
              <w:b/>
              <w:bCs/>
              <w:i/>
              <w:sz w:val="20"/>
            </w:rPr>
          </w:pPr>
          <w:r w:rsidRPr="00B3752F">
            <w:rPr>
              <w:rFonts w:cs="Arial"/>
              <w:b/>
              <w:bCs/>
              <w:i/>
              <w:sz w:val="20"/>
            </w:rPr>
            <w:t>Review Date</w:t>
          </w:r>
        </w:p>
      </w:tc>
      <w:tc>
        <w:tcPr>
          <w:tcW w:w="1746" w:type="dxa"/>
        </w:tcPr>
        <w:p w14:paraId="2F51A912" w14:textId="77777777" w:rsidR="00646DAF" w:rsidRPr="00B3752F" w:rsidRDefault="00646DAF" w:rsidP="004213C3">
          <w:pPr>
            <w:pStyle w:val="Footer"/>
            <w:rPr>
              <w:rFonts w:cs="Arial"/>
              <w:b/>
              <w:bCs/>
              <w:i/>
              <w:sz w:val="20"/>
            </w:rPr>
          </w:pPr>
          <w:r w:rsidRPr="00B3752F">
            <w:rPr>
              <w:rFonts w:cs="Arial"/>
              <w:b/>
              <w:bCs/>
              <w:i/>
              <w:sz w:val="20"/>
            </w:rPr>
            <w:t>Area Responsible</w:t>
          </w:r>
        </w:p>
      </w:tc>
      <w:tc>
        <w:tcPr>
          <w:tcW w:w="1836" w:type="dxa"/>
        </w:tcPr>
        <w:p w14:paraId="2F51A913" w14:textId="77777777" w:rsidR="00646DAF" w:rsidRPr="00B3752F" w:rsidRDefault="00646DAF" w:rsidP="004213C3">
          <w:pPr>
            <w:pStyle w:val="Footer"/>
            <w:rPr>
              <w:rFonts w:cs="Arial"/>
              <w:b/>
              <w:bCs/>
              <w:i/>
              <w:sz w:val="20"/>
            </w:rPr>
          </w:pPr>
          <w:r w:rsidRPr="00B3752F">
            <w:rPr>
              <w:rFonts w:cs="Arial"/>
              <w:b/>
              <w:bCs/>
              <w:i/>
              <w:sz w:val="20"/>
            </w:rPr>
            <w:t>Page</w:t>
          </w:r>
        </w:p>
      </w:tc>
    </w:tr>
    <w:tr w:rsidR="00646DAF" w14:paraId="2F51A91B" w14:textId="77777777" w:rsidTr="005E1140">
      <w:tc>
        <w:tcPr>
          <w:tcW w:w="1515" w:type="dxa"/>
        </w:tcPr>
        <w:p w14:paraId="2F51A915" w14:textId="2C162DF3" w:rsidR="00646DAF" w:rsidRPr="00542EE6" w:rsidRDefault="00447D8E" w:rsidP="004213C3">
          <w:pPr>
            <w:pStyle w:val="Footer"/>
            <w:rPr>
              <w:rFonts w:cs="Arial"/>
              <w:b/>
              <w:bCs/>
              <w:sz w:val="20"/>
            </w:rPr>
          </w:pPr>
          <w:r>
            <w:rPr>
              <w:b/>
              <w:sz w:val="20"/>
            </w:rPr>
            <w:t>CHS20/184</w:t>
          </w:r>
        </w:p>
      </w:tc>
      <w:tc>
        <w:tcPr>
          <w:tcW w:w="965" w:type="dxa"/>
        </w:tcPr>
        <w:p w14:paraId="2F51A916" w14:textId="5A69A850" w:rsidR="00646DAF" w:rsidRPr="00B3752F" w:rsidRDefault="00447D8E" w:rsidP="004213C3">
          <w:pPr>
            <w:pStyle w:val="Footer"/>
            <w:rPr>
              <w:rFonts w:cs="Arial"/>
              <w:b/>
              <w:bCs/>
              <w:sz w:val="20"/>
            </w:rPr>
          </w:pPr>
          <w:r>
            <w:rPr>
              <w:rFonts w:cs="Arial"/>
              <w:b/>
              <w:bCs/>
              <w:sz w:val="20"/>
            </w:rPr>
            <w:t>1</w:t>
          </w:r>
        </w:p>
      </w:tc>
      <w:tc>
        <w:tcPr>
          <w:tcW w:w="1552" w:type="dxa"/>
        </w:tcPr>
        <w:p w14:paraId="2F51A917" w14:textId="7F9DCC21" w:rsidR="00646DAF" w:rsidRPr="00B3752F" w:rsidRDefault="00447D8E" w:rsidP="004213C3">
          <w:pPr>
            <w:pStyle w:val="Footer"/>
            <w:rPr>
              <w:rFonts w:cs="Arial"/>
              <w:b/>
              <w:bCs/>
              <w:sz w:val="20"/>
            </w:rPr>
          </w:pPr>
          <w:r>
            <w:rPr>
              <w:rFonts w:cs="Arial"/>
              <w:b/>
              <w:bCs/>
              <w:sz w:val="20"/>
            </w:rPr>
            <w:t>20/07/2020</w:t>
          </w:r>
        </w:p>
      </w:tc>
      <w:tc>
        <w:tcPr>
          <w:tcW w:w="1456" w:type="dxa"/>
        </w:tcPr>
        <w:p w14:paraId="2F51A918" w14:textId="1772D365" w:rsidR="00646DAF" w:rsidRPr="00B3752F" w:rsidRDefault="00447D8E" w:rsidP="004213C3">
          <w:pPr>
            <w:pStyle w:val="Footer"/>
            <w:rPr>
              <w:rFonts w:cs="Arial"/>
              <w:b/>
              <w:bCs/>
              <w:sz w:val="20"/>
            </w:rPr>
          </w:pPr>
          <w:r>
            <w:rPr>
              <w:rFonts w:cs="Arial"/>
              <w:b/>
              <w:bCs/>
              <w:sz w:val="20"/>
            </w:rPr>
            <w:t>01/07/2024</w:t>
          </w:r>
        </w:p>
      </w:tc>
      <w:tc>
        <w:tcPr>
          <w:tcW w:w="1746" w:type="dxa"/>
        </w:tcPr>
        <w:p w14:paraId="2F51A919" w14:textId="3C82EB81" w:rsidR="00646DAF" w:rsidRPr="00B3752F" w:rsidRDefault="00447D8E" w:rsidP="004213C3">
          <w:pPr>
            <w:pStyle w:val="Footer"/>
            <w:rPr>
              <w:rFonts w:cs="Arial"/>
              <w:b/>
              <w:bCs/>
              <w:sz w:val="20"/>
            </w:rPr>
          </w:pPr>
          <w:r>
            <w:rPr>
              <w:rFonts w:cs="Arial"/>
              <w:b/>
              <w:bCs/>
              <w:sz w:val="20"/>
            </w:rPr>
            <w:t>FBI</w:t>
          </w:r>
        </w:p>
      </w:tc>
      <w:tc>
        <w:tcPr>
          <w:tcW w:w="1836" w:type="dxa"/>
        </w:tcPr>
        <w:p w14:paraId="2F51A91A" w14:textId="77777777" w:rsidR="00646DAF" w:rsidRPr="00B3752F" w:rsidRDefault="00646DAF" w:rsidP="004213C3">
          <w:pPr>
            <w:pStyle w:val="Footer"/>
            <w:rPr>
              <w:sz w:val="20"/>
            </w:rPr>
          </w:pPr>
          <w:r w:rsidRPr="00B3752F">
            <w:rPr>
              <w:rStyle w:val="PageNumber"/>
              <w:sz w:val="20"/>
            </w:rPr>
            <w:fldChar w:fldCharType="begin"/>
          </w:r>
          <w:r w:rsidRPr="00B3752F">
            <w:rPr>
              <w:rStyle w:val="PageNumber"/>
              <w:sz w:val="20"/>
            </w:rPr>
            <w:instrText xml:space="preserve"> PAGE </w:instrText>
          </w:r>
          <w:r w:rsidRPr="00B3752F">
            <w:rPr>
              <w:rStyle w:val="PageNumber"/>
              <w:sz w:val="20"/>
            </w:rPr>
            <w:fldChar w:fldCharType="separate"/>
          </w:r>
          <w:r>
            <w:rPr>
              <w:rStyle w:val="PageNumber"/>
              <w:noProof/>
              <w:sz w:val="20"/>
            </w:rPr>
            <w:t>6</w:t>
          </w:r>
          <w:r w:rsidRPr="00B3752F">
            <w:rPr>
              <w:rStyle w:val="PageNumber"/>
              <w:sz w:val="20"/>
            </w:rPr>
            <w:fldChar w:fldCharType="end"/>
          </w:r>
          <w:r w:rsidRPr="00B3752F">
            <w:rPr>
              <w:rStyle w:val="PageNumber"/>
              <w:sz w:val="20"/>
            </w:rPr>
            <w:t xml:space="preserve"> of </w:t>
          </w:r>
          <w:r w:rsidRPr="00B3752F">
            <w:rPr>
              <w:rStyle w:val="PageNumber"/>
              <w:sz w:val="20"/>
            </w:rPr>
            <w:fldChar w:fldCharType="begin"/>
          </w:r>
          <w:r w:rsidRPr="00B3752F">
            <w:rPr>
              <w:rStyle w:val="PageNumber"/>
              <w:sz w:val="20"/>
            </w:rPr>
            <w:instrText xml:space="preserve"> NUMPAGES </w:instrText>
          </w:r>
          <w:r w:rsidRPr="00B3752F">
            <w:rPr>
              <w:rStyle w:val="PageNumber"/>
              <w:sz w:val="20"/>
            </w:rPr>
            <w:fldChar w:fldCharType="separate"/>
          </w:r>
          <w:r>
            <w:rPr>
              <w:rStyle w:val="PageNumber"/>
              <w:noProof/>
              <w:sz w:val="20"/>
            </w:rPr>
            <w:t>6</w:t>
          </w:r>
          <w:r w:rsidRPr="00B3752F">
            <w:rPr>
              <w:rStyle w:val="PageNumber"/>
              <w:sz w:val="20"/>
            </w:rPr>
            <w:fldChar w:fldCharType="end"/>
          </w:r>
        </w:p>
      </w:tc>
    </w:tr>
    <w:tr w:rsidR="00646DAF" w14:paraId="668DA41F" w14:textId="77777777" w:rsidTr="00B41D07">
      <w:trPr>
        <w:trHeight w:val="231"/>
      </w:trPr>
      <w:tc>
        <w:tcPr>
          <w:tcW w:w="9070" w:type="dxa"/>
          <w:gridSpan w:val="6"/>
          <w:tcBorders>
            <w:top w:val="single" w:sz="4" w:space="0" w:color="auto"/>
            <w:left w:val="single" w:sz="4" w:space="0" w:color="auto"/>
            <w:bottom w:val="single" w:sz="4" w:space="0" w:color="auto"/>
            <w:right w:val="single" w:sz="4" w:space="0" w:color="auto"/>
          </w:tcBorders>
        </w:tcPr>
        <w:p w14:paraId="512A806D" w14:textId="713A0083" w:rsidR="00646DAF" w:rsidRPr="002C1428" w:rsidRDefault="00646DAF" w:rsidP="005E1140">
          <w:pPr>
            <w:pStyle w:val="Footer"/>
            <w:jc w:val="center"/>
            <w:rPr>
              <w:rStyle w:val="PageNumber"/>
              <w:sz w:val="16"/>
              <w:szCs w:val="16"/>
            </w:rPr>
          </w:pPr>
          <w:r w:rsidRPr="002C1428">
            <w:rPr>
              <w:sz w:val="16"/>
              <w:szCs w:val="16"/>
            </w:rPr>
            <w:t xml:space="preserve">Do not refer to a paper based copy of this policy document. </w:t>
          </w:r>
          <w:r>
            <w:rPr>
              <w:sz w:val="16"/>
              <w:szCs w:val="16"/>
            </w:rPr>
            <w:t>The most current</w:t>
          </w:r>
          <w:r w:rsidRPr="002C1428">
            <w:rPr>
              <w:sz w:val="16"/>
              <w:szCs w:val="16"/>
            </w:rPr>
            <w:t xml:space="preserve"> version</w:t>
          </w:r>
          <w:r>
            <w:rPr>
              <w:sz w:val="16"/>
              <w:szCs w:val="16"/>
            </w:rPr>
            <w:t xml:space="preserve"> can be found</w:t>
          </w:r>
          <w:r w:rsidRPr="002C1428">
            <w:rPr>
              <w:sz w:val="16"/>
              <w:szCs w:val="16"/>
            </w:rPr>
            <w:t xml:space="preserve"> on the </w:t>
          </w:r>
          <w:r>
            <w:rPr>
              <w:sz w:val="16"/>
              <w:szCs w:val="16"/>
            </w:rPr>
            <w:t>CHS</w:t>
          </w:r>
          <w:r w:rsidRPr="002C1428">
            <w:rPr>
              <w:sz w:val="16"/>
              <w:szCs w:val="16"/>
            </w:rPr>
            <w:t xml:space="preserve"> Policy Register</w:t>
          </w:r>
        </w:p>
      </w:tc>
    </w:tr>
  </w:tbl>
  <w:p w14:paraId="2F51A91D" w14:textId="77777777" w:rsidR="00646DAF" w:rsidRPr="00AE7C5C" w:rsidRDefault="00646DAF" w:rsidP="0059426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2F51A906" w14:textId="77777777" w:rsidR="00646DAF" w:rsidRDefault="00646DAF" w:rsidP="00F66CB0">
      <w:r>
        <w:separator/>
      </w:r>
    </w:p>
  </w:footnote>
  <w:footnote w:type="continuationSeparator" w:id="0">
    <w:p w14:paraId="2F51A907" w14:textId="77777777" w:rsidR="00646DAF" w:rsidRDefault="00646DAF" w:rsidP="00F66CB0">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544"/>
      <w:gridCol w:w="3526"/>
    </w:tblGrid>
    <w:tr w:rsidR="00646DAF" w14:paraId="2F51A90C" w14:textId="77777777" w:rsidTr="0074223E">
      <w:trPr>
        <w:trHeight w:val="1418"/>
      </w:trPr>
      <w:tc>
        <w:tcPr>
          <w:tcW w:w="5556" w:type="dxa"/>
          <w:vAlign w:val="center"/>
          <w:hideMark/>
        </w:tcPr>
        <w:p w14:paraId="2F51A90A" w14:textId="5F72D3B6" w:rsidR="00646DAF" w:rsidRDefault="00646DAF" w:rsidP="0074223E">
          <w:pPr>
            <w:pStyle w:val="Header"/>
            <w:rPr>
              <w:sz w:val="20"/>
            </w:rPr>
          </w:pPr>
          <w:r>
            <w:rPr>
              <w:noProof/>
              <w:sz w:val="20"/>
            </w:rPr>
            <w:drawing>
              <wp:inline distT="0" distB="0" distL="0" distR="0" wp14:anchorId="5330CC0D" wp14:editId="1210EDE2">
                <wp:extent cx="3295650" cy="723900"/>
                <wp:effectExtent l="0" t="0" r="0" b="0"/>
                <wp:docPr id="2" name="Picture 2" descr="Canberra Health Services_RG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anberra Health Services_RGB"/>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3295650" cy="723900"/>
                        </a:xfrm>
                        <a:prstGeom prst="rect">
                          <a:avLst/>
                        </a:prstGeom>
                        <a:noFill/>
                        <a:ln>
                          <a:noFill/>
                        </a:ln>
                      </pic:spPr>
                    </pic:pic>
                  </a:graphicData>
                </a:graphic>
              </wp:inline>
            </w:drawing>
          </w:r>
        </w:p>
      </w:tc>
      <w:tc>
        <w:tcPr>
          <w:tcW w:w="3730" w:type="dxa"/>
          <w:vAlign w:val="center"/>
          <w:hideMark/>
        </w:tcPr>
        <w:p w14:paraId="2F51A90B" w14:textId="1D5F2925" w:rsidR="00646DAF" w:rsidRDefault="00447D8E">
          <w:pPr>
            <w:pStyle w:val="Header"/>
            <w:tabs>
              <w:tab w:val="left" w:pos="720"/>
            </w:tabs>
            <w:jc w:val="right"/>
            <w:rPr>
              <w:sz w:val="20"/>
            </w:rPr>
          </w:pPr>
          <w:bookmarkStart w:id="115" w:name="_top"/>
          <w:bookmarkEnd w:id="115"/>
          <w:r>
            <w:rPr>
              <w:sz w:val="20"/>
            </w:rPr>
            <w:t>CHS20/185</w:t>
          </w:r>
        </w:p>
      </w:tc>
    </w:tr>
  </w:tbl>
  <w:p w14:paraId="2F51A90D" w14:textId="77777777" w:rsidR="00646DAF" w:rsidRPr="00FC3538" w:rsidRDefault="00646DAF">
    <w:pPr>
      <w:pStyle w:val="Header"/>
      <w:rPr>
        <w:sz w:val="2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4A5075C6"/>
    <w:lvl w:ilvl="0">
      <w:start w:val="1"/>
      <w:numFmt w:val="bullet"/>
      <w:pStyle w:val="ListBullet"/>
      <w:lvlText w:val=""/>
      <w:lvlJc w:val="left"/>
      <w:pPr>
        <w:tabs>
          <w:tab w:val="num" w:pos="1080"/>
        </w:tabs>
        <w:ind w:left="1080" w:hanging="360"/>
      </w:pPr>
      <w:rPr>
        <w:rFonts w:ascii="Symbol" w:hAnsi="Symbol" w:hint="default"/>
        <w:color w:val="auto"/>
      </w:rPr>
    </w:lvl>
  </w:abstractNum>
  <w:abstractNum w:abstractNumId="1" w15:restartNumberingAfterBreak="0">
    <w:nsid w:val="012E778A"/>
    <w:multiLevelType w:val="hybridMultilevel"/>
    <w:tmpl w:val="6032DC50"/>
    <w:lvl w:ilvl="0" w:tplc="0C090003">
      <w:start w:val="1"/>
      <w:numFmt w:val="bullet"/>
      <w:lvlText w:val="o"/>
      <w:lvlJc w:val="left"/>
      <w:pPr>
        <w:ind w:left="1440" w:hanging="360"/>
      </w:pPr>
      <w:rPr>
        <w:rFonts w:ascii="Courier New" w:hAnsi="Courier New" w:cs="Courier New"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2" w15:restartNumberingAfterBreak="0">
    <w:nsid w:val="03C84449"/>
    <w:multiLevelType w:val="hybridMultilevel"/>
    <w:tmpl w:val="B3566CC6"/>
    <w:lvl w:ilvl="0" w:tplc="0C090003">
      <w:start w:val="1"/>
      <w:numFmt w:val="bullet"/>
      <w:lvlText w:val="o"/>
      <w:lvlJc w:val="left"/>
      <w:pPr>
        <w:ind w:left="786" w:hanging="360"/>
      </w:pPr>
      <w:rPr>
        <w:rFonts w:ascii="Courier New" w:hAnsi="Courier New" w:cs="Courier New" w:hint="default"/>
      </w:rPr>
    </w:lvl>
    <w:lvl w:ilvl="1" w:tplc="0C090003" w:tentative="1">
      <w:start w:val="1"/>
      <w:numFmt w:val="bullet"/>
      <w:lvlText w:val="o"/>
      <w:lvlJc w:val="left"/>
      <w:pPr>
        <w:ind w:left="1506" w:hanging="360"/>
      </w:pPr>
      <w:rPr>
        <w:rFonts w:ascii="Courier New" w:hAnsi="Courier New" w:cs="Courier New" w:hint="default"/>
      </w:rPr>
    </w:lvl>
    <w:lvl w:ilvl="2" w:tplc="0C090005" w:tentative="1">
      <w:start w:val="1"/>
      <w:numFmt w:val="bullet"/>
      <w:lvlText w:val=""/>
      <w:lvlJc w:val="left"/>
      <w:pPr>
        <w:ind w:left="2226" w:hanging="360"/>
      </w:pPr>
      <w:rPr>
        <w:rFonts w:ascii="Wingdings" w:hAnsi="Wingdings" w:hint="default"/>
      </w:rPr>
    </w:lvl>
    <w:lvl w:ilvl="3" w:tplc="0C090001" w:tentative="1">
      <w:start w:val="1"/>
      <w:numFmt w:val="bullet"/>
      <w:lvlText w:val=""/>
      <w:lvlJc w:val="left"/>
      <w:pPr>
        <w:ind w:left="2946" w:hanging="360"/>
      </w:pPr>
      <w:rPr>
        <w:rFonts w:ascii="Symbol" w:hAnsi="Symbol" w:hint="default"/>
      </w:rPr>
    </w:lvl>
    <w:lvl w:ilvl="4" w:tplc="0C090003" w:tentative="1">
      <w:start w:val="1"/>
      <w:numFmt w:val="bullet"/>
      <w:lvlText w:val="o"/>
      <w:lvlJc w:val="left"/>
      <w:pPr>
        <w:ind w:left="3666" w:hanging="360"/>
      </w:pPr>
      <w:rPr>
        <w:rFonts w:ascii="Courier New" w:hAnsi="Courier New" w:cs="Courier New" w:hint="default"/>
      </w:rPr>
    </w:lvl>
    <w:lvl w:ilvl="5" w:tplc="0C090005" w:tentative="1">
      <w:start w:val="1"/>
      <w:numFmt w:val="bullet"/>
      <w:lvlText w:val=""/>
      <w:lvlJc w:val="left"/>
      <w:pPr>
        <w:ind w:left="4386" w:hanging="360"/>
      </w:pPr>
      <w:rPr>
        <w:rFonts w:ascii="Wingdings" w:hAnsi="Wingdings" w:hint="default"/>
      </w:rPr>
    </w:lvl>
    <w:lvl w:ilvl="6" w:tplc="0C090001" w:tentative="1">
      <w:start w:val="1"/>
      <w:numFmt w:val="bullet"/>
      <w:lvlText w:val=""/>
      <w:lvlJc w:val="left"/>
      <w:pPr>
        <w:ind w:left="5106" w:hanging="360"/>
      </w:pPr>
      <w:rPr>
        <w:rFonts w:ascii="Symbol" w:hAnsi="Symbol" w:hint="default"/>
      </w:rPr>
    </w:lvl>
    <w:lvl w:ilvl="7" w:tplc="0C090003" w:tentative="1">
      <w:start w:val="1"/>
      <w:numFmt w:val="bullet"/>
      <w:lvlText w:val="o"/>
      <w:lvlJc w:val="left"/>
      <w:pPr>
        <w:ind w:left="5826" w:hanging="360"/>
      </w:pPr>
      <w:rPr>
        <w:rFonts w:ascii="Courier New" w:hAnsi="Courier New" w:cs="Courier New" w:hint="default"/>
      </w:rPr>
    </w:lvl>
    <w:lvl w:ilvl="8" w:tplc="0C090005" w:tentative="1">
      <w:start w:val="1"/>
      <w:numFmt w:val="bullet"/>
      <w:lvlText w:val=""/>
      <w:lvlJc w:val="left"/>
      <w:pPr>
        <w:ind w:left="6546" w:hanging="360"/>
      </w:pPr>
      <w:rPr>
        <w:rFonts w:ascii="Wingdings" w:hAnsi="Wingdings" w:hint="default"/>
      </w:rPr>
    </w:lvl>
  </w:abstractNum>
  <w:abstractNum w:abstractNumId="3" w15:restartNumberingAfterBreak="0">
    <w:nsid w:val="06F51F10"/>
    <w:multiLevelType w:val="hybridMultilevel"/>
    <w:tmpl w:val="DF762FF4"/>
    <w:lvl w:ilvl="0" w:tplc="0C090003">
      <w:start w:val="1"/>
      <w:numFmt w:val="bullet"/>
      <w:lvlText w:val="o"/>
      <w:lvlJc w:val="left"/>
      <w:pPr>
        <w:ind w:left="1440" w:hanging="360"/>
      </w:pPr>
      <w:rPr>
        <w:rFonts w:ascii="Courier New" w:hAnsi="Courier New" w:cs="Courier New"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4" w15:restartNumberingAfterBreak="0">
    <w:nsid w:val="0BE61B32"/>
    <w:multiLevelType w:val="hybridMultilevel"/>
    <w:tmpl w:val="8AC8801C"/>
    <w:lvl w:ilvl="0" w:tplc="25F0AF04">
      <w:start w:val="1"/>
      <w:numFmt w:val="lowerLetter"/>
      <w:lvlText w:val="%1."/>
      <w:lvlJc w:val="left"/>
      <w:pPr>
        <w:ind w:left="1069" w:hanging="360"/>
      </w:pPr>
      <w:rPr>
        <w:rFonts w:hint="default"/>
        <w:b w:val="0"/>
        <w:bCs/>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5" w15:restartNumberingAfterBreak="0">
    <w:nsid w:val="0D3D167F"/>
    <w:multiLevelType w:val="hybridMultilevel"/>
    <w:tmpl w:val="591A93D2"/>
    <w:lvl w:ilvl="0" w:tplc="0C09000F">
      <w:start w:val="1"/>
      <w:numFmt w:val="decimal"/>
      <w:lvlText w:val="%1."/>
      <w:lvlJc w:val="left"/>
      <w:pPr>
        <w:ind w:left="360" w:hanging="360"/>
      </w:pPr>
      <w:rPr>
        <w:rFonts w:hint="default"/>
      </w:r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6" w15:restartNumberingAfterBreak="0">
    <w:nsid w:val="110405EF"/>
    <w:multiLevelType w:val="hybridMultilevel"/>
    <w:tmpl w:val="D94CCC6C"/>
    <w:lvl w:ilvl="0" w:tplc="4CA6E982">
      <w:start w:val="1"/>
      <w:numFmt w:val="decimal"/>
      <w:lvlText w:val="%1-"/>
      <w:lvlJc w:val="left"/>
      <w:pPr>
        <w:ind w:left="720" w:hanging="36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 w15:restartNumberingAfterBreak="0">
    <w:nsid w:val="1393156E"/>
    <w:multiLevelType w:val="hybridMultilevel"/>
    <w:tmpl w:val="F17E0AEC"/>
    <w:lvl w:ilvl="0" w:tplc="6308B7E4">
      <w:start w:val="1"/>
      <w:numFmt w:val="lowerLetter"/>
      <w:lvlText w:val="%1."/>
      <w:lvlJc w:val="left"/>
      <w:pPr>
        <w:ind w:left="1069" w:hanging="360"/>
      </w:pPr>
      <w:rPr>
        <w:rFonts w:hint="default"/>
        <w:b w:val="0"/>
        <w:bCs/>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8" w15:restartNumberingAfterBreak="0">
    <w:nsid w:val="26B4055B"/>
    <w:multiLevelType w:val="hybridMultilevel"/>
    <w:tmpl w:val="5426AB76"/>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9" w15:restartNumberingAfterBreak="0">
    <w:nsid w:val="28810D7E"/>
    <w:multiLevelType w:val="hybridMultilevel"/>
    <w:tmpl w:val="ADD2F036"/>
    <w:lvl w:ilvl="0" w:tplc="CFEC1070">
      <w:start w:val="1"/>
      <w:numFmt w:val="lowerLetter"/>
      <w:lvlText w:val="%1."/>
      <w:lvlJc w:val="left"/>
      <w:pPr>
        <w:ind w:left="360" w:hanging="360"/>
      </w:pPr>
      <w:rPr>
        <w:rFonts w:hint="default"/>
        <w:b w:val="0"/>
        <w:bCs/>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0" w15:restartNumberingAfterBreak="0">
    <w:nsid w:val="2A8B46A0"/>
    <w:multiLevelType w:val="hybridMultilevel"/>
    <w:tmpl w:val="754AF5FC"/>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1" w15:restartNumberingAfterBreak="0">
    <w:nsid w:val="2D833167"/>
    <w:multiLevelType w:val="hybridMultilevel"/>
    <w:tmpl w:val="ADD2F036"/>
    <w:lvl w:ilvl="0" w:tplc="CFEC1070">
      <w:start w:val="1"/>
      <w:numFmt w:val="lowerLetter"/>
      <w:lvlText w:val="%1."/>
      <w:lvlJc w:val="left"/>
      <w:pPr>
        <w:ind w:left="360" w:hanging="360"/>
      </w:pPr>
      <w:rPr>
        <w:rFonts w:hint="default"/>
        <w:b w:val="0"/>
        <w:bCs/>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2" w15:restartNumberingAfterBreak="0">
    <w:nsid w:val="31B94C46"/>
    <w:multiLevelType w:val="hybridMultilevel"/>
    <w:tmpl w:val="984E7F46"/>
    <w:lvl w:ilvl="0" w:tplc="0C09000F">
      <w:start w:val="1"/>
      <w:numFmt w:val="decimal"/>
      <w:lvlText w:val="%1."/>
      <w:lvlJc w:val="left"/>
      <w:pPr>
        <w:ind w:left="360" w:hanging="360"/>
      </w:pPr>
      <w:rPr>
        <w:rFonts w:hint="default"/>
      </w:r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3" w15:restartNumberingAfterBreak="0">
    <w:nsid w:val="38FB266C"/>
    <w:multiLevelType w:val="hybridMultilevel"/>
    <w:tmpl w:val="82520FD8"/>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4" w15:restartNumberingAfterBreak="0">
    <w:nsid w:val="3CF13D16"/>
    <w:multiLevelType w:val="hybridMultilevel"/>
    <w:tmpl w:val="9332658E"/>
    <w:lvl w:ilvl="0" w:tplc="65062596">
      <w:start w:val="1"/>
      <w:numFmt w:val="lowerLetter"/>
      <w:lvlText w:val="%1."/>
      <w:lvlJc w:val="left"/>
      <w:pPr>
        <w:ind w:left="1069" w:hanging="360"/>
      </w:pPr>
      <w:rPr>
        <w:rFonts w:hint="default"/>
        <w:b w:val="0"/>
        <w:bCs/>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15" w15:restartNumberingAfterBreak="0">
    <w:nsid w:val="4571422E"/>
    <w:multiLevelType w:val="hybridMultilevel"/>
    <w:tmpl w:val="580E6D1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48E82B27"/>
    <w:multiLevelType w:val="hybridMultilevel"/>
    <w:tmpl w:val="87401B1A"/>
    <w:lvl w:ilvl="0" w:tplc="1DE2E478">
      <w:start w:val="1"/>
      <w:numFmt w:val="lowerLetter"/>
      <w:lvlText w:val="%1."/>
      <w:lvlJc w:val="left"/>
      <w:pPr>
        <w:ind w:left="360" w:hanging="360"/>
      </w:pPr>
      <w:rPr>
        <w:b w:val="0"/>
        <w:bCs/>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7" w15:restartNumberingAfterBreak="0">
    <w:nsid w:val="497B42C7"/>
    <w:multiLevelType w:val="hybridMultilevel"/>
    <w:tmpl w:val="174C33DA"/>
    <w:lvl w:ilvl="0" w:tplc="9150158E">
      <w:start w:val="1"/>
      <w:numFmt w:val="lowerLetter"/>
      <w:lvlText w:val="%1."/>
      <w:lvlJc w:val="left"/>
      <w:pPr>
        <w:ind w:left="1069" w:hanging="360"/>
      </w:pPr>
      <w:rPr>
        <w:rFonts w:hint="default"/>
        <w:b w:val="0"/>
        <w:bCs/>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18" w15:restartNumberingAfterBreak="0">
    <w:nsid w:val="4A333E08"/>
    <w:multiLevelType w:val="hybridMultilevel"/>
    <w:tmpl w:val="D5E0764A"/>
    <w:lvl w:ilvl="0" w:tplc="FA705D40">
      <w:start w:val="1"/>
      <w:numFmt w:val="lowerRoman"/>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4F6E6E47"/>
    <w:multiLevelType w:val="hybridMultilevel"/>
    <w:tmpl w:val="E15AD204"/>
    <w:lvl w:ilvl="0" w:tplc="0C090019">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0" w15:restartNumberingAfterBreak="0">
    <w:nsid w:val="5ABD4BFB"/>
    <w:multiLevelType w:val="hybridMultilevel"/>
    <w:tmpl w:val="5A9CB05A"/>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1" w15:restartNumberingAfterBreak="0">
    <w:nsid w:val="5DF428F8"/>
    <w:multiLevelType w:val="hybridMultilevel"/>
    <w:tmpl w:val="F1C6ED90"/>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60F90EAB"/>
    <w:multiLevelType w:val="hybridMultilevel"/>
    <w:tmpl w:val="7CC405B2"/>
    <w:lvl w:ilvl="0" w:tplc="B9A0A3D6">
      <w:start w:val="1"/>
      <w:numFmt w:val="lowerLetter"/>
      <w:lvlText w:val="%1."/>
      <w:lvlJc w:val="left"/>
      <w:pPr>
        <w:ind w:left="360" w:hanging="360"/>
      </w:pPr>
      <w:rPr>
        <w:b w:val="0"/>
        <w:bCs/>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3" w15:restartNumberingAfterBreak="0">
    <w:nsid w:val="6B3762E8"/>
    <w:multiLevelType w:val="hybridMultilevel"/>
    <w:tmpl w:val="5C9E7BF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6B59005F"/>
    <w:multiLevelType w:val="hybridMultilevel"/>
    <w:tmpl w:val="E6363D42"/>
    <w:lvl w:ilvl="0" w:tplc="0C090019">
      <w:start w:val="1"/>
      <w:numFmt w:val="lowerLetter"/>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5" w15:restartNumberingAfterBreak="0">
    <w:nsid w:val="6E0B6D19"/>
    <w:multiLevelType w:val="hybridMultilevel"/>
    <w:tmpl w:val="70D04378"/>
    <w:lvl w:ilvl="0" w:tplc="0C090019">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6" w15:restartNumberingAfterBreak="0">
    <w:nsid w:val="7B596BA2"/>
    <w:multiLevelType w:val="hybridMultilevel"/>
    <w:tmpl w:val="62D2A496"/>
    <w:lvl w:ilvl="0" w:tplc="9A36A698">
      <w:start w:val="1"/>
      <w:numFmt w:val="decimal"/>
      <w:lvlText w:val="%1."/>
      <w:lvlJc w:val="left"/>
      <w:pPr>
        <w:ind w:left="360" w:hanging="360"/>
      </w:pPr>
      <w:rPr>
        <w:rFonts w:hint="default"/>
        <w:b w:val="0"/>
        <w:bCs w:val="0"/>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num w:numId="1">
    <w:abstractNumId w:val="0"/>
  </w:num>
  <w:num w:numId="2">
    <w:abstractNumId w:val="20"/>
  </w:num>
  <w:num w:numId="3">
    <w:abstractNumId w:val="23"/>
  </w:num>
  <w:num w:numId="4">
    <w:abstractNumId w:val="15"/>
  </w:num>
  <w:num w:numId="5">
    <w:abstractNumId w:val="1"/>
  </w:num>
  <w:num w:numId="6">
    <w:abstractNumId w:val="8"/>
  </w:num>
  <w:num w:numId="7">
    <w:abstractNumId w:val="3"/>
  </w:num>
  <w:num w:numId="8">
    <w:abstractNumId w:val="10"/>
  </w:num>
  <w:num w:numId="9">
    <w:abstractNumId w:val="6"/>
  </w:num>
  <w:num w:numId="10">
    <w:abstractNumId w:val="5"/>
  </w:num>
  <w:num w:numId="11">
    <w:abstractNumId w:val="12"/>
  </w:num>
  <w:num w:numId="12">
    <w:abstractNumId w:val="19"/>
  </w:num>
  <w:num w:numId="13">
    <w:abstractNumId w:val="18"/>
  </w:num>
  <w:num w:numId="14">
    <w:abstractNumId w:val="4"/>
  </w:num>
  <w:num w:numId="15">
    <w:abstractNumId w:val="14"/>
  </w:num>
  <w:num w:numId="16">
    <w:abstractNumId w:val="17"/>
  </w:num>
  <w:num w:numId="17">
    <w:abstractNumId w:val="7"/>
  </w:num>
  <w:num w:numId="18">
    <w:abstractNumId w:val="22"/>
  </w:num>
  <w:num w:numId="19">
    <w:abstractNumId w:val="16"/>
  </w:num>
  <w:num w:numId="20">
    <w:abstractNumId w:val="26"/>
  </w:num>
  <w:num w:numId="21">
    <w:abstractNumId w:val="11"/>
  </w:num>
  <w:num w:numId="22">
    <w:abstractNumId w:val="2"/>
  </w:num>
  <w:num w:numId="23">
    <w:abstractNumId w:val="9"/>
  </w:num>
  <w:num w:numId="24">
    <w:abstractNumId w:val="24"/>
  </w:num>
  <w:num w:numId="25">
    <w:abstractNumId w:val="21"/>
  </w:num>
  <w:num w:numId="26">
    <w:abstractNumId w:val="13"/>
  </w:num>
  <w:num w:numId="27">
    <w:abstractNumId w:val="25"/>
  </w:num>
  <w:num w:numId="28">
    <w:abstractNumId w:val="0"/>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hideSpellingErrors/>
  <w:hideGrammaticalErrors/>
  <w:defaultTabStop w:val="720"/>
  <w:characterSpacingControl w:val="doNotCompress"/>
  <w:hdrShapeDefaults>
    <o:shapedefaults v:ext="edit" spidmax="1044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B6904"/>
    <w:rsid w:val="000121C3"/>
    <w:rsid w:val="00015B90"/>
    <w:rsid w:val="0001607A"/>
    <w:rsid w:val="00017704"/>
    <w:rsid w:val="00031BA2"/>
    <w:rsid w:val="00091AC9"/>
    <w:rsid w:val="00095ECD"/>
    <w:rsid w:val="000A7335"/>
    <w:rsid w:val="000B1620"/>
    <w:rsid w:val="000B5C8C"/>
    <w:rsid w:val="000B71ED"/>
    <w:rsid w:val="000C59E2"/>
    <w:rsid w:val="000C7B2D"/>
    <w:rsid w:val="000D20E6"/>
    <w:rsid w:val="000F7B7E"/>
    <w:rsid w:val="00103EEA"/>
    <w:rsid w:val="00104998"/>
    <w:rsid w:val="001115D7"/>
    <w:rsid w:val="001249D9"/>
    <w:rsid w:val="00191109"/>
    <w:rsid w:val="00191235"/>
    <w:rsid w:val="0019150A"/>
    <w:rsid w:val="001926F4"/>
    <w:rsid w:val="001A0053"/>
    <w:rsid w:val="001B2465"/>
    <w:rsid w:val="001B3435"/>
    <w:rsid w:val="001F2A9B"/>
    <w:rsid w:val="001F6D2D"/>
    <w:rsid w:val="00200D04"/>
    <w:rsid w:val="00201FB6"/>
    <w:rsid w:val="002405CF"/>
    <w:rsid w:val="00240B97"/>
    <w:rsid w:val="0025382D"/>
    <w:rsid w:val="00263BA6"/>
    <w:rsid w:val="00270CC1"/>
    <w:rsid w:val="0027264D"/>
    <w:rsid w:val="00285D38"/>
    <w:rsid w:val="00293E43"/>
    <w:rsid w:val="002B5F43"/>
    <w:rsid w:val="00313707"/>
    <w:rsid w:val="0032062D"/>
    <w:rsid w:val="0032270B"/>
    <w:rsid w:val="00323C33"/>
    <w:rsid w:val="00337E7C"/>
    <w:rsid w:val="00351CD9"/>
    <w:rsid w:val="00353CBB"/>
    <w:rsid w:val="00353DA3"/>
    <w:rsid w:val="00361638"/>
    <w:rsid w:val="00366924"/>
    <w:rsid w:val="00376A6D"/>
    <w:rsid w:val="00380B98"/>
    <w:rsid w:val="00395E36"/>
    <w:rsid w:val="00396023"/>
    <w:rsid w:val="003C204E"/>
    <w:rsid w:val="003C4BB5"/>
    <w:rsid w:val="003E193D"/>
    <w:rsid w:val="003E4CC0"/>
    <w:rsid w:val="003F3D8F"/>
    <w:rsid w:val="00410409"/>
    <w:rsid w:val="00412CED"/>
    <w:rsid w:val="00416751"/>
    <w:rsid w:val="00420F9E"/>
    <w:rsid w:val="004213C3"/>
    <w:rsid w:val="0042413C"/>
    <w:rsid w:val="00427139"/>
    <w:rsid w:val="00431A1C"/>
    <w:rsid w:val="004358E9"/>
    <w:rsid w:val="00447D8E"/>
    <w:rsid w:val="004537B3"/>
    <w:rsid w:val="0048050C"/>
    <w:rsid w:val="00487DD5"/>
    <w:rsid w:val="004947A7"/>
    <w:rsid w:val="004A2E02"/>
    <w:rsid w:val="004B7C43"/>
    <w:rsid w:val="004C2B20"/>
    <w:rsid w:val="004D6932"/>
    <w:rsid w:val="004D7394"/>
    <w:rsid w:val="004E28AD"/>
    <w:rsid w:val="004F0F49"/>
    <w:rsid w:val="004F1D05"/>
    <w:rsid w:val="004F2008"/>
    <w:rsid w:val="004F2EDF"/>
    <w:rsid w:val="0050383A"/>
    <w:rsid w:val="00505B5D"/>
    <w:rsid w:val="005067CA"/>
    <w:rsid w:val="0052443C"/>
    <w:rsid w:val="0052775E"/>
    <w:rsid w:val="005416F0"/>
    <w:rsid w:val="00542514"/>
    <w:rsid w:val="00546AED"/>
    <w:rsid w:val="005512EF"/>
    <w:rsid w:val="005621E4"/>
    <w:rsid w:val="00563D86"/>
    <w:rsid w:val="00590902"/>
    <w:rsid w:val="00591548"/>
    <w:rsid w:val="00592A14"/>
    <w:rsid w:val="0059426C"/>
    <w:rsid w:val="00596FD7"/>
    <w:rsid w:val="005A3625"/>
    <w:rsid w:val="005B4738"/>
    <w:rsid w:val="005C212D"/>
    <w:rsid w:val="005C3CB0"/>
    <w:rsid w:val="005E1140"/>
    <w:rsid w:val="005F3214"/>
    <w:rsid w:val="00610DCB"/>
    <w:rsid w:val="00612231"/>
    <w:rsid w:val="00635EB1"/>
    <w:rsid w:val="00646DAF"/>
    <w:rsid w:val="006473BB"/>
    <w:rsid w:val="0066495D"/>
    <w:rsid w:val="00695EB6"/>
    <w:rsid w:val="006A3770"/>
    <w:rsid w:val="006A4D46"/>
    <w:rsid w:val="006A6024"/>
    <w:rsid w:val="006C31FF"/>
    <w:rsid w:val="006C6256"/>
    <w:rsid w:val="006C6B6C"/>
    <w:rsid w:val="006C704D"/>
    <w:rsid w:val="006D31A2"/>
    <w:rsid w:val="006D4106"/>
    <w:rsid w:val="006F5915"/>
    <w:rsid w:val="0070331D"/>
    <w:rsid w:val="007052B1"/>
    <w:rsid w:val="00711BF4"/>
    <w:rsid w:val="00716130"/>
    <w:rsid w:val="00741B43"/>
    <w:rsid w:val="0074223E"/>
    <w:rsid w:val="007543AC"/>
    <w:rsid w:val="00756537"/>
    <w:rsid w:val="00756A2B"/>
    <w:rsid w:val="007A0EBC"/>
    <w:rsid w:val="007B27F1"/>
    <w:rsid w:val="007B4ABB"/>
    <w:rsid w:val="007B6904"/>
    <w:rsid w:val="007B7628"/>
    <w:rsid w:val="007C210C"/>
    <w:rsid w:val="007C36E4"/>
    <w:rsid w:val="00815923"/>
    <w:rsid w:val="00816782"/>
    <w:rsid w:val="0082141D"/>
    <w:rsid w:val="00827F24"/>
    <w:rsid w:val="00855DA8"/>
    <w:rsid w:val="00886399"/>
    <w:rsid w:val="00895F1C"/>
    <w:rsid w:val="008974CA"/>
    <w:rsid w:val="008D6332"/>
    <w:rsid w:val="008E1F7F"/>
    <w:rsid w:val="008F00E8"/>
    <w:rsid w:val="008F0B2A"/>
    <w:rsid w:val="008F0B7E"/>
    <w:rsid w:val="00906142"/>
    <w:rsid w:val="00931B93"/>
    <w:rsid w:val="00933EED"/>
    <w:rsid w:val="00940CDE"/>
    <w:rsid w:val="00945512"/>
    <w:rsid w:val="00956B80"/>
    <w:rsid w:val="00962C46"/>
    <w:rsid w:val="0097742A"/>
    <w:rsid w:val="0097744F"/>
    <w:rsid w:val="00980EED"/>
    <w:rsid w:val="009816DE"/>
    <w:rsid w:val="00982EA9"/>
    <w:rsid w:val="00991670"/>
    <w:rsid w:val="009A3D31"/>
    <w:rsid w:val="009B6C8C"/>
    <w:rsid w:val="009C0FCA"/>
    <w:rsid w:val="009C3963"/>
    <w:rsid w:val="009D323C"/>
    <w:rsid w:val="009E70F4"/>
    <w:rsid w:val="00A35E2D"/>
    <w:rsid w:val="00A54CB3"/>
    <w:rsid w:val="00A74B8A"/>
    <w:rsid w:val="00A85F61"/>
    <w:rsid w:val="00A86DB3"/>
    <w:rsid w:val="00A92E4F"/>
    <w:rsid w:val="00AA25DC"/>
    <w:rsid w:val="00AA57EC"/>
    <w:rsid w:val="00AB50DD"/>
    <w:rsid w:val="00AC7025"/>
    <w:rsid w:val="00AD196F"/>
    <w:rsid w:val="00AD3CCE"/>
    <w:rsid w:val="00AF4739"/>
    <w:rsid w:val="00B07A46"/>
    <w:rsid w:val="00B07DCE"/>
    <w:rsid w:val="00B12123"/>
    <w:rsid w:val="00B12C92"/>
    <w:rsid w:val="00B21043"/>
    <w:rsid w:val="00B41D07"/>
    <w:rsid w:val="00B42EA0"/>
    <w:rsid w:val="00B44CAC"/>
    <w:rsid w:val="00B573D6"/>
    <w:rsid w:val="00B6799D"/>
    <w:rsid w:val="00B73E65"/>
    <w:rsid w:val="00B81455"/>
    <w:rsid w:val="00B9627F"/>
    <w:rsid w:val="00BA2415"/>
    <w:rsid w:val="00BA4DB2"/>
    <w:rsid w:val="00BA4F95"/>
    <w:rsid w:val="00BB33F9"/>
    <w:rsid w:val="00BC0FC5"/>
    <w:rsid w:val="00BC3CE6"/>
    <w:rsid w:val="00BE5E41"/>
    <w:rsid w:val="00BF078E"/>
    <w:rsid w:val="00C24EDC"/>
    <w:rsid w:val="00C25A76"/>
    <w:rsid w:val="00C31EB3"/>
    <w:rsid w:val="00C32206"/>
    <w:rsid w:val="00C422C8"/>
    <w:rsid w:val="00C45C67"/>
    <w:rsid w:val="00C47091"/>
    <w:rsid w:val="00C523FF"/>
    <w:rsid w:val="00C71C3C"/>
    <w:rsid w:val="00C76998"/>
    <w:rsid w:val="00C82E87"/>
    <w:rsid w:val="00C85C76"/>
    <w:rsid w:val="00C93E83"/>
    <w:rsid w:val="00CA593D"/>
    <w:rsid w:val="00CB3538"/>
    <w:rsid w:val="00CC5D11"/>
    <w:rsid w:val="00CD7E5C"/>
    <w:rsid w:val="00D21780"/>
    <w:rsid w:val="00D23346"/>
    <w:rsid w:val="00D243B8"/>
    <w:rsid w:val="00D34794"/>
    <w:rsid w:val="00D4502D"/>
    <w:rsid w:val="00D530CE"/>
    <w:rsid w:val="00D53E3C"/>
    <w:rsid w:val="00D77950"/>
    <w:rsid w:val="00DA7A1F"/>
    <w:rsid w:val="00DC3762"/>
    <w:rsid w:val="00DC5C47"/>
    <w:rsid w:val="00DC645C"/>
    <w:rsid w:val="00DD616A"/>
    <w:rsid w:val="00DE0465"/>
    <w:rsid w:val="00DE4E25"/>
    <w:rsid w:val="00E03CF4"/>
    <w:rsid w:val="00E049ED"/>
    <w:rsid w:val="00E15B6C"/>
    <w:rsid w:val="00E34E6D"/>
    <w:rsid w:val="00E37CD4"/>
    <w:rsid w:val="00E57848"/>
    <w:rsid w:val="00E750BF"/>
    <w:rsid w:val="00E90708"/>
    <w:rsid w:val="00E93718"/>
    <w:rsid w:val="00ED21C3"/>
    <w:rsid w:val="00ED388C"/>
    <w:rsid w:val="00ED46C3"/>
    <w:rsid w:val="00EE1AF0"/>
    <w:rsid w:val="00EF02B0"/>
    <w:rsid w:val="00EF13A4"/>
    <w:rsid w:val="00F0028C"/>
    <w:rsid w:val="00F01B61"/>
    <w:rsid w:val="00F048D2"/>
    <w:rsid w:val="00F11338"/>
    <w:rsid w:val="00F13AE5"/>
    <w:rsid w:val="00F149FD"/>
    <w:rsid w:val="00F14EC1"/>
    <w:rsid w:val="00F34465"/>
    <w:rsid w:val="00F4262F"/>
    <w:rsid w:val="00F53719"/>
    <w:rsid w:val="00F57291"/>
    <w:rsid w:val="00F64AFA"/>
    <w:rsid w:val="00F66CB0"/>
    <w:rsid w:val="00F76C89"/>
    <w:rsid w:val="00FA29B8"/>
    <w:rsid w:val="00FC7CBC"/>
    <w:rsid w:val="00FD3D92"/>
    <w:rsid w:val="00FF56D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104449"/>
    <o:shapelayout v:ext="edit">
      <o:idmap v:ext="edit" data="1"/>
    </o:shapelayout>
  </w:shapeDefaults>
  <w:decimalSymbol w:val="."/>
  <w:listSeparator w:val=","/>
  <w14:docId w14:val="2F51A84E"/>
  <w15:docId w15:val="{8C341B6C-4682-4F69-B467-0B456AA48FF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en-AU"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A0053"/>
    <w:pPr>
      <w:spacing w:after="0" w:line="240" w:lineRule="auto"/>
    </w:pPr>
    <w:rPr>
      <w:rFonts w:ascii="Calibri" w:eastAsia="Times New Roman" w:hAnsi="Calibri" w:cs="Times New Roman"/>
      <w:sz w:val="24"/>
      <w:szCs w:val="20"/>
    </w:rPr>
  </w:style>
  <w:style w:type="paragraph" w:styleId="Heading1">
    <w:name w:val="heading 1"/>
    <w:basedOn w:val="Normal"/>
    <w:next w:val="Normal"/>
    <w:link w:val="Heading1Char"/>
    <w:qFormat/>
    <w:rsid w:val="007B6904"/>
    <w:pPr>
      <w:keepNext/>
      <w:spacing w:before="60" w:after="60"/>
      <w:outlineLvl w:val="0"/>
    </w:pPr>
    <w:rPr>
      <w:rFonts w:cs="Arial"/>
      <w:b/>
      <w:iCs/>
      <w:sz w:val="28"/>
    </w:rPr>
  </w:style>
  <w:style w:type="paragraph" w:styleId="Heading2">
    <w:name w:val="heading 2"/>
    <w:basedOn w:val="Normal"/>
    <w:next w:val="Normal"/>
    <w:link w:val="Heading2Char"/>
    <w:uiPriority w:val="9"/>
    <w:unhideWhenUsed/>
    <w:qFormat/>
    <w:rsid w:val="007B6904"/>
    <w:pPr>
      <w:keepNext/>
      <w:keepLines/>
      <w:outlineLvl w:val="1"/>
    </w:pPr>
    <w:rPr>
      <w:rFonts w:eastAsiaTheme="majorEastAsia" w:cstheme="majorBidi"/>
      <w:b/>
      <w:bCs/>
      <w:szCs w:val="26"/>
    </w:rPr>
  </w:style>
  <w:style w:type="paragraph" w:styleId="Heading3">
    <w:name w:val="heading 3"/>
    <w:basedOn w:val="Normal"/>
    <w:next w:val="Normal"/>
    <w:link w:val="Heading3Char"/>
    <w:uiPriority w:val="9"/>
    <w:semiHidden/>
    <w:unhideWhenUsed/>
    <w:rsid w:val="007052B1"/>
    <w:pPr>
      <w:keepNext/>
      <w:keepLines/>
      <w:spacing w:before="200"/>
      <w:outlineLvl w:val="2"/>
    </w:pPr>
    <w:rPr>
      <w:rFonts w:asciiTheme="majorHAnsi" w:eastAsiaTheme="majorEastAsia" w:hAnsiTheme="majorHAnsi" w:cstheme="majorBidi"/>
      <w:b/>
      <w:bCs/>
      <w:color w:val="4F81BD"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7B6904"/>
    <w:rPr>
      <w:rFonts w:ascii="Calibri" w:eastAsia="Times New Roman" w:hAnsi="Calibri" w:cs="Arial"/>
      <w:b/>
      <w:iCs/>
      <w:sz w:val="28"/>
      <w:szCs w:val="20"/>
    </w:rPr>
  </w:style>
  <w:style w:type="table" w:styleId="TableGrid">
    <w:name w:val="Table Grid"/>
    <w:basedOn w:val="TableNormal"/>
    <w:uiPriority w:val="99"/>
    <w:rsid w:val="007B6904"/>
    <w:pPr>
      <w:spacing w:after="0" w:line="240" w:lineRule="auto"/>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er">
    <w:name w:val="footer"/>
    <w:basedOn w:val="Normal"/>
    <w:link w:val="FooterChar"/>
    <w:rsid w:val="007B6904"/>
    <w:pPr>
      <w:tabs>
        <w:tab w:val="center" w:pos="4153"/>
        <w:tab w:val="right" w:pos="8306"/>
      </w:tabs>
    </w:pPr>
  </w:style>
  <w:style w:type="character" w:customStyle="1" w:styleId="FooterChar">
    <w:name w:val="Footer Char"/>
    <w:basedOn w:val="DefaultParagraphFont"/>
    <w:link w:val="Footer"/>
    <w:uiPriority w:val="99"/>
    <w:rsid w:val="007B6904"/>
    <w:rPr>
      <w:rFonts w:ascii="Times New Roman" w:eastAsia="Times New Roman" w:hAnsi="Times New Roman" w:cs="Times New Roman"/>
      <w:sz w:val="24"/>
      <w:szCs w:val="20"/>
    </w:rPr>
  </w:style>
  <w:style w:type="character" w:styleId="PageNumber">
    <w:name w:val="page number"/>
    <w:basedOn w:val="DefaultParagraphFont"/>
    <w:uiPriority w:val="99"/>
    <w:rsid w:val="007B6904"/>
    <w:rPr>
      <w:rFonts w:cs="Times New Roman"/>
    </w:rPr>
  </w:style>
  <w:style w:type="paragraph" w:styleId="Header">
    <w:name w:val="header"/>
    <w:basedOn w:val="Normal"/>
    <w:link w:val="HeaderChar"/>
    <w:rsid w:val="007B6904"/>
    <w:pPr>
      <w:tabs>
        <w:tab w:val="center" w:pos="4153"/>
        <w:tab w:val="right" w:pos="8306"/>
      </w:tabs>
    </w:pPr>
  </w:style>
  <w:style w:type="character" w:customStyle="1" w:styleId="HeaderChar">
    <w:name w:val="Header Char"/>
    <w:basedOn w:val="DefaultParagraphFont"/>
    <w:link w:val="Header"/>
    <w:uiPriority w:val="99"/>
    <w:rsid w:val="007B6904"/>
    <w:rPr>
      <w:rFonts w:ascii="Times New Roman" w:eastAsia="Times New Roman" w:hAnsi="Times New Roman" w:cs="Times New Roman"/>
      <w:sz w:val="24"/>
      <w:szCs w:val="20"/>
    </w:rPr>
  </w:style>
  <w:style w:type="paragraph" w:styleId="ListParagraph">
    <w:name w:val="List Paragraph"/>
    <w:basedOn w:val="Normal"/>
    <w:link w:val="ListParagraphChar"/>
    <w:uiPriority w:val="34"/>
    <w:qFormat/>
    <w:rsid w:val="007B6904"/>
    <w:pPr>
      <w:ind w:left="720"/>
      <w:contextualSpacing/>
    </w:pPr>
  </w:style>
  <w:style w:type="paragraph" w:customStyle="1" w:styleId="Default">
    <w:name w:val="Default"/>
    <w:rsid w:val="007B6904"/>
    <w:pPr>
      <w:autoSpaceDE w:val="0"/>
      <w:autoSpaceDN w:val="0"/>
      <w:adjustRightInd w:val="0"/>
      <w:spacing w:after="0" w:line="240" w:lineRule="auto"/>
    </w:pPr>
    <w:rPr>
      <w:rFonts w:ascii="Times New Roman" w:eastAsia="Times New Roman" w:hAnsi="Times New Roman" w:cs="Times New Roman"/>
      <w:color w:val="000000"/>
      <w:sz w:val="24"/>
      <w:szCs w:val="24"/>
      <w:lang w:eastAsia="en-AU"/>
    </w:rPr>
  </w:style>
  <w:style w:type="character" w:styleId="Hyperlink">
    <w:name w:val="Hyperlink"/>
    <w:basedOn w:val="DefaultParagraphFont"/>
    <w:uiPriority w:val="99"/>
    <w:rsid w:val="007B6904"/>
    <w:rPr>
      <w:rFonts w:cs="Times New Roman"/>
      <w:color w:val="0000FF"/>
      <w:u w:val="single"/>
    </w:rPr>
  </w:style>
  <w:style w:type="paragraph" w:styleId="ListBullet">
    <w:name w:val="List Bullet"/>
    <w:basedOn w:val="Normal"/>
    <w:uiPriority w:val="99"/>
    <w:qFormat/>
    <w:rsid w:val="00F14EC1"/>
    <w:pPr>
      <w:numPr>
        <w:numId w:val="1"/>
      </w:numPr>
    </w:pPr>
  </w:style>
  <w:style w:type="paragraph" w:customStyle="1" w:styleId="ProcedureTemplate">
    <w:name w:val="Procedure Template"/>
    <w:basedOn w:val="Heading1"/>
    <w:rsid w:val="007B6904"/>
    <w:pPr>
      <w:framePr w:hSpace="180" w:wrap="around" w:vAnchor="text" w:hAnchor="margin" w:x="108" w:y="181"/>
    </w:pPr>
    <w:rPr>
      <w:bCs/>
    </w:rPr>
  </w:style>
  <w:style w:type="paragraph" w:customStyle="1" w:styleId="ProcedureTemplateinternalheadings">
    <w:name w:val="Procedure Template internal headings"/>
    <w:basedOn w:val="Heading2"/>
    <w:rsid w:val="007B6904"/>
    <w:pPr>
      <w:framePr w:hSpace="180" w:wrap="around" w:vAnchor="text" w:hAnchor="margin" w:x="108" w:y="181"/>
      <w:spacing w:before="40" w:after="40"/>
    </w:pPr>
    <w:rPr>
      <w:rFonts w:cs="Arial"/>
      <w:szCs w:val="24"/>
    </w:rPr>
  </w:style>
  <w:style w:type="character" w:customStyle="1" w:styleId="Heading2Char">
    <w:name w:val="Heading 2 Char"/>
    <w:basedOn w:val="DefaultParagraphFont"/>
    <w:link w:val="Heading2"/>
    <w:uiPriority w:val="9"/>
    <w:rsid w:val="007B6904"/>
    <w:rPr>
      <w:rFonts w:ascii="Calibri" w:eastAsiaTheme="majorEastAsia" w:hAnsi="Calibri" w:cstheme="majorBidi"/>
      <w:b/>
      <w:bCs/>
      <w:sz w:val="24"/>
      <w:szCs w:val="26"/>
    </w:rPr>
  </w:style>
  <w:style w:type="character" w:styleId="FollowedHyperlink">
    <w:name w:val="FollowedHyperlink"/>
    <w:basedOn w:val="DefaultParagraphFont"/>
    <w:uiPriority w:val="99"/>
    <w:semiHidden/>
    <w:unhideWhenUsed/>
    <w:rsid w:val="007B6904"/>
    <w:rPr>
      <w:color w:val="800080" w:themeColor="followedHyperlink"/>
      <w:u w:val="single"/>
    </w:rPr>
  </w:style>
  <w:style w:type="paragraph" w:styleId="BalloonText">
    <w:name w:val="Balloon Text"/>
    <w:basedOn w:val="Normal"/>
    <w:link w:val="BalloonTextChar"/>
    <w:uiPriority w:val="99"/>
    <w:semiHidden/>
    <w:unhideWhenUsed/>
    <w:rsid w:val="007B6904"/>
    <w:rPr>
      <w:rFonts w:ascii="Tahoma" w:hAnsi="Tahoma" w:cs="Tahoma"/>
      <w:sz w:val="16"/>
      <w:szCs w:val="16"/>
    </w:rPr>
  </w:style>
  <w:style w:type="character" w:customStyle="1" w:styleId="BalloonTextChar">
    <w:name w:val="Balloon Text Char"/>
    <w:basedOn w:val="DefaultParagraphFont"/>
    <w:link w:val="BalloonText"/>
    <w:uiPriority w:val="99"/>
    <w:semiHidden/>
    <w:rsid w:val="007B6904"/>
    <w:rPr>
      <w:rFonts w:ascii="Tahoma" w:eastAsia="Times New Roman" w:hAnsi="Tahoma" w:cs="Tahoma"/>
      <w:sz w:val="16"/>
      <w:szCs w:val="16"/>
    </w:rPr>
  </w:style>
  <w:style w:type="paragraph" w:styleId="TOC1">
    <w:name w:val="toc 1"/>
    <w:basedOn w:val="Normal"/>
    <w:next w:val="Normal"/>
    <w:autoRedefine/>
    <w:uiPriority w:val="39"/>
    <w:unhideWhenUsed/>
    <w:rsid w:val="007B6904"/>
    <w:pPr>
      <w:spacing w:after="100"/>
    </w:pPr>
    <w:rPr>
      <w:rFonts w:asciiTheme="minorHAnsi" w:hAnsiTheme="minorHAnsi"/>
    </w:rPr>
  </w:style>
  <w:style w:type="paragraph" w:styleId="TOC2">
    <w:name w:val="toc 2"/>
    <w:basedOn w:val="Normal"/>
    <w:next w:val="Normal"/>
    <w:autoRedefine/>
    <w:uiPriority w:val="39"/>
    <w:unhideWhenUsed/>
    <w:rsid w:val="007B6904"/>
    <w:pPr>
      <w:spacing w:after="100"/>
      <w:ind w:left="240"/>
    </w:pPr>
    <w:rPr>
      <w:rFonts w:asciiTheme="minorHAnsi" w:hAnsiTheme="minorHAnsi"/>
    </w:rPr>
  </w:style>
  <w:style w:type="character" w:customStyle="1" w:styleId="Heading3Char">
    <w:name w:val="Heading 3 Char"/>
    <w:basedOn w:val="DefaultParagraphFont"/>
    <w:link w:val="Heading3"/>
    <w:uiPriority w:val="9"/>
    <w:semiHidden/>
    <w:rsid w:val="007052B1"/>
    <w:rPr>
      <w:rFonts w:asciiTheme="majorHAnsi" w:eastAsiaTheme="majorEastAsia" w:hAnsiTheme="majorHAnsi" w:cstheme="majorBidi"/>
      <w:b/>
      <w:bCs/>
      <w:color w:val="4F81BD" w:themeColor="accent1"/>
      <w:sz w:val="24"/>
      <w:szCs w:val="20"/>
    </w:rPr>
  </w:style>
  <w:style w:type="character" w:styleId="CommentReference">
    <w:name w:val="annotation reference"/>
    <w:basedOn w:val="DefaultParagraphFont"/>
    <w:uiPriority w:val="99"/>
    <w:semiHidden/>
    <w:unhideWhenUsed/>
    <w:rsid w:val="00CC5D11"/>
    <w:rPr>
      <w:sz w:val="16"/>
      <w:szCs w:val="16"/>
    </w:rPr>
  </w:style>
  <w:style w:type="paragraph" w:styleId="CommentText">
    <w:name w:val="annotation text"/>
    <w:basedOn w:val="Normal"/>
    <w:link w:val="CommentTextChar"/>
    <w:uiPriority w:val="99"/>
    <w:semiHidden/>
    <w:unhideWhenUsed/>
    <w:rsid w:val="00CC5D11"/>
    <w:rPr>
      <w:sz w:val="20"/>
    </w:rPr>
  </w:style>
  <w:style w:type="character" w:customStyle="1" w:styleId="CommentTextChar">
    <w:name w:val="Comment Text Char"/>
    <w:basedOn w:val="DefaultParagraphFont"/>
    <w:link w:val="CommentText"/>
    <w:uiPriority w:val="99"/>
    <w:semiHidden/>
    <w:rsid w:val="00CC5D11"/>
    <w:rPr>
      <w:rFonts w:ascii="Calibri" w:eastAsia="Times New Roman" w:hAnsi="Calibri" w:cs="Times New Roman"/>
      <w:sz w:val="20"/>
      <w:szCs w:val="20"/>
    </w:rPr>
  </w:style>
  <w:style w:type="paragraph" w:styleId="CommentSubject">
    <w:name w:val="annotation subject"/>
    <w:basedOn w:val="CommentText"/>
    <w:next w:val="CommentText"/>
    <w:link w:val="CommentSubjectChar"/>
    <w:uiPriority w:val="99"/>
    <w:semiHidden/>
    <w:unhideWhenUsed/>
    <w:rsid w:val="00CC5D11"/>
    <w:rPr>
      <w:b/>
      <w:bCs/>
    </w:rPr>
  </w:style>
  <w:style w:type="character" w:customStyle="1" w:styleId="CommentSubjectChar">
    <w:name w:val="Comment Subject Char"/>
    <w:basedOn w:val="CommentTextChar"/>
    <w:link w:val="CommentSubject"/>
    <w:uiPriority w:val="99"/>
    <w:semiHidden/>
    <w:rsid w:val="00CC5D11"/>
    <w:rPr>
      <w:rFonts w:ascii="Calibri" w:eastAsia="Times New Roman" w:hAnsi="Calibri" w:cs="Times New Roman"/>
      <w:b/>
      <w:bCs/>
      <w:sz w:val="20"/>
      <w:szCs w:val="20"/>
    </w:rPr>
  </w:style>
  <w:style w:type="character" w:customStyle="1" w:styleId="ListParagraphChar">
    <w:name w:val="List Paragraph Char"/>
    <w:basedOn w:val="DefaultParagraphFont"/>
    <w:link w:val="ListParagraph"/>
    <w:uiPriority w:val="34"/>
    <w:locked/>
    <w:rsid w:val="00B41D07"/>
    <w:rPr>
      <w:rFonts w:ascii="Calibri" w:eastAsia="Times New Roman" w:hAnsi="Calibri" w:cs="Times New Roman"/>
      <w:sz w:val="24"/>
      <w:szCs w:val="20"/>
    </w:rPr>
  </w:style>
  <w:style w:type="character" w:styleId="Strong">
    <w:name w:val="Strong"/>
    <w:basedOn w:val="DefaultParagraphFont"/>
    <w:uiPriority w:val="22"/>
    <w:qFormat/>
    <w:rsid w:val="00B41D07"/>
    <w:rPr>
      <w:b/>
      <w:bCs/>
    </w:rPr>
  </w:style>
  <w:style w:type="paragraph" w:styleId="NoSpacing">
    <w:name w:val="No Spacing"/>
    <w:basedOn w:val="Normal"/>
    <w:link w:val="NoSpacingChar"/>
    <w:uiPriority w:val="1"/>
    <w:qFormat/>
    <w:rsid w:val="00B41D07"/>
    <w:rPr>
      <w:sz w:val="20"/>
      <w:lang w:val="en-US" w:bidi="en-US"/>
    </w:rPr>
  </w:style>
  <w:style w:type="character" w:customStyle="1" w:styleId="NoSpacingChar">
    <w:name w:val="No Spacing Char"/>
    <w:basedOn w:val="DefaultParagraphFont"/>
    <w:link w:val="NoSpacing"/>
    <w:uiPriority w:val="1"/>
    <w:rsid w:val="00B41D07"/>
    <w:rPr>
      <w:rFonts w:ascii="Calibri" w:eastAsia="Times New Roman" w:hAnsi="Calibri" w:cs="Times New Roman"/>
      <w:sz w:val="20"/>
      <w:szCs w:val="20"/>
      <w:lang w:val="en-US" w:bidi="en-US"/>
    </w:rPr>
  </w:style>
  <w:style w:type="paragraph" w:styleId="NormalWeb">
    <w:name w:val="Normal (Web)"/>
    <w:basedOn w:val="Normal"/>
    <w:uiPriority w:val="99"/>
    <w:unhideWhenUsed/>
    <w:rsid w:val="00B41D07"/>
    <w:pPr>
      <w:spacing w:before="100" w:beforeAutospacing="1" w:after="100" w:afterAutospacing="1"/>
    </w:pPr>
    <w:rPr>
      <w:rFonts w:ascii="Times New Roman" w:hAnsi="Times New Roman"/>
      <w:szCs w:val="24"/>
      <w:lang w:eastAsia="en-AU"/>
    </w:rPr>
  </w:style>
  <w:style w:type="character" w:styleId="UnresolvedMention">
    <w:name w:val="Unresolved Mention"/>
    <w:basedOn w:val="DefaultParagraphFont"/>
    <w:uiPriority w:val="99"/>
    <w:semiHidden/>
    <w:unhideWhenUsed/>
    <w:rsid w:val="00017704"/>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253363588">
      <w:bodyDiv w:val="1"/>
      <w:marLeft w:val="0"/>
      <w:marRight w:val="0"/>
      <w:marTop w:val="0"/>
      <w:marBottom w:val="0"/>
      <w:divBdr>
        <w:top w:val="none" w:sz="0" w:space="0" w:color="auto"/>
        <w:left w:val="none" w:sz="0" w:space="0" w:color="auto"/>
        <w:bottom w:val="none" w:sz="0" w:space="0" w:color="auto"/>
        <w:right w:val="none" w:sz="0" w:space="0" w:color="auto"/>
      </w:divBdr>
      <w:divsChild>
        <w:div w:id="1046830023">
          <w:marLeft w:val="0"/>
          <w:marRight w:val="0"/>
          <w:marTop w:val="0"/>
          <w:marBottom w:val="0"/>
          <w:divBdr>
            <w:top w:val="none" w:sz="0" w:space="0" w:color="auto"/>
            <w:left w:val="none" w:sz="0" w:space="0" w:color="auto"/>
            <w:bottom w:val="none" w:sz="0" w:space="0" w:color="auto"/>
            <w:right w:val="none" w:sz="0" w:space="0" w:color="auto"/>
          </w:divBdr>
          <w:divsChild>
            <w:div w:id="855584352">
              <w:marLeft w:val="0"/>
              <w:marRight w:val="0"/>
              <w:marTop w:val="0"/>
              <w:marBottom w:val="0"/>
              <w:divBdr>
                <w:top w:val="none" w:sz="0" w:space="0" w:color="auto"/>
                <w:left w:val="none" w:sz="0" w:space="0" w:color="auto"/>
                <w:bottom w:val="none" w:sz="0" w:space="0" w:color="auto"/>
                <w:right w:val="none" w:sz="0" w:space="0" w:color="auto"/>
              </w:divBdr>
              <w:divsChild>
                <w:div w:id="195705521">
                  <w:marLeft w:val="0"/>
                  <w:marRight w:val="0"/>
                  <w:marTop w:val="0"/>
                  <w:marBottom w:val="0"/>
                  <w:divBdr>
                    <w:top w:val="none" w:sz="0" w:space="0" w:color="auto"/>
                    <w:left w:val="none" w:sz="0" w:space="0" w:color="auto"/>
                    <w:bottom w:val="none" w:sz="0" w:space="0" w:color="auto"/>
                    <w:right w:val="none" w:sz="0" w:space="0" w:color="auto"/>
                  </w:divBdr>
                  <w:divsChild>
                    <w:div w:id="148450137">
                      <w:marLeft w:val="0"/>
                      <w:marRight w:val="0"/>
                      <w:marTop w:val="0"/>
                      <w:marBottom w:val="0"/>
                      <w:divBdr>
                        <w:top w:val="none" w:sz="0" w:space="0" w:color="auto"/>
                        <w:left w:val="none" w:sz="0" w:space="0" w:color="auto"/>
                        <w:bottom w:val="none" w:sz="0" w:space="0" w:color="auto"/>
                        <w:right w:val="none" w:sz="0" w:space="0" w:color="auto"/>
                      </w:divBdr>
                      <w:divsChild>
                        <w:div w:id="1114327279">
                          <w:marLeft w:val="0"/>
                          <w:marRight w:val="0"/>
                          <w:marTop w:val="0"/>
                          <w:marBottom w:val="0"/>
                          <w:divBdr>
                            <w:top w:val="none" w:sz="0" w:space="0" w:color="auto"/>
                            <w:left w:val="none" w:sz="0" w:space="0" w:color="auto"/>
                            <w:bottom w:val="none" w:sz="0" w:space="0" w:color="auto"/>
                            <w:right w:val="none" w:sz="0" w:space="0" w:color="auto"/>
                          </w:divBdr>
                          <w:divsChild>
                            <w:div w:id="1051618423">
                              <w:marLeft w:val="0"/>
                              <w:marRight w:val="0"/>
                              <w:marTop w:val="0"/>
                              <w:marBottom w:val="0"/>
                              <w:divBdr>
                                <w:top w:val="none" w:sz="0" w:space="0" w:color="auto"/>
                                <w:left w:val="none" w:sz="0" w:space="0" w:color="auto"/>
                                <w:bottom w:val="none" w:sz="0" w:space="0" w:color="auto"/>
                                <w:right w:val="none" w:sz="0" w:space="0" w:color="auto"/>
                              </w:divBdr>
                              <w:divsChild>
                                <w:div w:id="650715954">
                                  <w:marLeft w:val="0"/>
                                  <w:marRight w:val="0"/>
                                  <w:marTop w:val="0"/>
                                  <w:marBottom w:val="0"/>
                                  <w:divBdr>
                                    <w:top w:val="none" w:sz="0" w:space="0" w:color="auto"/>
                                    <w:left w:val="none" w:sz="0" w:space="0" w:color="auto"/>
                                    <w:bottom w:val="none" w:sz="0" w:space="0" w:color="auto"/>
                                    <w:right w:val="none" w:sz="0" w:space="0" w:color="auto"/>
                                  </w:divBdr>
                                  <w:divsChild>
                                    <w:div w:id="1649749059">
                                      <w:marLeft w:val="0"/>
                                      <w:marRight w:val="0"/>
                                      <w:marTop w:val="0"/>
                                      <w:marBottom w:val="0"/>
                                      <w:divBdr>
                                        <w:top w:val="none" w:sz="0" w:space="0" w:color="auto"/>
                                        <w:left w:val="none" w:sz="0" w:space="0" w:color="auto"/>
                                        <w:bottom w:val="none" w:sz="0" w:space="0" w:color="auto"/>
                                        <w:right w:val="none" w:sz="0" w:space="0" w:color="auto"/>
                                      </w:divBdr>
                                      <w:divsChild>
                                        <w:div w:id="1555039425">
                                          <w:marLeft w:val="0"/>
                                          <w:marRight w:val="0"/>
                                          <w:marTop w:val="0"/>
                                          <w:marBottom w:val="0"/>
                                          <w:divBdr>
                                            <w:top w:val="none" w:sz="0" w:space="0" w:color="auto"/>
                                            <w:left w:val="none" w:sz="0" w:space="0" w:color="auto"/>
                                            <w:bottom w:val="none" w:sz="0" w:space="0" w:color="auto"/>
                                            <w:right w:val="none" w:sz="0" w:space="0" w:color="auto"/>
                                          </w:divBdr>
                                          <w:divsChild>
                                            <w:div w:id="1665670715">
                                              <w:marLeft w:val="-225"/>
                                              <w:marRight w:val="-225"/>
                                              <w:marTop w:val="0"/>
                                              <w:marBottom w:val="0"/>
                                              <w:divBdr>
                                                <w:top w:val="none" w:sz="0" w:space="0" w:color="auto"/>
                                                <w:left w:val="none" w:sz="0" w:space="0" w:color="auto"/>
                                                <w:bottom w:val="none" w:sz="0" w:space="0" w:color="auto"/>
                                                <w:right w:val="none" w:sz="0" w:space="0" w:color="auto"/>
                                              </w:divBdr>
                                              <w:divsChild>
                                                <w:div w:id="1661733818">
                                                  <w:marLeft w:val="0"/>
                                                  <w:marRight w:val="0"/>
                                                  <w:marTop w:val="0"/>
                                                  <w:marBottom w:val="0"/>
                                                  <w:divBdr>
                                                    <w:top w:val="none" w:sz="0" w:space="0" w:color="auto"/>
                                                    <w:left w:val="none" w:sz="0" w:space="0" w:color="auto"/>
                                                    <w:bottom w:val="none" w:sz="0" w:space="0" w:color="auto"/>
                                                    <w:right w:val="none" w:sz="0" w:space="0" w:color="auto"/>
                                                  </w:divBdr>
                                                  <w:divsChild>
                                                    <w:div w:id="135419779">
                                                      <w:marLeft w:val="0"/>
                                                      <w:marRight w:val="0"/>
                                                      <w:marTop w:val="0"/>
                                                      <w:marBottom w:val="0"/>
                                                      <w:divBdr>
                                                        <w:top w:val="none" w:sz="0" w:space="0" w:color="auto"/>
                                                        <w:left w:val="none" w:sz="0" w:space="0" w:color="auto"/>
                                                        <w:bottom w:val="none" w:sz="0" w:space="0" w:color="auto"/>
                                                        <w:right w:val="none" w:sz="0" w:space="0" w:color="auto"/>
                                                      </w:divBdr>
                                                      <w:divsChild>
                                                        <w:div w:id="1952780880">
                                                          <w:marLeft w:val="0"/>
                                                          <w:marRight w:val="0"/>
                                                          <w:marTop w:val="30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521364151">
      <w:bodyDiv w:val="1"/>
      <w:marLeft w:val="0"/>
      <w:marRight w:val="0"/>
      <w:marTop w:val="0"/>
      <w:marBottom w:val="0"/>
      <w:divBdr>
        <w:top w:val="none" w:sz="0" w:space="0" w:color="auto"/>
        <w:left w:val="none" w:sz="0" w:space="0" w:color="auto"/>
        <w:bottom w:val="none" w:sz="0" w:space="0" w:color="auto"/>
        <w:right w:val="none" w:sz="0" w:space="0" w:color="auto"/>
      </w:divBdr>
    </w:div>
    <w:div w:id="993216866">
      <w:bodyDiv w:val="1"/>
      <w:marLeft w:val="0"/>
      <w:marRight w:val="0"/>
      <w:marTop w:val="0"/>
      <w:marBottom w:val="0"/>
      <w:divBdr>
        <w:top w:val="none" w:sz="0" w:space="0" w:color="auto"/>
        <w:left w:val="none" w:sz="0" w:space="0" w:color="auto"/>
        <w:bottom w:val="none" w:sz="0" w:space="0" w:color="auto"/>
        <w:right w:val="none" w:sz="0" w:space="0" w:color="auto"/>
      </w:divBdr>
    </w:div>
    <w:div w:id="997465457">
      <w:bodyDiv w:val="1"/>
      <w:marLeft w:val="0"/>
      <w:marRight w:val="0"/>
      <w:marTop w:val="0"/>
      <w:marBottom w:val="0"/>
      <w:divBdr>
        <w:top w:val="none" w:sz="0" w:space="0" w:color="auto"/>
        <w:left w:val="none" w:sz="0" w:space="0" w:color="auto"/>
        <w:bottom w:val="none" w:sz="0" w:space="0" w:color="auto"/>
        <w:right w:val="none" w:sz="0" w:space="0" w:color="auto"/>
      </w:divBdr>
    </w:div>
    <w:div w:id="1030256552">
      <w:bodyDiv w:val="1"/>
      <w:marLeft w:val="0"/>
      <w:marRight w:val="0"/>
      <w:marTop w:val="0"/>
      <w:marBottom w:val="0"/>
      <w:divBdr>
        <w:top w:val="none" w:sz="0" w:space="0" w:color="auto"/>
        <w:left w:val="none" w:sz="0" w:space="0" w:color="auto"/>
        <w:bottom w:val="none" w:sz="0" w:space="0" w:color="auto"/>
        <w:right w:val="none" w:sz="0" w:space="0" w:color="auto"/>
      </w:divBdr>
    </w:div>
    <w:div w:id="1329285974">
      <w:bodyDiv w:val="1"/>
      <w:marLeft w:val="0"/>
      <w:marRight w:val="0"/>
      <w:marTop w:val="0"/>
      <w:marBottom w:val="0"/>
      <w:divBdr>
        <w:top w:val="none" w:sz="0" w:space="0" w:color="auto"/>
        <w:left w:val="none" w:sz="0" w:space="0" w:color="auto"/>
        <w:bottom w:val="none" w:sz="0" w:space="0" w:color="auto"/>
        <w:right w:val="none" w:sz="0" w:space="0" w:color="auto"/>
      </w:divBdr>
    </w:div>
    <w:div w:id="1479807023">
      <w:bodyDiv w:val="1"/>
      <w:marLeft w:val="0"/>
      <w:marRight w:val="0"/>
      <w:marTop w:val="0"/>
      <w:marBottom w:val="0"/>
      <w:divBdr>
        <w:top w:val="none" w:sz="0" w:space="0" w:color="auto"/>
        <w:left w:val="none" w:sz="0" w:space="0" w:color="auto"/>
        <w:bottom w:val="none" w:sz="0" w:space="0" w:color="auto"/>
        <w:right w:val="none" w:sz="0" w:space="0" w:color="auto"/>
      </w:divBdr>
    </w:div>
    <w:div w:id="199132873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yperlink" Target="http://www.mbsonline.gov.au/internet/mbsonline/publishing.nsf/Content/Home" TargetMode="External"/><Relationship Id="rId18" Type="http://schemas.openxmlformats.org/officeDocument/2006/relationships/image" Target="media/image1.png"/><Relationship Id="rId26" Type="http://schemas.openxmlformats.org/officeDocument/2006/relationships/hyperlink" Target="http://www.mbsonline.gov.au/internet/mbsonline/publishing.nsf/Content/Home" TargetMode="External"/><Relationship Id="rId39" Type="http://schemas.openxmlformats.org/officeDocument/2006/relationships/image" Target="media/image9.png"/><Relationship Id="rId3" Type="http://schemas.openxmlformats.org/officeDocument/2006/relationships/customXml" Target="../customXml/item3.xml"/><Relationship Id="rId21" Type="http://schemas.openxmlformats.org/officeDocument/2006/relationships/image" Target="media/image4.png"/><Relationship Id="rId34" Type="http://schemas.openxmlformats.org/officeDocument/2006/relationships/hyperlink" Target="https://www.legislation.act.gov.au/di/2019-261" TargetMode="External"/><Relationship Id="rId42" Type="http://schemas.openxmlformats.org/officeDocument/2006/relationships/image" Target="media/image12.png"/><Relationship Id="rId47" Type="http://schemas.openxmlformats.org/officeDocument/2006/relationships/header" Target="header1.xml"/><Relationship Id="rId50"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hyperlink" Target="http://www.federalfinancialrelations.gov.au/content/npa/health/_archive/national-agreement.pdf" TargetMode="External"/><Relationship Id="rId17" Type="http://schemas.openxmlformats.org/officeDocument/2006/relationships/hyperlink" Target="https://www.legislation.act.gov.au/di/2019-261" TargetMode="External"/><Relationship Id="rId25" Type="http://schemas.openxmlformats.org/officeDocument/2006/relationships/image" Target="media/image7.png"/><Relationship Id="rId33" Type="http://schemas.openxmlformats.org/officeDocument/2006/relationships/hyperlink" Target="http://www.comlaw.gov.au/Series/C2004A00101" TargetMode="External"/><Relationship Id="rId38" Type="http://schemas.openxmlformats.org/officeDocument/2006/relationships/image" Target="media/image8.png"/><Relationship Id="rId46" Type="http://schemas.openxmlformats.org/officeDocument/2006/relationships/image" Target="media/image16.png"/><Relationship Id="rId2" Type="http://schemas.openxmlformats.org/officeDocument/2006/relationships/customXml" Target="../customXml/item2.xml"/><Relationship Id="rId16" Type="http://schemas.openxmlformats.org/officeDocument/2006/relationships/hyperlink" Target="https://actgovernment.sharepoint.com/:w:/r/sites/intranet-health/PPR/_layouts/15/Doc.aspx?sourcedoc=%7B4b7d6323-0c56-46bf-abc2-35a6180c4ce3%7D" TargetMode="External"/><Relationship Id="rId20" Type="http://schemas.openxmlformats.org/officeDocument/2006/relationships/image" Target="media/image3.png"/><Relationship Id="rId29" Type="http://schemas.openxmlformats.org/officeDocument/2006/relationships/hyperlink" Target="http://www.legislation.act.gov.au" TargetMode="External"/><Relationship Id="rId41" Type="http://schemas.openxmlformats.org/officeDocument/2006/relationships/image" Target="media/image11.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www.federalfinancialrelations.gov.au/content/npa/health/_archive/healthcare_national-agreement.pdf" TargetMode="External"/><Relationship Id="rId24" Type="http://schemas.openxmlformats.org/officeDocument/2006/relationships/hyperlink" Target="mailto:CHHSBilling@act.gov.au" TargetMode="External"/><Relationship Id="rId32" Type="http://schemas.openxmlformats.org/officeDocument/2006/relationships/hyperlink" Target="http://www.federalfinancialrelations.gov.au/content/npa/health/_archive/national-agreement.pdf" TargetMode="External"/><Relationship Id="rId37" Type="http://schemas.openxmlformats.org/officeDocument/2006/relationships/hyperlink" Target="http://www.legislation.act.gov.au/a/2015-38/current/pdf/2015-38.pdf" TargetMode="External"/><Relationship Id="rId40" Type="http://schemas.openxmlformats.org/officeDocument/2006/relationships/image" Target="media/image10.png"/><Relationship Id="rId45" Type="http://schemas.openxmlformats.org/officeDocument/2006/relationships/image" Target="media/image15.png"/><Relationship Id="rId5" Type="http://schemas.openxmlformats.org/officeDocument/2006/relationships/numbering" Target="numbering.xml"/><Relationship Id="rId15" Type="http://schemas.openxmlformats.org/officeDocument/2006/relationships/hyperlink" Target="http://www.legislation.act.gov.au/di/2014-320/default.asp" TargetMode="External"/><Relationship Id="rId23" Type="http://schemas.openxmlformats.org/officeDocument/2006/relationships/image" Target="media/image6.png"/><Relationship Id="rId28" Type="http://schemas.openxmlformats.org/officeDocument/2006/relationships/hyperlink" Target="http://www.legislation.act.gov.au" TargetMode="External"/><Relationship Id="rId36" Type="http://schemas.openxmlformats.org/officeDocument/2006/relationships/hyperlink" Target="https://www.safetyandquality.gov.au/australian-charter-healthcare-rights" TargetMode="External"/><Relationship Id="rId49"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image" Target="media/image2.png"/><Relationship Id="rId31" Type="http://schemas.openxmlformats.org/officeDocument/2006/relationships/hyperlink" Target="http://www.federalfinancialrelations.gov.au/content/npa/health/_archive/healthcare_national-agreement.pdf" TargetMode="External"/><Relationship Id="rId44" Type="http://schemas.openxmlformats.org/officeDocument/2006/relationships/image" Target="media/image14.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legislation.gov.au/Series/C2004A00101" TargetMode="External"/><Relationship Id="rId22" Type="http://schemas.openxmlformats.org/officeDocument/2006/relationships/image" Target="media/image5.png"/><Relationship Id="rId27" Type="http://schemas.openxmlformats.org/officeDocument/2006/relationships/hyperlink" Target="http://www.comlaw.gov.au/Details/C2012C00184" TargetMode="External"/><Relationship Id="rId30" Type="http://schemas.openxmlformats.org/officeDocument/2006/relationships/hyperlink" Target="http://www.mbsonline.gov.au/internet/mbsonline/publishing.nsf/Content/Home" TargetMode="External"/><Relationship Id="rId35" Type="http://schemas.openxmlformats.org/officeDocument/2006/relationships/hyperlink" Target="http://www.legislation.act.gov.au/a/2004-5/current/pdf/2004-5.pdf" TargetMode="External"/><Relationship Id="rId43" Type="http://schemas.openxmlformats.org/officeDocument/2006/relationships/image" Target="media/image13.png"/><Relationship Id="rId48" Type="http://schemas.openxmlformats.org/officeDocument/2006/relationships/footer" Target="footer1.xml"/><Relationship Id="rId8" Type="http://schemas.openxmlformats.org/officeDocument/2006/relationships/webSettings" Target="webSettings.xml"/></Relationships>
</file>

<file path=word/_rels/header1.xml.rels><?xml version="1.0" encoding="UTF-8" standalone="yes"?>
<Relationships xmlns="http://schemas.openxmlformats.org/package/2006/relationships"><Relationship Id="rId1" Type="http://schemas.openxmlformats.org/officeDocument/2006/relationships/image" Target="media/image17.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046B23B19A8774893278BE755DCE152" ma:contentTypeVersion="47" ma:contentTypeDescription="Create a new document." ma:contentTypeScope="" ma:versionID="74bfe9f5904df3f97b26148cbe47d4a0">
  <xsd:schema xmlns:xsd="http://www.w3.org/2001/XMLSchema" xmlns:xs="http://www.w3.org/2001/XMLSchema" xmlns:p="http://schemas.microsoft.com/office/2006/metadata/properties" xmlns:ns2="690b2128-8961-48af-a473-22c34a9accba" xmlns:ns3="c0239a80-7f07-4ed7-82c3-24ad7d76ada5" targetNamespace="http://schemas.microsoft.com/office/2006/metadata/properties" ma:root="true" ma:fieldsID="aa3727d4be4d2d3c897992f6faae974d" ns2:_="" ns3:_="">
    <xsd:import namespace="690b2128-8961-48af-a473-22c34a9accba"/>
    <xsd:import namespace="c0239a80-7f07-4ed7-82c3-24ad7d76ada5"/>
    <xsd:element name="properties">
      <xsd:complexType>
        <xsd:sequence>
          <xsd:element name="documentManagement">
            <xsd:complexType>
              <xsd:all>
                <xsd:element ref="ns2:Description0" minOccurs="0"/>
                <xsd:element ref="ns2:Key_x0020_Words" minOccurs="0"/>
                <xsd:element ref="ns2:Decision_x0020_Number"/>
                <xsd:element ref="ns2:Version_x0020_Number" minOccurs="0"/>
                <xsd:element ref="ns2:Review_x0020_Date" minOccurs="0"/>
                <xsd:element ref="ns2:Status" minOccurs="0"/>
                <xsd:element ref="ns2:New_x0020_Applies_x0020_To" minOccurs="0"/>
                <xsd:element ref="ns2:New_x0020_Owner" minOccurs="0"/>
                <xsd:element ref="ns2:Type_x0020_of_x0020_Document" minOccurs="0"/>
                <xsd:element ref="ns2:Related_x0020_Documents" minOccurs="0"/>
                <xsd:element ref="ns2:Approval_x0020_Name_x007c_Committee" minOccurs="0"/>
                <xsd:element ref="ns2:Approval_x0020_Date" minOccurs="0"/>
                <xsd:element ref="ns2:Display_x0020_on_x0020_Internet" minOccurs="0"/>
                <xsd:element ref="ns2:Notes0" minOccurs="0"/>
                <xsd:element ref="ns2:Progress" minOccurs="0"/>
                <xsd:element ref="ns2:Replaces_x003a_" minOccurs="0"/>
                <xsd:element ref="ns2:Risk_x0020_Rating" minOccurs="0"/>
                <xsd:element ref="ns3:TaxCatchAll" minOccurs="0"/>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0b2128-8961-48af-a473-22c34a9accba" elementFormDefault="qualified">
    <xsd:import namespace="http://schemas.microsoft.com/office/2006/documentManagement/types"/>
    <xsd:import namespace="http://schemas.microsoft.com/office/infopath/2007/PartnerControls"/>
    <xsd:element name="Description0" ma:index="2" nillable="true" ma:displayName="Description" ma:internalName="Description0" ma:readOnly="false">
      <xsd:simpleType>
        <xsd:restriction base="dms:Note">
          <xsd:maxLength value="255"/>
        </xsd:restriction>
      </xsd:simpleType>
    </xsd:element>
    <xsd:element name="Key_x0020_Words" ma:index="3" nillable="true" ma:displayName="Key Words" ma:indexed="true" ma:internalName="Key_x0020_Words" ma:readOnly="false">
      <xsd:simpleType>
        <xsd:restriction base="dms:Text">
          <xsd:maxLength value="255"/>
        </xsd:restriction>
      </xsd:simpleType>
    </xsd:element>
    <xsd:element name="Decision_x0020_Number" ma:index="4" ma:displayName="Decision Number" ma:internalName="Decision_x0020_Number" ma:readOnly="false">
      <xsd:simpleType>
        <xsd:restriction base="dms:Text">
          <xsd:maxLength value="15"/>
        </xsd:restriction>
      </xsd:simpleType>
    </xsd:element>
    <xsd:element name="Version_x0020_Number" ma:index="5" nillable="true" ma:displayName="Version Number" ma:internalName="Version_x0020_Number" ma:readOnly="false">
      <xsd:simpleType>
        <xsd:restriction base="dms:Text">
          <xsd:maxLength value="15"/>
        </xsd:restriction>
      </xsd:simpleType>
    </xsd:element>
    <xsd:element name="Review_x0020_Date" ma:index="6" nillable="true" ma:displayName="Review Date" ma:format="DateOnly" ma:internalName="Review_x0020_Date" ma:readOnly="false">
      <xsd:simpleType>
        <xsd:restriction base="dms:DateTime"/>
      </xsd:simpleType>
    </xsd:element>
    <xsd:element name="Status" ma:index="7" nillable="true" ma:displayName="Status" ma:format="RadioButtons" ma:internalName="Status" ma:readOnly="false">
      <xsd:simpleType>
        <xsd:union memberTypes="dms:Text">
          <xsd:simpleType>
            <xsd:restriction base="dms:Choice">
              <xsd:enumeration value="Approved"/>
              <xsd:enumeration value="Due for Review"/>
              <xsd:enumeration value="Overdue for Review"/>
              <xsd:enumeration value="Draft"/>
            </xsd:restriction>
          </xsd:simpleType>
        </xsd:union>
      </xsd:simpleType>
    </xsd:element>
    <xsd:element name="New_x0020_Applies_x0020_To" ma:index="8" nillable="true" ma:displayName="Applies To" ma:format="Dropdown" ma:internalName="New_x0020_Applies_x0020_To" ma:readOnly="false">
      <xsd:simpleType>
        <xsd:union memberTypes="dms:Text">
          <xsd:simpleType>
            <xsd:restriction base="dms:Choice">
              <xsd:enumeration value="Canberra Health Services"/>
              <xsd:enumeration value="Allied Health"/>
              <xsd:enumeration value="Allied Health - Acute Support"/>
              <xsd:enumeration value="Allied Health - Education"/>
              <xsd:enumeration value="Allied Health - Interprofessional Learning"/>
              <xsd:enumeration value="Cancer and Ambulatory Support (CAS)"/>
              <xsd:enumeration value="Cancer and Ambulatory Support (CAS) - Advanced Care Planning"/>
              <xsd:enumeration value="Cancer and Ambulatory Support (CAS) - Ambulatory Care Support"/>
              <xsd:enumeration value="Cancer and Ambulatory Support (CAS) - Breastscreen"/>
              <xsd:enumeration value="Cancer and Ambulatory Support (CAS) - Haematology"/>
              <xsd:enumeration value="Cancer and Ambulatory Support (CAS) - Immunology"/>
              <xsd:enumeration value="Cancer and Ambulatory Support (CAS) - Medical Oncology"/>
              <xsd:enumeration value="Cancer and Ambulatory Support (CAS) - Medical Physics and Radiation Engineering"/>
              <xsd:enumeration value="Cancer and Ambulatory Support (CAS) - Palliative Care"/>
              <xsd:enumeration value="Cancer and Ambulatory Support (CAS) - Radiation Oncology"/>
              <xsd:enumeration value="Cancer and Ambulatory Support (CAS) - Walk-in Centres"/>
              <xsd:enumeration value="CEO"/>
              <xsd:enumeration value="CEO - Canberra Hospital Foundation"/>
              <xsd:enumeration value="CEO - Office of Research and Education (ORE)"/>
              <xsd:enumeration value="COO"/>
              <xsd:enumeration value="COO - DonateLife"/>
              <xsd:enumeration value="COO - Emergency Management Coordination"/>
              <xsd:enumeration value="COO - Patient Flow"/>
              <xsd:enumeration value="DCEO"/>
              <xsd:enumeration value="DCEO - Communications and Engagement"/>
              <xsd:enumeration value="DCEO - Government Relations"/>
              <xsd:enumeration value="DCEO - Strategy, Policy and Planning"/>
              <xsd:enumeration value="DCEO - Territory Wide Surgical Services"/>
              <xsd:enumeration value="Finance and Business Intelligence (FBI)"/>
              <xsd:enumeration value="Finance and Business Intelligence (FBI) - Data and Reporting"/>
              <xsd:enumeration value="Finance and Business Intelligence (FBI) - Finance and Procurement"/>
              <xsd:enumeration value="Finance and Business Intelligence (FBI) - Health Information Services"/>
              <xsd:enumeration value="Infrastructure and Health Support Services (IHSS)"/>
              <xsd:enumeration value="Infrastructure and Health Support Services (IHSS) - Accommodation and Leasing"/>
              <xsd:enumeration value="Infrastructure and Health Support Services (IHSS) - Logistics Support Services"/>
              <xsd:enumeration value="Infrastructure and Health Support Services (IHSS) - Operation Support Services"/>
              <xsd:enumeration value="Medical Services Group"/>
              <xsd:enumeration value="Medical Services Group - ACT Blood Counts"/>
              <xsd:enumeration value="Medical Services Group - GP Liaison Unit"/>
              <xsd:enumeration value="Medical Services Group - Healthcare Technology Management"/>
              <xsd:enumeration value="Medical Services Group - Library and Multimedia Services"/>
              <xsd:enumeration value="Medical Services Group - Medical Imaging"/>
              <xsd:enumeration value="Medical Services Group - MOSCETU"/>
              <xsd:enumeration value="Medical Services Group - Pharmacy"/>
              <xsd:enumeration value="Medicine"/>
              <xsd:enumeration value="Medicine - ACT Diabetes Service"/>
              <xsd:enumeration value="Medicine - Canberra Sexual Health Clinic"/>
              <xsd:enumeration value="Medicine - Cardiology"/>
              <xsd:enumeration value="Medicine - Chronic Disease"/>
              <xsd:enumeration value="Medicine - Clinical Forensic Medicine"/>
              <xsd:enumeration value="Medicine - Emergency Department"/>
              <xsd:enumeration value="Medicine - Endocrinology"/>
              <xsd:enumeration value="Medicine - Gastroenterology and Hepatology"/>
              <xsd:enumeration value="Medicine - General Medicine"/>
              <xsd:enumeration value="Medicine - HITH"/>
              <xsd:enumeration value="Medicine - Infectious Diseases"/>
              <xsd:enumeration value="Medicine - Neurology"/>
              <xsd:enumeration value="Medicine - Renal"/>
              <xsd:enumeration value="Medicine - Respiratory and Sleep Medicine"/>
              <xsd:enumeration value="Medicine - Rheumatology"/>
              <xsd:enumeration value="Mental Health, Justice Health and Alcohol and Drug Services (MHJHADS)"/>
              <xsd:enumeration value="Mental Health, Justice Health and Alcohol and Drug Services (MHJHADS) - Adult Acute Mental Health Services"/>
              <xsd:enumeration value="Mental Health, Justice Health and Alcohol and Drug Services (MHJHADS) - Adult Community Mental Health Services"/>
              <xsd:enumeration value="Mental Health, Justice Health and Alcohol and Drug Services (MHJHADS) - Alcohol and Drug Services"/>
              <xsd:enumeration value="Mental Health, Justice Health and Alcohol and Drug Services (MHJHADS) - Child and Adolescent Mental Health Service"/>
              <xsd:enumeration value="Mental Health, Justice Health and Alcohol and Drug Services (MHJHADS) - Justice Health Service"/>
              <xsd:enumeration value="Mental Health, Justice Health and Alcohol and Drug Services (MHJHADS) - Rehabilitation and Speciality Mental Health Services"/>
              <xsd:enumeration value="NMPSS"/>
              <xsd:enumeration value="NMPSS - Infection Prevention and Control"/>
              <xsd:enumeration value="NMPSS - Nursing Administration"/>
              <xsd:enumeration value="NMPSS - Nursing Clinical Support"/>
              <xsd:enumeration value="NMPSS - Spiritual Services"/>
              <xsd:enumeration value="NMPSS - Ward Support Services"/>
              <xsd:enumeration value="Pathology"/>
              <xsd:enumeration value="People and Culture"/>
              <xsd:enumeration value="People and Culture - Work Health and Safety"/>
              <xsd:enumeration value="People and Culture - Workforce Capability"/>
              <xsd:enumeration value="People and Culture - Workforce Culture and Leadership"/>
              <xsd:enumeration value="People and Culture - Workforce Planning"/>
              <xsd:enumeration value="People and Culture - Workforce Relations"/>
              <xsd:enumeration value="Quality, Safety, Innovation and Improvement - Consumer Participation"/>
              <xsd:enumeration value="Quality, Safety, Innovation and Improvement - Incident Management"/>
              <xsd:enumeration value="Quality, Safety, Innovation and Improvement - National Standards and Accreditation"/>
              <xsd:enumeration value="Quality, Safety, Innovation and Improvement - Patient Experience"/>
              <xsd:enumeration value="Quality, Safety, Innovation and Improvement - Quality Assurance"/>
              <xsd:enumeration value="Quality, Safety, Innovation and Improvement - Quality Improvement"/>
              <xsd:enumeration value="Rehabilitation, Aged and Community Services (RACS)"/>
              <xsd:enumeration value="Rehabilitation, Aged and Community Services (RACS) - Allied Health"/>
              <xsd:enumeration value="Rehabilitation, Aged and Community Services (RACS) - Client Support Services"/>
              <xsd:enumeration value="Rehabilitation, Aged and Community Services (RACS) - Community Care"/>
              <xsd:enumeration value="Rehabilitation, Aged and Community Services (RACS) - Community Health Centres"/>
              <xsd:enumeration value="Rehabilitation, Aged and Community Services (RACS) - Oral Health Services"/>
              <xsd:enumeration value="Rehabilitation, Aged and Community Services (RACS) - Geriatric Medicine"/>
              <xsd:enumeration value="Rehabilitation, Aged and Community Services (RACS) - Rehabilitation"/>
              <xsd:enumeration value="Rehabilitation, Aged and Community Services (RACS) - Nursing"/>
              <xsd:enumeration value="Rehabilitation, Aged and Community Services (RACS) - University of Canberra Hospital"/>
              <xsd:enumeration value="Surgery"/>
              <xsd:enumeration value="Surgery - ACT Trauma Service"/>
              <xsd:enumeration value="Surgery - ICU/MET Service"/>
              <xsd:enumeration value="Surgery - Pain Management Unit"/>
              <xsd:enumeration value="Surgery - Perioperative Services/Operating Rooms"/>
              <xsd:enumeration value="Surgery - Retrieval Service"/>
              <xsd:enumeration value="Surgery - Surgical Bookings and Preadmission Clinic"/>
              <xsd:enumeration value="Women, Youth and Children (WY&amp;C)"/>
              <xsd:enumeration value="Women, Youth and Children (WY&amp;C) - Child at Risk Health Unit (CARHU)"/>
              <xsd:enumeration value="Women, Youth and Children (WY&amp;C) - Community Health Program"/>
              <xsd:enumeration value="Women, Youth and Children (WY&amp;C) - Dept of Neonatology"/>
              <xsd:enumeration value="Women, Youth and Children (WY&amp;C) - Maternal and Child Health (MACH)"/>
              <xsd:enumeration value="Women, Youth and Children (WY&amp;C) - Paediatrics"/>
              <xsd:enumeration value="Women, Youth and Children (WY&amp;C) - Women's and Babies"/>
            </xsd:restriction>
          </xsd:simpleType>
        </xsd:union>
      </xsd:simpleType>
    </xsd:element>
    <xsd:element name="New_x0020_Owner" ma:index="9" nillable="true" ma:displayName="Owner" ma:format="Dropdown" ma:internalName="New_x0020_Owner" ma:readOnly="false">
      <xsd:simpleType>
        <xsd:union memberTypes="dms:Text">
          <xsd:simpleType>
            <xsd:restriction base="dms:Choice">
              <xsd:enumeration value="Allied Health"/>
              <xsd:enumeration value="Allied Health - Acute Support"/>
              <xsd:enumeration value="Allied Health - Education"/>
              <xsd:enumeration value="Allied Health - Interprofessional Learning"/>
              <xsd:enumeration value="Cancer and Ambulatory Support (CAS)"/>
              <xsd:enumeration value="Cancer and Ambulatory Support (CAS) - Advanced Care Planning"/>
              <xsd:enumeration value="Cancer and Ambulatory Support (CAS) - Ambulatory Care Support"/>
              <xsd:enumeration value="Cancer and Ambulatory Support (CAS) - Breastscreen"/>
              <xsd:enumeration value="Cancer and Ambulatory Support (CAS) - Haematology"/>
              <xsd:enumeration value="Cancer and Ambulatory Support (CAS) - Immunology"/>
              <xsd:enumeration value="Cancer and Ambulatory Support (CAS) - Medical Oncology"/>
              <xsd:enumeration value="Cancer and Ambulatory Support (CAS) - Medical Physics and Radiation Engineering"/>
              <xsd:enumeration value="Cancer and Ambulatory Support (CAS) - Palliative Care"/>
              <xsd:enumeration value="Cancer and Ambulatory Support (CAS) - Radiation Oncology"/>
              <xsd:enumeration value="Cancer and Ambulatory Support (CAS) - Walk-in Centres"/>
              <xsd:enumeration value="CEO"/>
              <xsd:enumeration value="CEO - Canberra Hospital Foundation"/>
              <xsd:enumeration value="CEO - Office of Research and Education (ORE)"/>
              <xsd:enumeration value="COO"/>
              <xsd:enumeration value="COO - DonateLife"/>
              <xsd:enumeration value="COO - Emergency Management Coordination"/>
              <xsd:enumeration value="COO - Patient Flow"/>
              <xsd:enumeration value="DCEO"/>
              <xsd:enumeration value="DCEO - Communications and Engagement"/>
              <xsd:enumeration value="DCEO - Government Relations"/>
              <xsd:enumeration value="DCEO - Strategy, Policy and Planning"/>
              <xsd:enumeration value="DCEO - Territory Wide Surgical Services"/>
              <xsd:enumeration value="Finance and Business Intelligence (FBI)"/>
              <xsd:enumeration value="Finance and Business Intelligence (FBI) - Data and Reporting"/>
              <xsd:enumeration value="Finance and Business Intelligence (FBI) - Finance and Procurement"/>
              <xsd:enumeration value="Finance and Business Intelligence (FBI) - Health Information Services"/>
              <xsd:enumeration value="Infrastructure and Health Support Services (IHSS)"/>
              <xsd:enumeration value="Infrastructure and Health Support Services (IHSS) - Accommodation and Leasing"/>
              <xsd:enumeration value="Infrastructure and Health Support Services (IHSS) - Logistics Support Services"/>
              <xsd:enumeration value="Infrastructure and Health Support Services (IHSS) - Operation Support Services"/>
              <xsd:enumeration value="Medical Services Group"/>
              <xsd:enumeration value="Medical Services Group - ACT Blood Counts"/>
              <xsd:enumeration value="Medical Services Group - GP Liaison Unit"/>
              <xsd:enumeration value="Medical Services Group - Healthcare Technology Management"/>
              <xsd:enumeration value="Medical Services Group - Library and Multimedia Services"/>
              <xsd:enumeration value="Medical Services Group - Medical Imaging"/>
              <xsd:enumeration value="Medical Services Group - MOSCETU"/>
              <xsd:enumeration value="Medical Services Group - Pharmacy"/>
              <xsd:enumeration value="Medicine"/>
              <xsd:enumeration value="Medicine - ACT Diabetes Service"/>
              <xsd:enumeration value="Medicine - Canberra Sexual Health Clinic"/>
              <xsd:enumeration value="Medicine - Cardiology"/>
              <xsd:enumeration value="Medicine - Chronic Disease"/>
              <xsd:enumeration value="Medicine - Clinical Forensic Medicine"/>
              <xsd:enumeration value="Medicine - Emergency Department"/>
              <xsd:enumeration value="Medicine - Endocrinology"/>
              <xsd:enumeration value="Medicine - Gastroenterology and Hepatology"/>
              <xsd:enumeration value="Medicine - General Medicine"/>
              <xsd:enumeration value="Medicine - HITH"/>
              <xsd:enumeration value="Medicine - Infectious Diseases"/>
              <xsd:enumeration value="Medicine - Neurology"/>
              <xsd:enumeration value="Medicine - Renal"/>
              <xsd:enumeration value="Medicine - Respiratory and Sleep Medicine"/>
              <xsd:enumeration value="Medicine - Rheumatology"/>
              <xsd:enumeration value="Mental Health, Justice Health and Alcohol and Drug Services (MHJHADS)"/>
              <xsd:enumeration value="Mental Health, Justice Health and Alcohol and Drug Services (MHJHADS) - Adult Acute Mental Health Services"/>
              <xsd:enumeration value="Mental Health, Justice Health and Alcohol and Drug Services (MHJHADS) - Adult Community Mental Health Services"/>
              <xsd:enumeration value="Mental Health, Justice Health and Alcohol and Drug Services (MHJHADS) - Alcohol and Drug Services"/>
              <xsd:enumeration value="Mental Health, Justice Health and Alcohol and Drug Services (MHJHADS) - Child and Adolescent Mental Health Service"/>
              <xsd:enumeration value="Mental Health, Justice Health and Alcohol and Drug Services (MHJHADS) - Justice Health Service"/>
              <xsd:enumeration value="Mental Health, Justice Health and Alcohol and Drug Services (MHJHADS) - Rehabilitation and Speciality Mental Health Services"/>
              <xsd:enumeration value="NMPSS"/>
              <xsd:enumeration value="NMPSS - Infection Prevention and Control"/>
              <xsd:enumeration value="NMPSS - Nursing Administration"/>
              <xsd:enumeration value="NMPSS - Nursing Clinical Support"/>
              <xsd:enumeration value="NMPSS - Spiritual Services"/>
              <xsd:enumeration value="NMPSS - Ward Support Services"/>
              <xsd:enumeration value="Pathology"/>
              <xsd:enumeration value="People and Culture"/>
              <xsd:enumeration value="People and Culture - Work Health and Safety"/>
              <xsd:enumeration value="People and Culture - Workforce Capability"/>
              <xsd:enumeration value="People and Culture - Workforce Culture and Leadership"/>
              <xsd:enumeration value="People and Culture - Workforce Planning"/>
              <xsd:enumeration value="People and Culture - Workforce Relations"/>
              <xsd:enumeration value="Quality, Safety, Innovation and Improvement - Consumer Participation"/>
              <xsd:enumeration value="Quality, Safety, Innovation and Improvement - Incident Management"/>
              <xsd:enumeration value="Quality, Safety, Innovation and Improvement - National Standards and Accreditation"/>
              <xsd:enumeration value="Quality, Safety, Innovation and Improvement - Patient Experience"/>
              <xsd:enumeration value="Quality, Safety, Innovation and Improvement - Quality Assurance"/>
              <xsd:enumeration value="Quality, Safety, Innovation and Improvement - Quality Improvement"/>
              <xsd:enumeration value="Rehabilitation, Aged and Community Services (RACS)"/>
              <xsd:enumeration value="Rehabilitation, Aged and Community Services (RACS) - Allied Health"/>
              <xsd:enumeration value="Rehabilitation, Aged and Community Services (RACS) - Client Support Services"/>
              <xsd:enumeration value="Rehabilitation, Aged and Community Services (RACS) - Community Care"/>
              <xsd:enumeration value="Rehabilitation, Aged and Community Services (RACS) - Community Health Centres"/>
              <xsd:enumeration value="Rehabilitation, Aged and Community Services (RACS) - Oral Health Services"/>
              <xsd:enumeration value="Rehabilitation, Aged and Community Services (RACS) - Geriatric Medicine"/>
              <xsd:enumeration value="Rehabilitation, Aged and Community Services (RACS) - Rehabilitation"/>
              <xsd:enumeration value="Rehabilitation, Aged and Community Services (RACS) - Nursing"/>
              <xsd:enumeration value="Rehabilitation, Aged and Community Services (RACS) - University of Canberra Hospital"/>
              <xsd:enumeration value="Surgery"/>
              <xsd:enumeration value="Surgery - ACT Trauma Service"/>
              <xsd:enumeration value="Surgery - ICU/MET Service"/>
              <xsd:enumeration value="Surgery - Pain Management Unit"/>
              <xsd:enumeration value="Surgery - Perioperative Services/Operating Rooms"/>
              <xsd:enumeration value="Surgery - Retrieval Service"/>
              <xsd:enumeration value="Surgery - Surgical Bookings and Preadmission Clinic"/>
              <xsd:enumeration value="Women, Youth and Children (WY&amp;C)"/>
              <xsd:enumeration value="Women, Youth and Children (WY&amp;C) - Child at Risk Health Unit (CARHU)"/>
              <xsd:enumeration value="Women, Youth and Children (WY&amp;C) - Community Health Program"/>
              <xsd:enumeration value="Women, Youth and Children (WY&amp;C) - Dept of Neonatology"/>
              <xsd:enumeration value="Women, Youth and Children (WY&amp;C) - Maternal and Child Health (MACH)"/>
              <xsd:enumeration value="Women, Youth and Children (WY&amp;C) - Paediatrics"/>
              <xsd:enumeration value="Women, Youth and Children (WY&amp;C) - Women's and Babies"/>
            </xsd:restriction>
          </xsd:simpleType>
        </xsd:union>
      </xsd:simpleType>
    </xsd:element>
    <xsd:element name="Type_x0020_of_x0020_Document" ma:index="10" nillable="true" ma:displayName="Type of Document" ma:format="Dropdown" ma:internalName="Type_x0020_of_x0020_Document" ma:readOnly="false">
      <xsd:simpleType>
        <xsd:union memberTypes="dms:Text">
          <xsd:simpleType>
            <xsd:restriction base="dms:Choice">
              <xsd:enumeration value="ACT Government"/>
              <xsd:enumeration value="Health Information Sheet"/>
              <xsd:enumeration value="Framework"/>
              <xsd:enumeration value="Guideline"/>
              <xsd:enumeration value="Manual"/>
              <xsd:enumeration value="Medication Guideline"/>
              <xsd:enumeration value="Medication Standing Order (MSO)"/>
              <xsd:enumeration value="Placeholder"/>
              <xsd:enumeration value="Plan"/>
              <xsd:enumeration value="Policy"/>
              <xsd:enumeration value="Procedure"/>
              <xsd:enumeration value="Strategy"/>
            </xsd:restriction>
          </xsd:simpleType>
        </xsd:union>
      </xsd:simpleType>
    </xsd:element>
    <xsd:element name="Related_x0020_Documents" ma:index="11" nillable="true" ma:displayName="Related Documents" ma:list="{690b2128-8961-48af-a473-22c34a9accba}" ma:internalName="Related_x0020_Documents" ma:readOnly="false" ma:showField="Title">
      <xsd:complexType>
        <xsd:complexContent>
          <xsd:extension base="dms:MultiChoiceLookup">
            <xsd:sequence>
              <xsd:element name="Value" type="dms:Lookup" maxOccurs="unbounded" minOccurs="0" nillable="true"/>
            </xsd:sequence>
          </xsd:extension>
        </xsd:complexContent>
      </xsd:complexType>
    </xsd:element>
    <xsd:element name="Approval_x0020_Name_x007c_Committee" ma:index="12" nillable="true" ma:displayName="Approval Name|Committee" ma:internalName="Approval_x0020_Name_x007c_Committee" ma:readOnly="false">
      <xsd:simpleType>
        <xsd:restriction base="dms:Text">
          <xsd:maxLength value="255"/>
        </xsd:restriction>
      </xsd:simpleType>
    </xsd:element>
    <xsd:element name="Approval_x0020_Date" ma:index="13" nillable="true" ma:displayName="Approval Date" ma:format="DateOnly" ma:internalName="Approval_x0020_Date" ma:readOnly="false">
      <xsd:simpleType>
        <xsd:restriction base="dms:DateTime"/>
      </xsd:simpleType>
    </xsd:element>
    <xsd:element name="Display_x0020_on_x0020_Internet" ma:index="14" nillable="true" ma:displayName="Display on Internet" ma:default="0" ma:indexed="true" ma:internalName="Display_x0020_on_x0020_Internet" ma:readOnly="false">
      <xsd:simpleType>
        <xsd:restriction base="dms:Boolean"/>
      </xsd:simpleType>
    </xsd:element>
    <xsd:element name="Notes0" ma:index="15" nillable="true" ma:displayName="Notes" ma:internalName="Notes0" ma:readOnly="false">
      <xsd:simpleType>
        <xsd:restriction base="dms:Note">
          <xsd:maxLength value="255"/>
        </xsd:restriction>
      </xsd:simpleType>
    </xsd:element>
    <xsd:element name="Progress" ma:index="16" nillable="true" ma:displayName="Progress" ma:internalName="Progress" ma:readOnly="false">
      <xsd:simpleType>
        <xsd:restriction base="dms:Note"/>
      </xsd:simpleType>
    </xsd:element>
    <xsd:element name="Replaces_x003a_" ma:index="20" nillable="true" ma:displayName="Replaces:" ma:internalName="Replaces_x003a_" ma:readOnly="false">
      <xsd:simpleType>
        <xsd:restriction base="dms:Note"/>
      </xsd:simpleType>
    </xsd:element>
    <xsd:element name="Risk_x0020_Rating" ma:index="21" nillable="true" ma:displayName="Risk Rating" ma:format="Dropdown" ma:internalName="Risk_x0020_Rating" ma:readOnly="false">
      <xsd:simpleType>
        <xsd:restriction base="dms:Choice">
          <xsd:enumeration value="Low"/>
          <xsd:enumeration value="Medium"/>
          <xsd:enumeration value="High"/>
          <xsd:enumeration value="Extreme"/>
          <xsd:enumeration value="Major"/>
          <xsd:enumeration value="Minor"/>
          <xsd:enumeration value="Insignificant"/>
        </xsd:restriction>
      </xsd:simpleType>
    </xsd:element>
    <xsd:element name="MediaServiceMetadata" ma:index="24" nillable="true" ma:displayName="MediaServiceMetadata" ma:hidden="true" ma:internalName="MediaServiceMetadata" ma:readOnly="true">
      <xsd:simpleType>
        <xsd:restriction base="dms:Note"/>
      </xsd:simpleType>
    </xsd:element>
    <xsd:element name="MediaServiceFastMetadata" ma:index="25" nillable="true" ma:displayName="MediaServiceFastMetadata" ma:hidden="true" ma:internalName="MediaServiceFastMetadata" ma:readOnly="true">
      <xsd:simpleType>
        <xsd:restriction base="dms:Note"/>
      </xsd:simpleType>
    </xsd:element>
    <xsd:element name="MediaServiceAutoKeyPoints" ma:index="26" nillable="true" ma:displayName="MediaServiceAutoKeyPoints" ma:hidden="true" ma:internalName="MediaServiceAutoKeyPoints" ma:readOnly="true">
      <xsd:simpleType>
        <xsd:restriction base="dms:Note"/>
      </xsd:simpleType>
    </xsd:element>
    <xsd:element name="MediaServiceKeyPoints" ma:index="2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0239a80-7f07-4ed7-82c3-24ad7d76ada5"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e3d9c0df-42c0-4395-97bb-7bb7077d361a}" ma:internalName="TaxCatchAll" ma:showField="CatchAllData" ma:web="c0239a80-7f07-4ed7-82c3-24ad7d76ada5">
      <xsd:complexType>
        <xsd:complexContent>
          <xsd:extension base="dms:MultiChoiceLookup">
            <xsd:sequence>
              <xsd:element name="Value" type="dms:Lookup" maxOccurs="unbounded" minOccurs="0" nillable="true"/>
            </xsd:sequence>
          </xsd:extension>
        </xsd:complexContent>
      </xsd:complexType>
    </xsd:element>
    <xsd:element name="SharedWithUsers" ma:index="3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8" ma:displayName="Content Type"/>
        <xsd:element ref="dc:title" minOccurs="0" maxOccurs="1" ma:index="1" ma:displayName="Title"/>
        <xsd:element ref="dc:subject" minOccurs="0" maxOccurs="1" ma:index="19" ma:displayName="Subjects"/>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Decision_x0020_Number xmlns="690b2128-8961-48af-a473-22c34a9accba">CHS20/185</Decision_x0020_Number>
    <Description0 xmlns="690b2128-8961-48af-a473-22c34a9accba">To outline admission procedures related to patient billing, provide guidance management of  inpatient billing logs and billing tick &amp; flick sheets and to ensure correct data collection to enable correct billing processes. </Description0>
    <Display_x0020_on_x0020_Internet xmlns="690b2128-8961-48af-a473-22c34a9accba">true</Display_x0020_on_x0020_Internet>
    <Review_x0020_Date xmlns="690b2128-8961-48af-a473-22c34a9accba">2024-06-30T14:00:00+00:00</Review_x0020_Date>
    <Approval_x0020_Name_x007c_Committee xmlns="690b2128-8961-48af-a473-22c34a9accba">CHS Policy Committee</Approval_x0020_Name_x007c_Committee>
    <Risk_x0020_Rating xmlns="690b2128-8961-48af-a473-22c34a9accba">Medium</Risk_x0020_Rating>
    <Related_x0020_Documents xmlns="690b2128-8961-48af-a473-22c34a9accba" xsi:nil="true"/>
    <Replaces_x003a_ xmlns="690b2128-8961-48af-a473-22c34a9accba" xsi:nil="true"/>
    <Progress xmlns="690b2128-8961-48af-a473-22c34a9accba" xsi:nil="true"/>
    <TaxCatchAll xmlns="c0239a80-7f07-4ed7-82c3-24ad7d76ada5" xsi:nil="true"/>
    <Key_x0020_Words xmlns="690b2128-8961-48af-a473-22c34a9accba">Billing, Claims, Financial Information, Financial Systems, Rate Setting, Medicare, Insurance, Revenue, Admission, Inpatient Billing, Billing Log</Key_x0020_Words>
    <Type_x0020_of_x0020_Document xmlns="690b2128-8961-48af-a473-22c34a9accba">Procedure</Type_x0020_of_x0020_Document>
    <Version_x0020_Number xmlns="690b2128-8961-48af-a473-22c34a9accba">1</Version_x0020_Number>
    <Approval_x0020_Date xmlns="690b2128-8961-48af-a473-22c34a9accba">2020-06-16T14:00:00+00:00</Approval_x0020_Date>
    <Notes0 xmlns="690b2128-8961-48af-a473-22c34a9accba" xsi:nil="true"/>
    <New_x0020_Applies_x0020_To xmlns="690b2128-8961-48af-a473-22c34a9accba">Canberra Health Services</New_x0020_Applies_x0020_To>
    <New_x0020_Owner xmlns="690b2128-8961-48af-a473-22c34a9accba">Finance and Business Intelligence (FBI)</New_x0020_Owner>
    <Status xmlns="690b2128-8961-48af-a473-22c34a9accba">Approved</Status>
  </documentManagement>
</p:properties>
</file>

<file path=customXml/item4.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0DA4D85D-37FD-4A82-B786-2D707BCAEE4F}">
  <ds:schemaRefs>
    <ds:schemaRef ds:uri="http://schemas.microsoft.com/sharepoint/v3/contenttype/forms"/>
  </ds:schemaRefs>
</ds:datastoreItem>
</file>

<file path=customXml/itemProps2.xml><?xml version="1.0" encoding="utf-8"?>
<ds:datastoreItem xmlns:ds="http://schemas.openxmlformats.org/officeDocument/2006/customXml" ds:itemID="{2EA72FA1-085D-45F1-93D8-F9267BCA4B4E}"/>
</file>

<file path=customXml/itemProps3.xml><?xml version="1.0" encoding="utf-8"?>
<ds:datastoreItem xmlns:ds="http://schemas.openxmlformats.org/officeDocument/2006/customXml" ds:itemID="{297F58B0-E6BF-4237-9984-6DF2E01C04FA}">
  <ds:schemaRefs>
    <ds:schemaRef ds:uri="http://schemas.microsoft.com/office/2006/documentManagement/types"/>
    <ds:schemaRef ds:uri="http://purl.org/dc/terms/"/>
    <ds:schemaRef ds:uri="http://schemas.openxmlformats.org/package/2006/metadata/core-properties"/>
    <ds:schemaRef ds:uri="http://purl.org/dc/dcmitype/"/>
    <ds:schemaRef ds:uri="http://purl.org/dc/elements/1.1/"/>
    <ds:schemaRef ds:uri="http://schemas.microsoft.com/office/infopath/2007/PartnerControls"/>
    <ds:schemaRef ds:uri="http://schemas.microsoft.com/office/2006/metadata/properties"/>
    <ds:schemaRef ds:uri="http://www.w3.org/XML/1998/namespace"/>
  </ds:schemaRefs>
</ds:datastoreItem>
</file>

<file path=customXml/itemProps4.xml><?xml version="1.0" encoding="utf-8"?>
<ds:datastoreItem xmlns:ds="http://schemas.openxmlformats.org/officeDocument/2006/customXml" ds:itemID="{6FD4C40C-7077-436A-B487-4D96F1E9B6E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19</TotalTime>
  <Pages>33</Pages>
  <Words>8523</Words>
  <Characters>48586</Characters>
  <Application>Microsoft Office Word</Application>
  <DocSecurity>0</DocSecurity>
  <Lines>404</Lines>
  <Paragraphs>113</Paragraphs>
  <ScaleCrop>false</ScaleCrop>
  <HeadingPairs>
    <vt:vector size="2" baseType="variant">
      <vt:variant>
        <vt:lpstr>Title</vt:lpstr>
      </vt:variant>
      <vt:variant>
        <vt:i4>1</vt:i4>
      </vt:variant>
    </vt:vector>
  </HeadingPairs>
  <TitlesOfParts>
    <vt:vector size="1" baseType="lpstr">
      <vt:lpstr/>
    </vt:vector>
  </TitlesOfParts>
  <Company>ACT Government</Company>
  <LinksUpToDate>false</LinksUpToDate>
  <CharactersWithSpaces>56996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Inpatient Revenue Collection</dc:title>
  <dc:subject>23;#</dc:subject>
  <dc:creator>Kerryn Hunter</dc:creator>
  <cp:lastModifiedBy>Hunter, Kerryn (Health)</cp:lastModifiedBy>
  <cp:revision>7</cp:revision>
  <cp:lastPrinted>2015-01-20T22:40:00Z</cp:lastPrinted>
  <dcterms:created xsi:type="dcterms:W3CDTF">2020-06-25T00:58:00Z</dcterms:created>
  <dcterms:modified xsi:type="dcterms:W3CDTF">2020-07-20T06:19:00Z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0x0101002046B23B19A8774893278BE755DCE152</vt:lpwstr>
  </property>
  <property fmtid="{D5CDD505-2E9C-101B-9397-08002B2CF9AE}" pid="3" name="TaxKeyword">
    <vt:lpwstr/>
  </property>
  <property fmtid="{D5CDD505-2E9C-101B-9397-08002B2CF9AE}" pid="5" name="_ExtendedDescription">
    <vt:lpwstr/>
  </property>
  <property fmtid="{D5CDD505-2E9C-101B-9397-08002B2CF9AE}" pid="7" name="Rank">
    <vt:lpwstr>AND</vt:lpwstr>
  </property>
  <property fmtid="{D5CDD505-2E9C-101B-9397-08002B2CF9AE}" pid="9" name="Manager Contact">
    <vt:lpwstr/>
  </property>
</Properties>
</file>