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76" r:id="rId2"/>
    <p:sldId id="271" r:id="rId3"/>
    <p:sldId id="291" r:id="rId4"/>
    <p:sldId id="292" r:id="rId5"/>
    <p:sldId id="293" r:id="rId6"/>
    <p:sldId id="295" r:id="rId7"/>
    <p:sldId id="294" r:id="rId8"/>
    <p:sldId id="296" r:id="rId9"/>
    <p:sldId id="297" r:id="rId10"/>
    <p:sldId id="286" r:id="rId11"/>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162B5E"/>
    <a:srgbClr val="592D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9" autoAdjust="0"/>
    <p:restoredTop sz="94660"/>
  </p:normalViewPr>
  <p:slideViewPr>
    <p:cSldViewPr>
      <p:cViewPr varScale="1">
        <p:scale>
          <a:sx n="122" d="100"/>
          <a:sy n="122" d="100"/>
        </p:scale>
        <p:origin x="912" y="96"/>
      </p:cViewPr>
      <p:guideLst>
        <p:guide orient="horz" pos="2160"/>
        <p:guide pos="3120"/>
      </p:guideLst>
    </p:cSldViewPr>
  </p:slideViewPr>
  <p:notesTextViewPr>
    <p:cViewPr>
      <p:scale>
        <a:sx n="3" d="2"/>
        <a:sy n="3" d="2"/>
      </p:scale>
      <p:origin x="0" y="0"/>
    </p:cViewPr>
  </p:notesTextViewPr>
  <p:sorterViewPr>
    <p:cViewPr>
      <p:scale>
        <a:sx n="66" d="100"/>
        <a:sy n="66" d="100"/>
      </p:scale>
      <p:origin x="0" y="0"/>
    </p:cViewPr>
  </p:sorterViewPr>
  <p:notesViewPr>
    <p:cSldViewPr>
      <p:cViewPr varScale="1">
        <p:scale>
          <a:sx n="91" d="100"/>
          <a:sy n="91" d="100"/>
        </p:scale>
        <p:origin x="-3000" y="-11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0972D168-E79F-4683-BBD5-1B16F1798CB0}" type="datetimeFigureOut">
              <a:rPr lang="en-AU" smtClean="0"/>
              <a:pPr/>
              <a:t>04/05/2023</a:t>
            </a:fld>
            <a:endParaRPr lang="en-AU"/>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3E7A8ED-4FA0-4FFB-8138-19355E8C2C90}" type="slidenum">
              <a:rPr lang="en-AU" smtClean="0"/>
              <a:pPr/>
              <a:t>‹#›</a:t>
            </a:fld>
            <a:endParaRPr lang="en-AU"/>
          </a:p>
        </p:txBody>
      </p:sp>
    </p:spTree>
    <p:extLst>
      <p:ext uri="{BB962C8B-B14F-4D97-AF65-F5344CB8AC3E}">
        <p14:creationId xmlns:p14="http://schemas.microsoft.com/office/powerpoint/2010/main" val="3673872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63F8E1A-0DC6-47A6-873A-A375CC6A1F93}" type="datetimeFigureOut">
              <a:rPr lang="en-AU" smtClean="0"/>
              <a:t>04/05/2023</a:t>
            </a:fld>
            <a:endParaRPr lang="en-AU"/>
          </a:p>
        </p:txBody>
      </p:sp>
      <p:sp>
        <p:nvSpPr>
          <p:cNvPr id="4" name="Slide Image Placeholder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7B36846-8D7D-4A7F-B306-71575DC96BDF}" type="slidenum">
              <a:rPr lang="en-AU" smtClean="0"/>
              <a:t>‹#›</a:t>
            </a:fld>
            <a:endParaRPr lang="en-AU"/>
          </a:p>
        </p:txBody>
      </p:sp>
    </p:spTree>
    <p:extLst>
      <p:ext uri="{BB962C8B-B14F-4D97-AF65-F5344CB8AC3E}">
        <p14:creationId xmlns:p14="http://schemas.microsoft.com/office/powerpoint/2010/main" val="3454637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New_1_Title_With Image">
    <p:bg>
      <p:bgPr>
        <a:solidFill>
          <a:schemeClr val="accent1"/>
        </a:solidFill>
        <a:effectLst/>
      </p:bgPr>
    </p:bg>
    <p:spTree>
      <p:nvGrpSpPr>
        <p:cNvPr id="1" name=""/>
        <p:cNvGrpSpPr/>
        <p:nvPr/>
      </p:nvGrpSpPr>
      <p:grpSpPr>
        <a:xfrm>
          <a:off x="0" y="0"/>
          <a:ext cx="0" cy="0"/>
          <a:chOff x="0" y="0"/>
          <a:chExt cx="0" cy="0"/>
        </a:xfrm>
      </p:grpSpPr>
      <p:sp>
        <p:nvSpPr>
          <p:cNvPr id="8" name="Rectangle 7"/>
          <p:cNvSpPr/>
          <p:nvPr userDrawn="1"/>
        </p:nvSpPr>
        <p:spPr>
          <a:xfrm>
            <a:off x="0" y="1556792"/>
            <a:ext cx="9906000" cy="49685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b="1"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81033" y="450815"/>
            <a:ext cx="3291847" cy="722377"/>
          </a:xfrm>
          <a:prstGeom prst="rect">
            <a:avLst/>
          </a:prstGeom>
        </p:spPr>
      </p:pic>
      <p:sp>
        <p:nvSpPr>
          <p:cNvPr id="2" name="Title 1"/>
          <p:cNvSpPr>
            <a:spLocks noGrp="1"/>
          </p:cNvSpPr>
          <p:nvPr>
            <p:ph type="title" hasCustomPrompt="1"/>
          </p:nvPr>
        </p:nvSpPr>
        <p:spPr>
          <a:xfrm>
            <a:off x="560512" y="2492896"/>
            <a:ext cx="8420100" cy="1008112"/>
          </a:xfrm>
        </p:spPr>
        <p:txBody>
          <a:bodyPr anchor="t"/>
          <a:lstStyle>
            <a:lvl1pPr algn="l">
              <a:defRPr sz="3200" b="0" cap="none">
                <a:solidFill>
                  <a:schemeClr val="accent1"/>
                </a:solidFill>
              </a:defRPr>
            </a:lvl1pPr>
          </a:lstStyle>
          <a:p>
            <a:r>
              <a:rPr lang="en-US" dirty="0"/>
              <a:t>Click To Edit Master Title Style</a:t>
            </a:r>
            <a:endParaRPr lang="en-AU" dirty="0"/>
          </a:p>
        </p:txBody>
      </p:sp>
      <p:sp>
        <p:nvSpPr>
          <p:cNvPr id="3" name="Text Placeholder 2"/>
          <p:cNvSpPr>
            <a:spLocks noGrp="1"/>
          </p:cNvSpPr>
          <p:nvPr>
            <p:ph type="body" idx="1" hasCustomPrompt="1"/>
          </p:nvPr>
        </p:nvSpPr>
        <p:spPr>
          <a:xfrm>
            <a:off x="560512" y="3717032"/>
            <a:ext cx="8420100" cy="936104"/>
          </a:xfrm>
        </p:spPr>
        <p:txBody>
          <a:bodyPr anchor="b">
            <a:noAutofit/>
          </a:bodyPr>
          <a:lstStyle>
            <a:lvl1pPr marL="0" indent="0">
              <a:buNone/>
              <a:defRPr sz="1800" b="0">
                <a:solidFill>
                  <a:schemeClr val="accent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Subtitle</a:t>
            </a:r>
          </a:p>
          <a:p>
            <a:pPr lvl="0"/>
            <a:r>
              <a:rPr lang="en-US" dirty="0"/>
              <a:t>Date</a:t>
            </a:r>
          </a:p>
        </p:txBody>
      </p:sp>
    </p:spTree>
    <p:extLst>
      <p:ext uri="{BB962C8B-B14F-4D97-AF65-F5344CB8AC3E}">
        <p14:creationId xmlns:p14="http://schemas.microsoft.com/office/powerpoint/2010/main" val="99465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New_1_Title_With Image">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09595" y="450816"/>
            <a:ext cx="2715783" cy="595963"/>
          </a:xfrm>
          <a:prstGeom prst="rect">
            <a:avLst/>
          </a:prstGeom>
        </p:spPr>
      </p:pic>
      <p:sp>
        <p:nvSpPr>
          <p:cNvPr id="2" name="Title 1"/>
          <p:cNvSpPr>
            <a:spLocks noGrp="1"/>
          </p:cNvSpPr>
          <p:nvPr>
            <p:ph type="title"/>
          </p:nvPr>
        </p:nvSpPr>
        <p:spPr>
          <a:xfrm>
            <a:off x="489074" y="1916832"/>
            <a:ext cx="5040560" cy="1224136"/>
          </a:xfrm>
        </p:spPr>
        <p:txBody>
          <a:bodyPr anchor="t"/>
          <a:lstStyle>
            <a:lvl1pPr algn="l">
              <a:defRPr sz="3200" b="0" cap="none" baseline="0">
                <a:solidFill>
                  <a:schemeClr val="accent1"/>
                </a:solidFill>
              </a:defRPr>
            </a:lvl1pPr>
          </a:lstStyle>
          <a:p>
            <a:r>
              <a:rPr lang="en-US"/>
              <a:t>Click to edit Master title style</a:t>
            </a:r>
            <a:endParaRPr lang="en-AU" dirty="0"/>
          </a:p>
        </p:txBody>
      </p:sp>
      <p:sp>
        <p:nvSpPr>
          <p:cNvPr id="9" name="Picture Placeholder 8"/>
          <p:cNvSpPr>
            <a:spLocks noGrp="1" noChangeAspect="1"/>
          </p:cNvSpPr>
          <p:nvPr>
            <p:ph type="pic" sz="quarter" idx="10" hasCustomPrompt="1"/>
          </p:nvPr>
        </p:nvSpPr>
        <p:spPr>
          <a:xfrm>
            <a:off x="3800872" y="3429000"/>
            <a:ext cx="6105128" cy="3429000"/>
          </a:xfrm>
        </p:spPr>
        <p:txBody>
          <a:bodyPr bIns="756000" anchor="b" anchorCtr="0">
            <a:normAutofit/>
          </a:bodyPr>
          <a:lstStyle>
            <a:lvl1pPr marL="0" indent="0" algn="ctr">
              <a:buNone/>
              <a:defRPr sz="1300" baseline="0"/>
            </a:lvl1pPr>
          </a:lstStyle>
          <a:p>
            <a:r>
              <a:rPr lang="en-AU" dirty="0"/>
              <a:t>Click on the picture icon to </a:t>
            </a:r>
            <a:br>
              <a:rPr lang="en-AU" dirty="0"/>
            </a:br>
            <a:r>
              <a:rPr lang="en-AU" dirty="0"/>
              <a:t>insert picture</a:t>
            </a:r>
          </a:p>
        </p:txBody>
      </p:sp>
      <p:sp>
        <p:nvSpPr>
          <p:cNvPr id="3" name="Text Placeholder 2"/>
          <p:cNvSpPr>
            <a:spLocks noGrp="1"/>
          </p:cNvSpPr>
          <p:nvPr>
            <p:ph type="body" idx="1" hasCustomPrompt="1"/>
          </p:nvPr>
        </p:nvSpPr>
        <p:spPr>
          <a:xfrm>
            <a:off x="489074" y="3501008"/>
            <a:ext cx="2736304" cy="864096"/>
          </a:xfrm>
        </p:spPr>
        <p:txBody>
          <a:bodyPr anchor="t" anchorCtr="0">
            <a:noAutofit/>
          </a:bodyPr>
          <a:lstStyle>
            <a:lvl1pPr marL="0" indent="0">
              <a:spcBef>
                <a:spcPts val="0"/>
              </a:spcBef>
              <a:spcAft>
                <a:spcPts val="1200"/>
              </a:spcAft>
              <a:buNone/>
              <a:defRPr sz="1800" b="0">
                <a:solidFill>
                  <a:schemeClr val="accent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add subtitle</a:t>
            </a:r>
          </a:p>
        </p:txBody>
      </p:sp>
      <p:sp>
        <p:nvSpPr>
          <p:cNvPr id="12" name="Text Placeholder 11"/>
          <p:cNvSpPr>
            <a:spLocks noGrp="1"/>
          </p:cNvSpPr>
          <p:nvPr>
            <p:ph type="body" sz="quarter" idx="11" hasCustomPrompt="1"/>
          </p:nvPr>
        </p:nvSpPr>
        <p:spPr>
          <a:xfrm>
            <a:off x="488950" y="5157192"/>
            <a:ext cx="2520950" cy="1295996"/>
          </a:xfrm>
        </p:spPr>
        <p:txBody>
          <a:bodyPr>
            <a:normAutofit/>
          </a:bodyPr>
          <a:lstStyle>
            <a:lvl1pPr marL="0" indent="0">
              <a:buNone/>
              <a:defRPr sz="1200" baseline="0">
                <a:latin typeface="Arial" panose="020B0604020202020204" pitchFamily="34" charset="0"/>
                <a:cs typeface="Arial" panose="020B0604020202020204" pitchFamily="34" charset="0"/>
              </a:defRPr>
            </a:lvl1pPr>
          </a:lstStyle>
          <a:p>
            <a:pPr lvl="0"/>
            <a:r>
              <a:rPr lang="en-US" dirty="0"/>
              <a:t>Name of the presenter (optional) and Date</a:t>
            </a:r>
            <a:endParaRPr lang="en-AU" dirty="0"/>
          </a:p>
        </p:txBody>
      </p:sp>
    </p:spTree>
    <p:extLst>
      <p:ext uri="{BB962C8B-B14F-4D97-AF65-F5344CB8AC3E}">
        <p14:creationId xmlns:p14="http://schemas.microsoft.com/office/powerpoint/2010/main" val="352684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bg>
      <p:bgPr>
        <a:solidFill>
          <a:schemeClr val="accent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065213" y="1700212"/>
            <a:ext cx="5471964" cy="3312963"/>
          </a:xfrm>
        </p:spPr>
        <p:txBody>
          <a:bodyPr>
            <a:noAutofit/>
          </a:bodyPr>
          <a:lstStyle>
            <a:lvl1pPr marL="0" indent="0">
              <a:buNone/>
              <a:defRPr sz="3200" b="1" baseline="0">
                <a:solidFill>
                  <a:schemeClr val="bg1"/>
                </a:solidFill>
                <a:latin typeface="Arial" panose="020B0604020202020204" pitchFamily="34" charset="0"/>
                <a:cs typeface="Arial" panose="020B0604020202020204" pitchFamily="34" charset="0"/>
              </a:defRPr>
            </a:lvl1pPr>
          </a:lstStyle>
          <a:p>
            <a:pPr lvl="0"/>
            <a:r>
              <a:rPr lang="en-US" dirty="0"/>
              <a:t>Click to enter section divider title</a:t>
            </a:r>
            <a:endParaRPr lang="en-AU" dirty="0"/>
          </a:p>
        </p:txBody>
      </p:sp>
      <p:sp>
        <p:nvSpPr>
          <p:cNvPr id="5" name="Slide Number Placeholder 5"/>
          <p:cNvSpPr>
            <a:spLocks noGrp="1"/>
          </p:cNvSpPr>
          <p:nvPr>
            <p:ph type="sldNum" sz="quarter" idx="4"/>
          </p:nvPr>
        </p:nvSpPr>
        <p:spPr>
          <a:xfrm>
            <a:off x="416496" y="6165304"/>
            <a:ext cx="2743200" cy="365125"/>
          </a:xfrm>
          <a:prstGeom prst="rect">
            <a:avLst/>
          </a:prstGeom>
        </p:spPr>
        <p:txBody>
          <a:bodyPr anchor="ctr" anchorCtr="0"/>
          <a:lstStyle>
            <a:lvl1pPr>
              <a:defRPr sz="1400">
                <a:solidFill>
                  <a:schemeClr val="bg1"/>
                </a:solidFill>
              </a:defRPr>
            </a:lvl1pPr>
          </a:lstStyle>
          <a:p>
            <a:fld id="{A111ABAE-1B12-4EB9-8E66-38B1E1BDD146}" type="slidenum">
              <a:rPr lang="en-AU" smtClean="0"/>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losing slide">
    <p:bg>
      <p:bgPr>
        <a:solidFill>
          <a:schemeClr val="accent1"/>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065212" y="1700213"/>
            <a:ext cx="7776219" cy="1512763"/>
          </a:xfrm>
        </p:spPr>
        <p:txBody>
          <a:bodyPr anchor="ctr" anchorCtr="0">
            <a:noAutofit/>
          </a:bodyPr>
          <a:lstStyle>
            <a:lvl1pPr marL="0" indent="0" algn="ctr">
              <a:buNone/>
              <a:defRPr sz="3200" b="1" baseline="0">
                <a:solidFill>
                  <a:schemeClr val="bg1"/>
                </a:solidFill>
                <a:latin typeface="Arial" panose="020B0604020202020204" pitchFamily="34" charset="0"/>
                <a:cs typeface="Arial" panose="020B0604020202020204" pitchFamily="34" charset="0"/>
              </a:defRPr>
            </a:lvl1pPr>
          </a:lstStyle>
          <a:p>
            <a:pPr lvl="0"/>
            <a:r>
              <a:rPr lang="en-US" dirty="0"/>
              <a:t>Click to enter section divider title</a:t>
            </a:r>
            <a:endParaRPr lang="en-AU"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855173" y="4149080"/>
            <a:ext cx="2195655" cy="481824"/>
          </a:xfrm>
          <a:prstGeom prst="rect">
            <a:avLst/>
          </a:prstGeom>
        </p:spPr>
      </p:pic>
      <p:cxnSp>
        <p:nvCxnSpPr>
          <p:cNvPr id="8" name="Straight Connector 7"/>
          <p:cNvCxnSpPr/>
          <p:nvPr userDrawn="1"/>
        </p:nvCxnSpPr>
        <p:spPr>
          <a:xfrm>
            <a:off x="2145009" y="3429000"/>
            <a:ext cx="561662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238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Slide Number Placeholder 5"/>
          <p:cNvSpPr>
            <a:spLocks noGrp="1"/>
          </p:cNvSpPr>
          <p:nvPr>
            <p:ph type="sldNum" sz="quarter" idx="4"/>
          </p:nvPr>
        </p:nvSpPr>
        <p:spPr>
          <a:xfrm>
            <a:off x="416496" y="6165304"/>
            <a:ext cx="2743200" cy="365125"/>
          </a:xfrm>
          <a:prstGeom prst="rect">
            <a:avLst/>
          </a:prstGeom>
        </p:spPr>
        <p:txBody>
          <a:bodyPr/>
          <a:lstStyle>
            <a:lvl1pPr>
              <a:defRPr>
                <a:solidFill>
                  <a:schemeClr val="bg1"/>
                </a:solidFill>
              </a:defRPr>
            </a:lvl1pPr>
          </a:lstStyle>
          <a:p>
            <a:fld id="{A111ABAE-1B12-4EB9-8E66-38B1E1BDD146}" type="slidenum">
              <a:rPr lang="en-AU" smtClean="0"/>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endParaRPr lang="en-AU" dirty="0"/>
          </a:p>
        </p:txBody>
      </p:sp>
      <p:sp>
        <p:nvSpPr>
          <p:cNvPr id="3" name="Content Placeholder 2"/>
          <p:cNvSpPr>
            <a:spLocks noGrp="1"/>
          </p:cNvSpPr>
          <p:nvPr>
            <p:ph sz="half" idx="1"/>
          </p:nvPr>
        </p:nvSpPr>
        <p:spPr>
          <a:xfrm>
            <a:off x="495300" y="1268413"/>
            <a:ext cx="4375150" cy="4464843"/>
          </a:xfrm>
        </p:spPr>
        <p:txBody>
          <a:bodyPr>
            <a:normAutofit/>
          </a:bodyPr>
          <a:lstStyle>
            <a:lvl1pPr>
              <a:buFont typeface="Arial" pitchFamily="34" charset="0"/>
              <a:buChar char="•"/>
              <a:defRPr sz="2200">
                <a:solidFill>
                  <a:schemeClr val="tx1">
                    <a:lumMod val="85000"/>
                    <a:lumOff val="15000"/>
                  </a:schemeClr>
                </a:solidFill>
              </a:defRPr>
            </a:lvl1pPr>
            <a:lvl2pPr>
              <a:defRPr sz="2000">
                <a:solidFill>
                  <a:schemeClr val="tx1">
                    <a:lumMod val="85000"/>
                    <a:lumOff val="15000"/>
                  </a:schemeClr>
                </a:solidFill>
              </a:defRPr>
            </a:lvl2pPr>
            <a:lvl3pPr>
              <a:defRPr sz="1800">
                <a:solidFill>
                  <a:schemeClr val="tx1">
                    <a:lumMod val="85000"/>
                    <a:lumOff val="15000"/>
                  </a:schemeClr>
                </a:solidFill>
              </a:defRPr>
            </a:lvl3pPr>
            <a:lvl4pPr>
              <a:defRPr sz="1600">
                <a:solidFill>
                  <a:schemeClr val="tx1">
                    <a:lumMod val="85000"/>
                    <a:lumOff val="15000"/>
                  </a:schemeClr>
                </a:solidFill>
              </a:defRPr>
            </a:lvl4pPr>
            <a:lvl5pPr>
              <a:defRPr sz="16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5035550" y="1268413"/>
            <a:ext cx="4375150" cy="4464843"/>
          </a:xfrm>
        </p:spPr>
        <p:txBody>
          <a:bodyPr>
            <a:normAutofit/>
          </a:bodyPr>
          <a:lstStyle>
            <a:lvl1pPr>
              <a:buFont typeface="Arial" pitchFamily="34" charset="0"/>
              <a:buChar char="•"/>
              <a:defRPr sz="2200">
                <a:solidFill>
                  <a:schemeClr val="tx1">
                    <a:lumMod val="85000"/>
                    <a:lumOff val="15000"/>
                  </a:schemeClr>
                </a:solidFill>
              </a:defRPr>
            </a:lvl1pPr>
            <a:lvl2pPr>
              <a:defRPr sz="2000">
                <a:solidFill>
                  <a:schemeClr val="tx1">
                    <a:lumMod val="85000"/>
                    <a:lumOff val="15000"/>
                  </a:schemeClr>
                </a:solidFill>
              </a:defRPr>
            </a:lvl2pPr>
            <a:lvl3pPr>
              <a:defRPr sz="1800">
                <a:solidFill>
                  <a:schemeClr val="tx1">
                    <a:lumMod val="85000"/>
                    <a:lumOff val="15000"/>
                  </a:schemeClr>
                </a:solidFill>
              </a:defRPr>
            </a:lvl3pPr>
            <a:lvl4pPr>
              <a:defRPr sz="1600">
                <a:solidFill>
                  <a:schemeClr val="tx1">
                    <a:lumMod val="85000"/>
                    <a:lumOff val="15000"/>
                  </a:schemeClr>
                </a:solidFill>
              </a:defRPr>
            </a:lvl4pPr>
            <a:lvl5pPr>
              <a:defRPr sz="1600">
                <a:solidFill>
                  <a:schemeClr val="tx1">
                    <a:lumMod val="85000"/>
                    <a:lumOff val="15000"/>
                  </a:schemeClr>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Slide Number Placeholder 5"/>
          <p:cNvSpPr>
            <a:spLocks noGrp="1"/>
          </p:cNvSpPr>
          <p:nvPr>
            <p:ph type="sldNum" sz="quarter" idx="4"/>
          </p:nvPr>
        </p:nvSpPr>
        <p:spPr>
          <a:xfrm>
            <a:off x="416496" y="6165304"/>
            <a:ext cx="2743200" cy="365125"/>
          </a:xfrm>
          <a:prstGeom prst="rect">
            <a:avLst/>
          </a:prstGeom>
        </p:spPr>
        <p:txBody>
          <a:bodyPr/>
          <a:lstStyle>
            <a:lvl1pPr>
              <a:defRPr>
                <a:solidFill>
                  <a:schemeClr val="bg1"/>
                </a:solidFill>
              </a:defRPr>
            </a:lvl1pPr>
          </a:lstStyle>
          <a:p>
            <a:fld id="{A111ABAE-1B12-4EB9-8E66-38B1E1BDD146}"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add title</a:t>
            </a:r>
            <a:endParaRPr lang="en-AU" dirty="0"/>
          </a:p>
        </p:txBody>
      </p:sp>
      <p:sp>
        <p:nvSpPr>
          <p:cNvPr id="4" name="Slide Number Placeholder 5"/>
          <p:cNvSpPr>
            <a:spLocks noGrp="1"/>
          </p:cNvSpPr>
          <p:nvPr>
            <p:ph type="sldNum" sz="quarter" idx="4"/>
          </p:nvPr>
        </p:nvSpPr>
        <p:spPr>
          <a:xfrm>
            <a:off x="416496" y="6165304"/>
            <a:ext cx="2743200" cy="365125"/>
          </a:xfrm>
          <a:prstGeom prst="rect">
            <a:avLst/>
          </a:prstGeom>
        </p:spPr>
        <p:txBody>
          <a:bodyPr/>
          <a:lstStyle>
            <a:lvl1pPr>
              <a:defRPr>
                <a:solidFill>
                  <a:schemeClr val="bg1"/>
                </a:solidFill>
              </a:defRPr>
            </a:lvl1pPr>
          </a:lstStyle>
          <a:p>
            <a:fld id="{A111ABAE-1B12-4EB9-8E66-38B1E1BDD146}" type="slidenum">
              <a:rPr lang="en-AU" smtClean="0"/>
              <a:pPr/>
              <a:t>‹#›</a:t>
            </a:fld>
            <a:endParaRPr lang="en-AU"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guide id="3" pos="308" userDrawn="1">
          <p15:clr>
            <a:srgbClr val="FBAE40"/>
          </p15:clr>
        </p15:guide>
        <p15:guide id="4" pos="59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706090"/>
          </a:xfrm>
          <a:prstGeom prst="rect">
            <a:avLst/>
          </a:prstGeom>
          <a:ln>
            <a:noFill/>
          </a:ln>
        </p:spPr>
        <p:txBody>
          <a:bodyPr vert="horz" lIns="0" tIns="45720" rIns="91440" bIns="45720" rtlCol="0" anchor="b">
            <a:noAutofit/>
          </a:bodyPr>
          <a:lstStyle/>
          <a:p>
            <a:r>
              <a:rPr lang="en-US"/>
              <a:t>Click to edit Master title style</a:t>
            </a:r>
            <a:endParaRPr lang="en-AU" dirty="0"/>
          </a:p>
        </p:txBody>
      </p:sp>
      <p:sp>
        <p:nvSpPr>
          <p:cNvPr id="5" name="Rectangle 4"/>
          <p:cNvSpPr/>
          <p:nvPr userDrawn="1"/>
        </p:nvSpPr>
        <p:spPr>
          <a:xfrm>
            <a:off x="0" y="6021288"/>
            <a:ext cx="9906000" cy="6480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800"/>
          </a:p>
        </p:txBody>
      </p:sp>
      <p:sp>
        <p:nvSpPr>
          <p:cNvPr id="3" name="Text Placeholder 2"/>
          <p:cNvSpPr>
            <a:spLocks noGrp="1"/>
          </p:cNvSpPr>
          <p:nvPr>
            <p:ph type="body" idx="1"/>
          </p:nvPr>
        </p:nvSpPr>
        <p:spPr>
          <a:xfrm>
            <a:off x="495300" y="1268413"/>
            <a:ext cx="8915400" cy="4536852"/>
          </a:xfrm>
          <a:prstGeom prst="rect">
            <a:avLst/>
          </a:prstGeom>
        </p:spPr>
        <p:txBody>
          <a:bodyPr vert="horz" lIns="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10" name="Slide Number Placeholder 5"/>
          <p:cNvSpPr>
            <a:spLocks noGrp="1"/>
          </p:cNvSpPr>
          <p:nvPr>
            <p:ph type="sldNum" sz="quarter" idx="4"/>
          </p:nvPr>
        </p:nvSpPr>
        <p:spPr>
          <a:xfrm>
            <a:off x="416496" y="6165304"/>
            <a:ext cx="2743200" cy="365125"/>
          </a:xfrm>
          <a:prstGeom prst="rect">
            <a:avLst/>
          </a:prstGeom>
        </p:spPr>
        <p:txBody>
          <a:bodyPr anchor="ctr" anchorCtr="0"/>
          <a:lstStyle>
            <a:lvl1pPr>
              <a:defRPr sz="1200">
                <a:solidFill>
                  <a:schemeClr val="bg1"/>
                </a:solidFill>
              </a:defRPr>
            </a:lvl1pPr>
          </a:lstStyle>
          <a:p>
            <a:fld id="{A111ABAE-1B12-4EB9-8E66-38B1E1BDD146}" type="slidenum">
              <a:rPr lang="en-AU" smtClean="0"/>
              <a:pPr/>
              <a:t>‹#›</a:t>
            </a:fld>
            <a:endParaRPr lang="en-AU" dirty="0"/>
          </a:p>
        </p:txBody>
      </p:sp>
      <p:pic>
        <p:nvPicPr>
          <p:cNvPr id="9" name="Picture 8"/>
          <p:cNvPicPr>
            <a:picLocks noChangeAspect="1"/>
          </p:cNvPicPr>
          <p:nvPr userDrawn="1"/>
        </p:nvPicPr>
        <p:blipFill>
          <a:blip r:embed="rId9" cstate="print">
            <a:extLst>
              <a:ext uri="{28A0092B-C50C-407E-A947-70E740481C1C}">
                <a14:useLocalDpi xmlns:a14="http://schemas.microsoft.com/office/drawing/2010/main"/>
              </a:ext>
            </a:extLst>
          </a:blip>
          <a:stretch>
            <a:fillRect/>
          </a:stretch>
        </p:blipFill>
        <p:spPr>
          <a:xfrm>
            <a:off x="7617296" y="6145450"/>
            <a:ext cx="1821640" cy="399749"/>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2" r:id="rId3"/>
    <p:sldLayoutId id="2147483669" r:id="rId4"/>
    <p:sldLayoutId id="2147483650" r:id="rId5"/>
    <p:sldLayoutId id="2147483652" r:id="rId6"/>
    <p:sldLayoutId id="2147483654" r:id="rId7"/>
  </p:sldLayoutIdLst>
  <p:hf hdr="0" ftr="0" dt="0"/>
  <p:txStyles>
    <p:titleStyle>
      <a:lvl1pPr algn="l" defTabSz="914400" rtl="0" eaLnBrk="1" latinLnBrk="0" hangingPunct="1">
        <a:spcBef>
          <a:spcPct val="0"/>
        </a:spcBef>
        <a:buNone/>
        <a:defRPr sz="2600" b="0" kern="1200" spc="0">
          <a:solidFill>
            <a:schemeClr val="accent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200" kern="1200">
          <a:solidFill>
            <a:schemeClr val="accent3">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3">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3">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3">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3">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guide id="3" pos="308" userDrawn="1">
          <p15:clr>
            <a:srgbClr val="F26B43"/>
          </p15:clr>
        </p15:guide>
        <p15:guide id="4" pos="5932" userDrawn="1">
          <p15:clr>
            <a:srgbClr val="F26B43"/>
          </p15:clr>
        </p15:guide>
        <p15:guide id="5" orient="horz" pos="79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www.canberrahealthservices.act.gov.au/"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AU" dirty="0"/>
              <a:t>Intern Recruitment 2024</a:t>
            </a:r>
          </a:p>
        </p:txBody>
      </p:sp>
      <p:sp>
        <p:nvSpPr>
          <p:cNvPr id="19" name="Text Placeholder 18"/>
          <p:cNvSpPr>
            <a:spLocks noGrp="1"/>
          </p:cNvSpPr>
          <p:nvPr>
            <p:ph type="body" sz="quarter" idx="11"/>
          </p:nvPr>
        </p:nvSpPr>
        <p:spPr/>
        <p:txBody>
          <a:bodyPr/>
          <a:lstStyle/>
          <a:p>
            <a:r>
              <a:rPr lang="en-AU" b="1" dirty="0"/>
              <a:t>Janelle Corey</a:t>
            </a:r>
          </a:p>
          <a:p>
            <a:r>
              <a:rPr lang="en-AU" dirty="0"/>
              <a:t>Senior Director</a:t>
            </a:r>
          </a:p>
          <a:p>
            <a:r>
              <a:rPr lang="en-AU" dirty="0"/>
              <a:t>MOSCETU</a:t>
            </a:r>
          </a:p>
        </p:txBody>
      </p:sp>
      <p:pic>
        <p:nvPicPr>
          <p:cNvPr id="18" name="Picture 17"/>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969224" y="1110244"/>
            <a:ext cx="3372228" cy="3032711"/>
          </a:xfrm>
          <a:prstGeom prst="rect">
            <a:avLst/>
          </a:prstGeom>
        </p:spPr>
      </p:pic>
      <p:pic>
        <p:nvPicPr>
          <p:cNvPr id="9" name="Picture Placeholder 11"/>
          <p:cNvPicPr>
            <a:picLocks noGrp="1" noChangeAspect="1"/>
          </p:cNvPicPr>
          <p:nvPr>
            <p:ph type="pic" sz="quarter" idx="10"/>
          </p:nvPr>
        </p:nvPicPr>
        <p:blipFill rotWithShape="1">
          <a:blip r:embed="rId3" cstate="print">
            <a:extLst>
              <a:ext uri="{28A0092B-C50C-407E-A947-70E740481C1C}">
                <a14:useLocalDpi xmlns:a14="http://schemas.microsoft.com/office/drawing/2010/main"/>
              </a:ext>
            </a:extLst>
          </a:blip>
          <a:srcRect t="7878" b="7878"/>
          <a:stretch/>
        </p:blipFill>
        <p:spPr/>
      </p:pic>
    </p:spTree>
    <p:extLst>
      <p:ext uri="{BB962C8B-B14F-4D97-AF65-F5344CB8AC3E}">
        <p14:creationId xmlns:p14="http://schemas.microsoft.com/office/powerpoint/2010/main" val="2257764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0" name="Text Placeholder 19"/>
          <p:cNvSpPr>
            <a:spLocks noGrp="1"/>
          </p:cNvSpPr>
          <p:nvPr>
            <p:ph type="body" sz="quarter" idx="10"/>
          </p:nvPr>
        </p:nvSpPr>
        <p:spPr/>
        <p:txBody>
          <a:bodyPr/>
          <a:lstStyle/>
          <a:p>
            <a:r>
              <a:rPr lang="en-AU" dirty="0"/>
              <a:t>Thank you</a:t>
            </a:r>
          </a:p>
        </p:txBody>
      </p:sp>
    </p:spTree>
    <p:extLst>
      <p:ext uri="{BB962C8B-B14F-4D97-AF65-F5344CB8AC3E}">
        <p14:creationId xmlns:p14="http://schemas.microsoft.com/office/powerpoint/2010/main" val="335515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MOSCETU/JMO Education Program</a:t>
            </a:r>
          </a:p>
        </p:txBody>
      </p:sp>
      <p:sp>
        <p:nvSpPr>
          <p:cNvPr id="10" name="Content Placeholder 9"/>
          <p:cNvSpPr>
            <a:spLocks noGrp="1"/>
          </p:cNvSpPr>
          <p:nvPr>
            <p:ph idx="1"/>
          </p:nvPr>
        </p:nvSpPr>
        <p:spPr/>
        <p:txBody>
          <a:bodyPr>
            <a:normAutofit lnSpcReduction="10000"/>
          </a:bodyPr>
          <a:lstStyle/>
          <a:p>
            <a:pPr lvl="0"/>
            <a:r>
              <a:rPr lang="en-AU" dirty="0"/>
              <a:t> The Medical Officer Support, Credentialing, Employment and Training Unit (MOSCETU) and the Director of Prevocational Education &amp; Training (DPET) support post graduate medical education and training through development of contemporary orientation programs, ongoing training programs for interns and RMOs and providing a professional development program for registrars. We also provide organisational management of the junior medical workforce including administrative support for rostering, recruitment and JMO welfare. </a:t>
            </a:r>
          </a:p>
          <a:p>
            <a:r>
              <a:rPr lang="en-GB" dirty="0"/>
              <a:t> The hospital has well-developed postgraduate teaching programs.  </a:t>
            </a:r>
            <a:r>
              <a:rPr lang="en-GB" b="1" u="sng" dirty="0"/>
              <a:t>Compulsory</a:t>
            </a:r>
            <a:r>
              <a:rPr lang="en-GB" dirty="0"/>
              <a:t> intern teaching sessions are conducted every week for all interns based in the ACT. We conduct weekly voluntary RMO teaching sessions across a variety of topics. All units also conduct regular teaching sessions for junior medical staff and there are dedicated weekly education sessions.  </a:t>
            </a:r>
            <a:endParaRPr lang="en-AU" dirty="0"/>
          </a:p>
          <a:p>
            <a:endParaRPr lang="en-AU" dirty="0"/>
          </a:p>
        </p:txBody>
      </p:sp>
      <p:sp>
        <p:nvSpPr>
          <p:cNvPr id="4" name="Slide Number Placeholder 3"/>
          <p:cNvSpPr>
            <a:spLocks noGrp="1"/>
          </p:cNvSpPr>
          <p:nvPr>
            <p:ph type="sldNum" sz="quarter" idx="4"/>
          </p:nvPr>
        </p:nvSpPr>
        <p:spPr/>
        <p:txBody>
          <a:bodyPr/>
          <a:lstStyle/>
          <a:p>
            <a:fld id="{A111ABAE-1B12-4EB9-8E66-38B1E1BDD146}" type="slidenum">
              <a:rPr lang="en-AU" smtClean="0"/>
              <a:pPr/>
              <a:t>2</a:t>
            </a:fld>
            <a:endParaRPr lang="en-AU" dirty="0"/>
          </a:p>
        </p:txBody>
      </p:sp>
    </p:spTree>
    <p:extLst>
      <p:ext uri="{BB962C8B-B14F-4D97-AF65-F5344CB8AC3E}">
        <p14:creationId xmlns:p14="http://schemas.microsoft.com/office/powerpoint/2010/main" val="1474164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28" y="260648"/>
            <a:ext cx="8915400" cy="706090"/>
          </a:xfrm>
        </p:spPr>
        <p:txBody>
          <a:bodyPr anchor="t" anchorCtr="0"/>
          <a:lstStyle/>
          <a:p>
            <a:r>
              <a:rPr lang="en-AU" dirty="0"/>
              <a:t>ACT Network</a:t>
            </a:r>
            <a:br>
              <a:rPr lang="en-AU" dirty="0"/>
            </a:br>
            <a:endParaRPr lang="en-AU" dirty="0"/>
          </a:p>
        </p:txBody>
      </p:sp>
      <p:sp>
        <p:nvSpPr>
          <p:cNvPr id="3" name="Content Placeholder 2"/>
          <p:cNvSpPr>
            <a:spLocks noGrp="1"/>
          </p:cNvSpPr>
          <p:nvPr>
            <p:ph idx="1"/>
          </p:nvPr>
        </p:nvSpPr>
        <p:spPr/>
        <p:txBody>
          <a:bodyPr>
            <a:normAutofit fontScale="92500"/>
          </a:bodyPr>
          <a:lstStyle/>
          <a:p>
            <a:r>
              <a:rPr lang="en-GB" dirty="0"/>
              <a:t>JMO Rotations (PGY1-2) are available at Canberra Hospital, Calvary Hospital, Goulburn, Moruya (PGY2 only), Cooma (PGY2 only) and Bega Hospitals.</a:t>
            </a:r>
          </a:p>
          <a:p>
            <a:endParaRPr lang="en-GB" dirty="0"/>
          </a:p>
          <a:p>
            <a:r>
              <a:rPr lang="en-GB" dirty="0"/>
              <a:t> These rotations are very diverse from the Emergency Department through Surgical and Medicine rotations (in both ACT and rural locations) to Justice Health at the Alexander Maconachie Centre and Public Heath rotations. </a:t>
            </a:r>
          </a:p>
          <a:p>
            <a:endParaRPr lang="en-GB" dirty="0"/>
          </a:p>
          <a:p>
            <a:r>
              <a:rPr lang="en-GB" dirty="0"/>
              <a:t> A planned, co-ordinated and flexible approach is taken in the preparation of the junior medical officer (JMO) rotations.  Each major discipline has a senior staff member appointed as a mentor to advise Interns/RMOs on career options and choices (PMEO).</a:t>
            </a:r>
          </a:p>
          <a:p>
            <a:endParaRPr lang="en-GB" dirty="0"/>
          </a:p>
          <a:p>
            <a:r>
              <a:rPr lang="en-GB" dirty="0"/>
              <a:t>John Flynn Prevocational Doctors Program – Bega</a:t>
            </a:r>
            <a:endParaRPr lang="en-AU" dirty="0"/>
          </a:p>
        </p:txBody>
      </p:sp>
      <p:sp>
        <p:nvSpPr>
          <p:cNvPr id="4" name="Slide Number Placeholder 3"/>
          <p:cNvSpPr>
            <a:spLocks noGrp="1"/>
          </p:cNvSpPr>
          <p:nvPr>
            <p:ph type="sldNum" sz="quarter" idx="4"/>
          </p:nvPr>
        </p:nvSpPr>
        <p:spPr/>
        <p:txBody>
          <a:bodyPr/>
          <a:lstStyle/>
          <a:p>
            <a:fld id="{A111ABAE-1B12-4EB9-8E66-38B1E1BDD146}" type="slidenum">
              <a:rPr lang="en-AU" smtClean="0"/>
              <a:pPr/>
              <a:t>3</a:t>
            </a:fld>
            <a:endParaRPr lang="en-AU" dirty="0"/>
          </a:p>
        </p:txBody>
      </p:sp>
    </p:spTree>
    <p:extLst>
      <p:ext uri="{BB962C8B-B14F-4D97-AF65-F5344CB8AC3E}">
        <p14:creationId xmlns:p14="http://schemas.microsoft.com/office/powerpoint/2010/main" val="2407603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28" y="260648"/>
            <a:ext cx="8915400" cy="706090"/>
          </a:xfrm>
        </p:spPr>
        <p:txBody>
          <a:bodyPr anchor="t" anchorCtr="0"/>
          <a:lstStyle/>
          <a:p>
            <a:r>
              <a:rPr lang="en-AU" dirty="0"/>
              <a:t>Intern Rotations - 2024</a:t>
            </a:r>
            <a:br>
              <a:rPr lang="en-AU" dirty="0"/>
            </a:br>
            <a:endParaRPr lang="en-AU" dirty="0"/>
          </a:p>
        </p:txBody>
      </p:sp>
      <p:sp>
        <p:nvSpPr>
          <p:cNvPr id="3" name="Content Placeholder 2"/>
          <p:cNvSpPr>
            <a:spLocks noGrp="1"/>
          </p:cNvSpPr>
          <p:nvPr>
            <p:ph idx="1"/>
          </p:nvPr>
        </p:nvSpPr>
        <p:spPr/>
        <p:txBody>
          <a:bodyPr>
            <a:normAutofit fontScale="92500" lnSpcReduction="20000"/>
          </a:bodyPr>
          <a:lstStyle/>
          <a:p>
            <a:r>
              <a:rPr lang="en-GB" dirty="0"/>
              <a:t> Rotations are pre-allocated – you will be notified by end of October 2023.</a:t>
            </a:r>
          </a:p>
          <a:p>
            <a:r>
              <a:rPr lang="en-GB" dirty="0"/>
              <a:t> Four term year – each term 12-13 weeks</a:t>
            </a:r>
          </a:p>
          <a:p>
            <a:r>
              <a:rPr lang="en-GB" dirty="0"/>
              <a:t> Some relief positions in Medicine/Surgery (Pod positions) </a:t>
            </a:r>
          </a:p>
          <a:p>
            <a:r>
              <a:rPr lang="en-GB" dirty="0"/>
              <a:t> 47 week total for General registration.</a:t>
            </a:r>
          </a:p>
          <a:p>
            <a:endParaRPr lang="en-GB" dirty="0"/>
          </a:p>
          <a:p>
            <a:r>
              <a:rPr lang="en-GB" dirty="0"/>
              <a:t> Emergency Medicine (8 weeks)  – CHS/Calvary/Bega </a:t>
            </a:r>
          </a:p>
          <a:p>
            <a:endParaRPr lang="en-GB" dirty="0"/>
          </a:p>
          <a:p>
            <a:r>
              <a:rPr lang="en-GB" dirty="0"/>
              <a:t>Medicine (10 weeks) – Cardiology, Endocrinology, Gastroenterology, Infectious Disease,  Renal, General Medicine, Neurology, Respiratory, Geriatrics, Haematology, Medical Oncology, Bega/Goulburn/Calvary</a:t>
            </a:r>
          </a:p>
          <a:p>
            <a:endParaRPr lang="en-GB" dirty="0"/>
          </a:p>
          <a:p>
            <a:r>
              <a:rPr lang="en-GB" dirty="0"/>
              <a:t> Surgery (10 weeks) – ASU, ENT/Max </a:t>
            </a:r>
            <a:r>
              <a:rPr lang="en-GB" dirty="0" err="1"/>
              <a:t>Fac</a:t>
            </a:r>
            <a:r>
              <a:rPr lang="en-GB" dirty="0"/>
              <a:t>, General Surgery, Neurosurgery, Plastics, Vascular, Urology, Orthopaedics, Bega/Goulburn/Calvary</a:t>
            </a:r>
          </a:p>
          <a:p>
            <a:endParaRPr lang="en-GB" dirty="0"/>
          </a:p>
          <a:p>
            <a:r>
              <a:rPr lang="en-GB" dirty="0"/>
              <a:t>Other – O&amp;G, Drug &amp; Alcohol, Psychiatry, HITH</a:t>
            </a:r>
            <a:endParaRPr lang="en-AU" dirty="0"/>
          </a:p>
        </p:txBody>
      </p:sp>
      <p:sp>
        <p:nvSpPr>
          <p:cNvPr id="4" name="Slide Number Placeholder 3"/>
          <p:cNvSpPr>
            <a:spLocks noGrp="1"/>
          </p:cNvSpPr>
          <p:nvPr>
            <p:ph type="sldNum" sz="quarter" idx="4"/>
          </p:nvPr>
        </p:nvSpPr>
        <p:spPr/>
        <p:txBody>
          <a:bodyPr/>
          <a:lstStyle/>
          <a:p>
            <a:fld id="{A111ABAE-1B12-4EB9-8E66-38B1E1BDD146}" type="slidenum">
              <a:rPr lang="en-AU" smtClean="0"/>
              <a:pPr/>
              <a:t>4</a:t>
            </a:fld>
            <a:endParaRPr lang="en-AU" dirty="0"/>
          </a:p>
        </p:txBody>
      </p:sp>
    </p:spTree>
    <p:extLst>
      <p:ext uri="{BB962C8B-B14F-4D97-AF65-F5344CB8AC3E}">
        <p14:creationId xmlns:p14="http://schemas.microsoft.com/office/powerpoint/2010/main" val="2829534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28" y="260648"/>
            <a:ext cx="8915400" cy="706090"/>
          </a:xfrm>
        </p:spPr>
        <p:txBody>
          <a:bodyPr anchor="t" anchorCtr="0"/>
          <a:lstStyle/>
          <a:p>
            <a:r>
              <a:rPr lang="en-AU"/>
              <a:t>Application Process</a:t>
            </a:r>
            <a:br>
              <a:rPr lang="en-AU"/>
            </a:br>
            <a:endParaRPr lang="en-AU" dirty="0"/>
          </a:p>
        </p:txBody>
      </p:sp>
      <p:sp>
        <p:nvSpPr>
          <p:cNvPr id="3" name="Content Placeholder 2"/>
          <p:cNvSpPr>
            <a:spLocks noGrp="1"/>
          </p:cNvSpPr>
          <p:nvPr>
            <p:ph idx="1"/>
          </p:nvPr>
        </p:nvSpPr>
        <p:spPr/>
        <p:txBody>
          <a:bodyPr>
            <a:normAutofit fontScale="70000" lnSpcReduction="20000"/>
          </a:bodyPr>
          <a:lstStyle/>
          <a:p>
            <a:r>
              <a:rPr lang="en-GB" dirty="0"/>
              <a:t> </a:t>
            </a:r>
            <a:r>
              <a:rPr lang="en-AU" dirty="0"/>
              <a:t>Complete online profile through the Canberra Health Services system – </a:t>
            </a:r>
            <a:r>
              <a:rPr lang="en-AU" dirty="0">
                <a:hlinkClick r:id="rId2"/>
              </a:rPr>
              <a:t>www.canberrahealthservices.act.gov.au</a:t>
            </a:r>
            <a:endParaRPr lang="en-AU" dirty="0"/>
          </a:p>
          <a:p>
            <a:pPr marL="0" indent="0">
              <a:buNone/>
            </a:pPr>
            <a:endParaRPr lang="en-AU" dirty="0"/>
          </a:p>
          <a:p>
            <a:r>
              <a:rPr lang="en-AU" dirty="0"/>
              <a:t>There is a question about what qualifications you hold – Australian trainee</a:t>
            </a:r>
          </a:p>
          <a:p>
            <a:endParaRPr lang="en-AU" dirty="0"/>
          </a:p>
          <a:p>
            <a:r>
              <a:rPr lang="en-AU" dirty="0"/>
              <a:t>Which Network – TCH/Bega or Calvary/Goulburn?</a:t>
            </a:r>
          </a:p>
          <a:p>
            <a:endParaRPr lang="en-AU" dirty="0"/>
          </a:p>
          <a:p>
            <a:r>
              <a:rPr lang="en-AU" dirty="0"/>
              <a:t>Attach pitch response to the selection criteria – Mandatory</a:t>
            </a:r>
          </a:p>
          <a:p>
            <a:endParaRPr lang="en-AU" dirty="0"/>
          </a:p>
          <a:p>
            <a:r>
              <a:rPr lang="en-AU" dirty="0"/>
              <a:t>International students – Meet AHPRA study requirements or IELTS (dated no earlier than July 2022)</a:t>
            </a:r>
          </a:p>
          <a:p>
            <a:endParaRPr lang="en-AU" dirty="0"/>
          </a:p>
          <a:p>
            <a:r>
              <a:rPr lang="en-AU" dirty="0"/>
              <a:t>Provide referees with template and advise them to submit directly to Canberra Health Services (instructions on form)</a:t>
            </a:r>
          </a:p>
          <a:p>
            <a:pPr marL="0" indent="0">
              <a:buNone/>
            </a:pPr>
            <a:endParaRPr lang="en-AU" dirty="0"/>
          </a:p>
          <a:p>
            <a:r>
              <a:rPr lang="en-AU" dirty="0"/>
              <a:t>Applications close on 8 June 2023</a:t>
            </a:r>
          </a:p>
          <a:p>
            <a:endParaRPr lang="en-AU" dirty="0"/>
          </a:p>
          <a:p>
            <a:r>
              <a:rPr lang="en-AU" dirty="0"/>
              <a:t>1</a:t>
            </a:r>
            <a:r>
              <a:rPr lang="en-AU" baseline="30000" dirty="0"/>
              <a:t>st</a:t>
            </a:r>
            <a:r>
              <a:rPr lang="en-AU" dirty="0"/>
              <a:t> round offers on 19 July 2023– in form of contract via email</a:t>
            </a:r>
          </a:p>
          <a:p>
            <a:endParaRPr lang="en-AU" dirty="0"/>
          </a:p>
          <a:p>
            <a:r>
              <a:rPr lang="en-AU" dirty="0"/>
              <a:t>AUDIT Process – refer to flyer</a:t>
            </a:r>
          </a:p>
        </p:txBody>
      </p:sp>
      <p:sp>
        <p:nvSpPr>
          <p:cNvPr id="4" name="Slide Number Placeholder 3"/>
          <p:cNvSpPr>
            <a:spLocks noGrp="1"/>
          </p:cNvSpPr>
          <p:nvPr>
            <p:ph type="sldNum" sz="quarter" idx="4"/>
          </p:nvPr>
        </p:nvSpPr>
        <p:spPr/>
        <p:txBody>
          <a:bodyPr/>
          <a:lstStyle/>
          <a:p>
            <a:fld id="{A111ABAE-1B12-4EB9-8E66-38B1E1BDD146}" type="slidenum">
              <a:rPr lang="en-AU" smtClean="0"/>
              <a:pPr/>
              <a:t>5</a:t>
            </a:fld>
            <a:endParaRPr lang="en-AU" dirty="0"/>
          </a:p>
        </p:txBody>
      </p:sp>
    </p:spTree>
    <p:extLst>
      <p:ext uri="{BB962C8B-B14F-4D97-AF65-F5344CB8AC3E}">
        <p14:creationId xmlns:p14="http://schemas.microsoft.com/office/powerpoint/2010/main" val="1036231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28" y="260648"/>
            <a:ext cx="8915400" cy="706090"/>
          </a:xfrm>
        </p:spPr>
        <p:txBody>
          <a:bodyPr anchor="t" anchorCtr="0"/>
          <a:lstStyle/>
          <a:p>
            <a:r>
              <a:rPr lang="en-AU" dirty="0"/>
              <a:t>Priority List - 2024</a:t>
            </a:r>
            <a:br>
              <a:rPr lang="en-AU" dirty="0"/>
            </a:br>
            <a:endParaRPr lang="en-AU" dirty="0"/>
          </a:p>
        </p:txBody>
      </p:sp>
      <p:sp>
        <p:nvSpPr>
          <p:cNvPr id="3" name="Content Placeholder 2"/>
          <p:cNvSpPr>
            <a:spLocks noGrp="1"/>
          </p:cNvSpPr>
          <p:nvPr>
            <p:ph idx="1"/>
          </p:nvPr>
        </p:nvSpPr>
        <p:spPr/>
        <p:txBody>
          <a:bodyPr>
            <a:normAutofit/>
          </a:bodyPr>
          <a:lstStyle/>
          <a:p>
            <a:pPr marL="0" indent="0">
              <a:buNone/>
            </a:pPr>
            <a:r>
              <a:rPr lang="en-GB" dirty="0"/>
              <a:t> </a:t>
            </a:r>
            <a:endParaRPr lang="en-AU" dirty="0"/>
          </a:p>
        </p:txBody>
      </p:sp>
      <p:sp>
        <p:nvSpPr>
          <p:cNvPr id="4" name="Slide Number Placeholder 3"/>
          <p:cNvSpPr>
            <a:spLocks noGrp="1"/>
          </p:cNvSpPr>
          <p:nvPr>
            <p:ph type="sldNum" sz="quarter" idx="4"/>
          </p:nvPr>
        </p:nvSpPr>
        <p:spPr/>
        <p:txBody>
          <a:bodyPr/>
          <a:lstStyle/>
          <a:p>
            <a:fld id="{A111ABAE-1B12-4EB9-8E66-38B1E1BDD146}" type="slidenum">
              <a:rPr lang="en-AU" smtClean="0">
                <a:solidFill>
                  <a:prstClr val="white"/>
                </a:solidFill>
              </a:rPr>
              <a:pPr/>
              <a:t>6</a:t>
            </a:fld>
            <a:endParaRPr lang="en-AU" dirty="0">
              <a:solidFill>
                <a:prstClr val="white"/>
              </a:solidFill>
            </a:endParaRPr>
          </a:p>
        </p:txBody>
      </p:sp>
      <p:graphicFrame>
        <p:nvGraphicFramePr>
          <p:cNvPr id="6" name="Table 5">
            <a:extLst>
              <a:ext uri="{FF2B5EF4-FFF2-40B4-BE49-F238E27FC236}">
                <a16:creationId xmlns:a16="http://schemas.microsoft.com/office/drawing/2014/main" id="{1FCF8A4A-27B4-4AE6-8EB8-5DF8549938A0}"/>
              </a:ext>
            </a:extLst>
          </p:cNvPr>
          <p:cNvGraphicFramePr>
            <a:graphicFrameLocks noGrp="1"/>
          </p:cNvGraphicFramePr>
          <p:nvPr>
            <p:extLst>
              <p:ext uri="{D42A27DB-BD31-4B8C-83A1-F6EECF244321}">
                <p14:modId xmlns:p14="http://schemas.microsoft.com/office/powerpoint/2010/main" val="4091644797"/>
              </p:ext>
            </p:extLst>
          </p:nvPr>
        </p:nvGraphicFramePr>
        <p:xfrm>
          <a:off x="344488" y="1190720"/>
          <a:ext cx="8856984" cy="4660505"/>
        </p:xfrm>
        <a:graphic>
          <a:graphicData uri="http://schemas.openxmlformats.org/drawingml/2006/table">
            <a:tbl>
              <a:tblPr firstRow="1" firstCol="1" bandRow="1">
                <a:tableStyleId>{5C22544A-7EE6-4342-B048-85BDC9FD1C3A}</a:tableStyleId>
              </a:tblPr>
              <a:tblGrid>
                <a:gridCol w="1433288">
                  <a:extLst>
                    <a:ext uri="{9D8B030D-6E8A-4147-A177-3AD203B41FA5}">
                      <a16:colId xmlns:a16="http://schemas.microsoft.com/office/drawing/2014/main" val="3611548360"/>
                    </a:ext>
                  </a:extLst>
                </a:gridCol>
                <a:gridCol w="7423696">
                  <a:extLst>
                    <a:ext uri="{9D8B030D-6E8A-4147-A177-3AD203B41FA5}">
                      <a16:colId xmlns:a16="http://schemas.microsoft.com/office/drawing/2014/main" val="4070748007"/>
                    </a:ext>
                  </a:extLst>
                </a:gridCol>
              </a:tblGrid>
              <a:tr h="174305">
                <a:tc>
                  <a:txBody>
                    <a:bodyPr/>
                    <a:lstStyle/>
                    <a:p>
                      <a:pPr>
                        <a:lnSpc>
                          <a:spcPct val="115000"/>
                        </a:lnSpc>
                      </a:pPr>
                      <a:r>
                        <a:rPr lang="en-AU" sz="1100">
                          <a:effectLst/>
                        </a:rPr>
                        <a:t>Priority List</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tc>
                  <a:txBody>
                    <a:bodyPr/>
                    <a:lstStyle/>
                    <a:p>
                      <a:pPr>
                        <a:lnSpc>
                          <a:spcPct val="115000"/>
                        </a:lnSpc>
                      </a:pPr>
                      <a:r>
                        <a:rPr lang="en-AU" sz="1100">
                          <a:effectLst/>
                        </a:rPr>
                        <a:t> </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extLst>
                  <a:ext uri="{0D108BD9-81ED-4DB2-BD59-A6C34878D82A}">
                    <a16:rowId xmlns:a16="http://schemas.microsoft.com/office/drawing/2014/main" val="2048954296"/>
                  </a:ext>
                </a:extLst>
              </a:tr>
              <a:tr h="542741">
                <a:tc>
                  <a:txBody>
                    <a:bodyPr/>
                    <a:lstStyle/>
                    <a:p>
                      <a:pPr>
                        <a:lnSpc>
                          <a:spcPct val="115000"/>
                        </a:lnSpc>
                      </a:pPr>
                      <a:r>
                        <a:rPr lang="en-AU" sz="1100">
                          <a:effectLst/>
                        </a:rPr>
                        <a:t>Category 1a</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tc>
                  <a:txBody>
                    <a:bodyPr/>
                    <a:lstStyle/>
                    <a:p>
                      <a:pPr>
                        <a:lnSpc>
                          <a:spcPct val="115000"/>
                        </a:lnSpc>
                      </a:pPr>
                      <a:r>
                        <a:rPr lang="en-AU" sz="1100">
                          <a:effectLst/>
                        </a:rPr>
                        <a:t>Guaranteed First Round Offer *</a:t>
                      </a:r>
                      <a:endParaRPr lang="en-AU" sz="900">
                        <a:effectLst/>
                      </a:endParaRPr>
                    </a:p>
                    <a:p>
                      <a:pPr>
                        <a:lnSpc>
                          <a:spcPct val="115000"/>
                        </a:lnSpc>
                      </a:pPr>
                      <a:r>
                        <a:rPr lang="en-AU" sz="1100">
                          <a:effectLst/>
                        </a:rPr>
                        <a:t>CSP Graduates of the Australian National University Medical School</a:t>
                      </a:r>
                      <a:endParaRPr lang="en-AU" sz="900">
                        <a:effectLst/>
                      </a:endParaRPr>
                    </a:p>
                    <a:p>
                      <a:pPr>
                        <a:lnSpc>
                          <a:spcPct val="115000"/>
                        </a:lnSpc>
                      </a:pPr>
                      <a:r>
                        <a:rPr lang="en-AU" sz="1100">
                          <a:effectLst/>
                        </a:rPr>
                        <a:t> </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extLst>
                  <a:ext uri="{0D108BD9-81ED-4DB2-BD59-A6C34878D82A}">
                    <a16:rowId xmlns:a16="http://schemas.microsoft.com/office/drawing/2014/main" val="2524874585"/>
                  </a:ext>
                </a:extLst>
              </a:tr>
              <a:tr h="542741">
                <a:tc>
                  <a:txBody>
                    <a:bodyPr/>
                    <a:lstStyle/>
                    <a:p>
                      <a:pPr>
                        <a:lnSpc>
                          <a:spcPct val="115000"/>
                        </a:lnSpc>
                      </a:pPr>
                      <a:r>
                        <a:rPr lang="en-AU" sz="1100">
                          <a:effectLst/>
                        </a:rPr>
                        <a:t>Category 1b</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tc>
                  <a:txBody>
                    <a:bodyPr/>
                    <a:lstStyle/>
                    <a:p>
                      <a:pPr>
                        <a:lnSpc>
                          <a:spcPct val="115000"/>
                        </a:lnSpc>
                      </a:pPr>
                      <a:r>
                        <a:rPr lang="en-AU" sz="1100">
                          <a:effectLst/>
                        </a:rPr>
                        <a:t>Guaranteed First Round Offer (capped at SIX) *</a:t>
                      </a:r>
                      <a:endParaRPr lang="en-AU" sz="900">
                        <a:effectLst/>
                      </a:endParaRPr>
                    </a:p>
                    <a:p>
                      <a:pPr>
                        <a:lnSpc>
                          <a:spcPct val="115000"/>
                        </a:lnSpc>
                      </a:pPr>
                      <a:r>
                        <a:rPr lang="en-AU" sz="1100">
                          <a:effectLst/>
                        </a:rPr>
                        <a:t>Domestic CSP Graduates of NSW Universities.</a:t>
                      </a:r>
                      <a:endParaRPr lang="en-AU" sz="900">
                        <a:effectLst/>
                      </a:endParaRPr>
                    </a:p>
                    <a:p>
                      <a:pPr>
                        <a:lnSpc>
                          <a:spcPct val="115000"/>
                        </a:lnSpc>
                      </a:pPr>
                      <a:r>
                        <a:rPr lang="en-AU" sz="1100">
                          <a:effectLst/>
                        </a:rPr>
                        <a:t> </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extLst>
                  <a:ext uri="{0D108BD9-81ED-4DB2-BD59-A6C34878D82A}">
                    <a16:rowId xmlns:a16="http://schemas.microsoft.com/office/drawing/2014/main" val="2672006669"/>
                  </a:ext>
                </a:extLst>
              </a:tr>
              <a:tr h="729154">
                <a:tc>
                  <a:txBody>
                    <a:bodyPr/>
                    <a:lstStyle/>
                    <a:p>
                      <a:pPr>
                        <a:lnSpc>
                          <a:spcPct val="115000"/>
                        </a:lnSpc>
                      </a:pPr>
                      <a:r>
                        <a:rPr lang="en-AU" sz="1100">
                          <a:effectLst/>
                        </a:rPr>
                        <a:t>Category 1c</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tc>
                  <a:txBody>
                    <a:bodyPr/>
                    <a:lstStyle/>
                    <a:p>
                      <a:pPr>
                        <a:lnSpc>
                          <a:spcPct val="115000"/>
                        </a:lnSpc>
                      </a:pPr>
                      <a:r>
                        <a:rPr lang="en-AU" sz="1100">
                          <a:effectLst/>
                        </a:rPr>
                        <a:t>Guaranteed First Round Offer *</a:t>
                      </a:r>
                      <a:endParaRPr lang="en-AU" sz="900">
                        <a:effectLst/>
                      </a:endParaRPr>
                    </a:p>
                    <a:p>
                      <a:pPr>
                        <a:lnSpc>
                          <a:spcPct val="115000"/>
                        </a:lnSpc>
                      </a:pPr>
                      <a:r>
                        <a:rPr lang="en-AU" sz="1100">
                          <a:effectLst/>
                        </a:rPr>
                        <a:t>Aboriginal and Torres Strait Islander Graduates of other Australian universities (who provide a statutory declaration regarding aboriginality)</a:t>
                      </a:r>
                      <a:endParaRPr lang="en-AU" sz="900">
                        <a:effectLst/>
                      </a:endParaRPr>
                    </a:p>
                    <a:p>
                      <a:pPr>
                        <a:lnSpc>
                          <a:spcPct val="115000"/>
                        </a:lnSpc>
                      </a:pPr>
                      <a:r>
                        <a:rPr lang="en-AU" sz="1100">
                          <a:effectLst/>
                        </a:rPr>
                        <a:t> </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extLst>
                  <a:ext uri="{0D108BD9-81ED-4DB2-BD59-A6C34878D82A}">
                    <a16:rowId xmlns:a16="http://schemas.microsoft.com/office/drawing/2014/main" val="3372127136"/>
                  </a:ext>
                </a:extLst>
              </a:tr>
              <a:tr h="729154">
                <a:tc>
                  <a:txBody>
                    <a:bodyPr/>
                    <a:lstStyle/>
                    <a:p>
                      <a:pPr>
                        <a:lnSpc>
                          <a:spcPct val="115000"/>
                        </a:lnSpc>
                      </a:pPr>
                      <a:r>
                        <a:rPr lang="en-AU" sz="1100">
                          <a:effectLst/>
                        </a:rPr>
                        <a:t>Category 2</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tc>
                  <a:txBody>
                    <a:bodyPr/>
                    <a:lstStyle/>
                    <a:p>
                      <a:pPr>
                        <a:lnSpc>
                          <a:spcPct val="115000"/>
                        </a:lnSpc>
                      </a:pPr>
                      <a:r>
                        <a:rPr lang="en-AU" sz="1100">
                          <a:effectLst/>
                        </a:rPr>
                        <a:t>First Round Offer Not Guaranteed</a:t>
                      </a:r>
                      <a:endParaRPr lang="en-AU" sz="900">
                        <a:effectLst/>
                      </a:endParaRPr>
                    </a:p>
                    <a:p>
                      <a:pPr>
                        <a:lnSpc>
                          <a:spcPct val="115000"/>
                        </a:lnSpc>
                      </a:pPr>
                      <a:r>
                        <a:rPr lang="en-AU" sz="1100">
                          <a:effectLst/>
                        </a:rPr>
                        <a:t>Graduates of other Australian Universities who completed Year 12 studies in the ACT.</a:t>
                      </a:r>
                      <a:endParaRPr lang="en-AU" sz="900">
                        <a:effectLst/>
                      </a:endParaRPr>
                    </a:p>
                    <a:p>
                      <a:pPr>
                        <a:lnSpc>
                          <a:spcPct val="115000"/>
                        </a:lnSpc>
                      </a:pPr>
                      <a:r>
                        <a:rPr lang="en-AU" sz="1100">
                          <a:effectLst/>
                        </a:rPr>
                        <a:t> </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extLst>
                  <a:ext uri="{0D108BD9-81ED-4DB2-BD59-A6C34878D82A}">
                    <a16:rowId xmlns:a16="http://schemas.microsoft.com/office/drawing/2014/main" val="4021085057"/>
                  </a:ext>
                </a:extLst>
              </a:tr>
              <a:tr h="547132">
                <a:tc>
                  <a:txBody>
                    <a:bodyPr/>
                    <a:lstStyle/>
                    <a:p>
                      <a:pPr>
                        <a:lnSpc>
                          <a:spcPct val="115000"/>
                        </a:lnSpc>
                      </a:pPr>
                      <a:r>
                        <a:rPr lang="en-AU" sz="1100">
                          <a:effectLst/>
                        </a:rPr>
                        <a:t>Category 3</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tc>
                  <a:txBody>
                    <a:bodyPr/>
                    <a:lstStyle/>
                    <a:p>
                      <a:pPr>
                        <a:lnSpc>
                          <a:spcPct val="115000"/>
                        </a:lnSpc>
                      </a:pPr>
                      <a:r>
                        <a:rPr lang="en-AU" sz="1100">
                          <a:effectLst/>
                        </a:rPr>
                        <a:t>First Round Offer Not Guaranteed</a:t>
                      </a:r>
                      <a:endParaRPr lang="en-AU" sz="900">
                        <a:effectLst/>
                      </a:endParaRPr>
                    </a:p>
                    <a:p>
                      <a:pPr>
                        <a:lnSpc>
                          <a:spcPct val="115000"/>
                        </a:lnSpc>
                      </a:pPr>
                      <a:r>
                        <a:rPr lang="en-AU" sz="1100">
                          <a:effectLst/>
                        </a:rPr>
                        <a:t>IFF Graduates of the Australian National University Medical School.</a:t>
                      </a:r>
                      <a:endParaRPr lang="en-AU" sz="900">
                        <a:effectLst/>
                      </a:endParaRPr>
                    </a:p>
                    <a:p>
                      <a:pPr>
                        <a:lnSpc>
                          <a:spcPct val="115000"/>
                        </a:lnSpc>
                      </a:pPr>
                      <a:r>
                        <a:rPr lang="en-AU" sz="1100">
                          <a:effectLst/>
                        </a:rPr>
                        <a:t> </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extLst>
                  <a:ext uri="{0D108BD9-81ED-4DB2-BD59-A6C34878D82A}">
                    <a16:rowId xmlns:a16="http://schemas.microsoft.com/office/drawing/2014/main" val="515374430"/>
                  </a:ext>
                </a:extLst>
              </a:tr>
              <a:tr h="542741">
                <a:tc>
                  <a:txBody>
                    <a:bodyPr/>
                    <a:lstStyle/>
                    <a:p>
                      <a:pPr>
                        <a:lnSpc>
                          <a:spcPct val="115000"/>
                        </a:lnSpc>
                      </a:pPr>
                      <a:r>
                        <a:rPr lang="en-AU" sz="1100">
                          <a:effectLst/>
                        </a:rPr>
                        <a:t>Category 4</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tc>
                  <a:txBody>
                    <a:bodyPr/>
                    <a:lstStyle/>
                    <a:p>
                      <a:pPr>
                        <a:lnSpc>
                          <a:spcPct val="115000"/>
                        </a:lnSpc>
                      </a:pPr>
                      <a:r>
                        <a:rPr lang="en-AU" sz="1100">
                          <a:effectLst/>
                        </a:rPr>
                        <a:t>First Round Offer Not Guaranteed</a:t>
                      </a:r>
                      <a:endParaRPr lang="en-AU" sz="900">
                        <a:effectLst/>
                      </a:endParaRPr>
                    </a:p>
                    <a:p>
                      <a:pPr>
                        <a:lnSpc>
                          <a:spcPct val="115000"/>
                        </a:lnSpc>
                      </a:pPr>
                      <a:r>
                        <a:rPr lang="en-AU" sz="1100">
                          <a:effectLst/>
                        </a:rPr>
                        <a:t>Graduates of other Australian Universities.</a:t>
                      </a:r>
                      <a:endParaRPr lang="en-AU" sz="900">
                        <a:effectLst/>
                      </a:endParaRPr>
                    </a:p>
                    <a:p>
                      <a:pPr>
                        <a:lnSpc>
                          <a:spcPct val="115000"/>
                        </a:lnSpc>
                      </a:pPr>
                      <a:r>
                        <a:rPr lang="en-AU" sz="1100">
                          <a:effectLst/>
                        </a:rPr>
                        <a:t> </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extLst>
                  <a:ext uri="{0D108BD9-81ED-4DB2-BD59-A6C34878D82A}">
                    <a16:rowId xmlns:a16="http://schemas.microsoft.com/office/drawing/2014/main" val="2836266346"/>
                  </a:ext>
                </a:extLst>
              </a:tr>
              <a:tr h="729107">
                <a:tc>
                  <a:txBody>
                    <a:bodyPr/>
                    <a:lstStyle/>
                    <a:p>
                      <a:pPr>
                        <a:lnSpc>
                          <a:spcPct val="115000"/>
                        </a:lnSpc>
                      </a:pPr>
                      <a:r>
                        <a:rPr lang="en-AU" sz="1100">
                          <a:effectLst/>
                        </a:rPr>
                        <a:t>Category 5</a:t>
                      </a:r>
                      <a:endParaRPr lang="en-AU" sz="90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tc>
                  <a:txBody>
                    <a:bodyPr/>
                    <a:lstStyle/>
                    <a:p>
                      <a:pPr>
                        <a:lnSpc>
                          <a:spcPct val="115000"/>
                        </a:lnSpc>
                      </a:pPr>
                      <a:r>
                        <a:rPr lang="en-AU" sz="1100" dirty="0">
                          <a:effectLst/>
                        </a:rPr>
                        <a:t>First Round Offer Not Guaranteed</a:t>
                      </a:r>
                      <a:endParaRPr lang="en-AU" sz="900" dirty="0">
                        <a:effectLst/>
                      </a:endParaRPr>
                    </a:p>
                    <a:p>
                      <a:pPr>
                        <a:lnSpc>
                          <a:spcPct val="115000"/>
                        </a:lnSpc>
                      </a:pPr>
                      <a:r>
                        <a:rPr lang="en-AU" sz="1100" dirty="0">
                          <a:effectLst/>
                        </a:rPr>
                        <a:t>Graduates of Australian University campuses outside of Australia accredited by the Australian Medical Council.</a:t>
                      </a:r>
                      <a:endParaRPr lang="en-AU" sz="900" dirty="0">
                        <a:effectLst/>
                      </a:endParaRPr>
                    </a:p>
                    <a:p>
                      <a:pPr>
                        <a:lnSpc>
                          <a:spcPct val="115000"/>
                        </a:lnSpc>
                      </a:pPr>
                      <a:r>
                        <a:rPr lang="en-AU" sz="1100" dirty="0">
                          <a:effectLst/>
                        </a:rPr>
                        <a:t> </a:t>
                      </a:r>
                      <a:endParaRPr lang="en-AU" sz="900" dirty="0">
                        <a:effectLst/>
                        <a:latin typeface="Arial Narrow" panose="020B0606020202030204" pitchFamily="34" charset="0"/>
                        <a:ea typeface="Times New Roman" panose="02020603050405020304" pitchFamily="18" charset="0"/>
                        <a:cs typeface="Times New Roman" panose="02020603050405020304" pitchFamily="18" charset="0"/>
                      </a:endParaRPr>
                    </a:p>
                  </a:txBody>
                  <a:tcPr marL="52103" marR="52103" marT="0" marB="0"/>
                </a:tc>
                <a:extLst>
                  <a:ext uri="{0D108BD9-81ED-4DB2-BD59-A6C34878D82A}">
                    <a16:rowId xmlns:a16="http://schemas.microsoft.com/office/drawing/2014/main" val="990449300"/>
                  </a:ext>
                </a:extLst>
              </a:tr>
            </a:tbl>
          </a:graphicData>
        </a:graphic>
      </p:graphicFrame>
    </p:spTree>
    <p:extLst>
      <p:ext uri="{BB962C8B-B14F-4D97-AF65-F5344CB8AC3E}">
        <p14:creationId xmlns:p14="http://schemas.microsoft.com/office/powerpoint/2010/main" val="178973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28" y="260648"/>
            <a:ext cx="8915400" cy="706090"/>
          </a:xfrm>
        </p:spPr>
        <p:txBody>
          <a:bodyPr anchor="t" anchorCtr="0"/>
          <a:lstStyle/>
          <a:p>
            <a:r>
              <a:rPr lang="en-AU" dirty="0"/>
              <a:t>General Information</a:t>
            </a:r>
            <a:br>
              <a:rPr lang="en-AU" dirty="0"/>
            </a:br>
            <a:endParaRPr lang="en-AU" dirty="0"/>
          </a:p>
        </p:txBody>
      </p:sp>
      <p:sp>
        <p:nvSpPr>
          <p:cNvPr id="3" name="Content Placeholder 2"/>
          <p:cNvSpPr>
            <a:spLocks noGrp="1"/>
          </p:cNvSpPr>
          <p:nvPr>
            <p:ph idx="1"/>
          </p:nvPr>
        </p:nvSpPr>
        <p:spPr>
          <a:xfrm>
            <a:off x="495300" y="836712"/>
            <a:ext cx="8915400" cy="4968553"/>
          </a:xfrm>
        </p:spPr>
        <p:txBody>
          <a:bodyPr>
            <a:normAutofit fontScale="92500"/>
          </a:bodyPr>
          <a:lstStyle/>
          <a:p>
            <a:r>
              <a:rPr lang="en-AU" dirty="0"/>
              <a:t>2024 new starter/orientation information will be sent out in approx. Oct 2023</a:t>
            </a:r>
          </a:p>
          <a:p>
            <a:pPr marL="0" indent="0">
              <a:buNone/>
            </a:pPr>
            <a:endParaRPr lang="en-AU" dirty="0"/>
          </a:p>
          <a:p>
            <a:r>
              <a:rPr lang="en-AU" dirty="0"/>
              <a:t>Visa process for international students – 485 Visa (not employer sponsored)</a:t>
            </a:r>
          </a:p>
          <a:p>
            <a:endParaRPr lang="en-AU" dirty="0"/>
          </a:p>
          <a:p>
            <a:r>
              <a:rPr lang="en-AU" dirty="0"/>
              <a:t>Rotations meeting AHPRA requirements will be allocated - no preferences</a:t>
            </a:r>
          </a:p>
          <a:p>
            <a:endParaRPr lang="en-AU" dirty="0"/>
          </a:p>
          <a:p>
            <a:r>
              <a:rPr lang="en-AU" dirty="0"/>
              <a:t>Part time </a:t>
            </a:r>
            <a:r>
              <a:rPr lang="en-AU" u="sng" dirty="0"/>
              <a:t>may</a:t>
            </a:r>
            <a:r>
              <a:rPr lang="en-AU" dirty="0"/>
              <a:t> be available – must identify this at time of application</a:t>
            </a:r>
          </a:p>
          <a:p>
            <a:endParaRPr lang="en-AU" dirty="0"/>
          </a:p>
          <a:p>
            <a:r>
              <a:rPr lang="en-AU" dirty="0"/>
              <a:t>Orientation – Commencement Date </a:t>
            </a:r>
            <a:r>
              <a:rPr lang="en-AU" u="sng" dirty="0"/>
              <a:t>8 January 2024 </a:t>
            </a:r>
            <a:r>
              <a:rPr lang="en-AU" dirty="0"/>
              <a:t>– clinical year commences 5 Feb 2024.</a:t>
            </a:r>
          </a:p>
          <a:p>
            <a:pPr marL="0" indent="0">
              <a:buNone/>
            </a:pPr>
            <a:endParaRPr lang="en-AU" dirty="0"/>
          </a:p>
          <a:p>
            <a:r>
              <a:rPr lang="en-AU" dirty="0"/>
              <a:t>Change to intern requirements for 2024 (you will be the first year!).</a:t>
            </a:r>
          </a:p>
          <a:p>
            <a:endParaRPr lang="en-AU" dirty="0"/>
          </a:p>
          <a:p>
            <a:endParaRPr lang="en-AU" dirty="0"/>
          </a:p>
        </p:txBody>
      </p:sp>
      <p:sp>
        <p:nvSpPr>
          <p:cNvPr id="4" name="Slide Number Placeholder 3"/>
          <p:cNvSpPr>
            <a:spLocks noGrp="1"/>
          </p:cNvSpPr>
          <p:nvPr>
            <p:ph type="sldNum" sz="quarter" idx="4"/>
          </p:nvPr>
        </p:nvSpPr>
        <p:spPr/>
        <p:txBody>
          <a:bodyPr/>
          <a:lstStyle/>
          <a:p>
            <a:fld id="{A111ABAE-1B12-4EB9-8E66-38B1E1BDD146}" type="slidenum">
              <a:rPr lang="en-AU" smtClean="0">
                <a:solidFill>
                  <a:prstClr val="white"/>
                </a:solidFill>
              </a:rPr>
              <a:pPr/>
              <a:t>7</a:t>
            </a:fld>
            <a:endParaRPr lang="en-AU" dirty="0">
              <a:solidFill>
                <a:prstClr val="white"/>
              </a:solidFill>
            </a:endParaRPr>
          </a:p>
        </p:txBody>
      </p:sp>
    </p:spTree>
    <p:extLst>
      <p:ext uri="{BB962C8B-B14F-4D97-AF65-F5344CB8AC3E}">
        <p14:creationId xmlns:p14="http://schemas.microsoft.com/office/powerpoint/2010/main" val="3985493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992A6-0235-E05C-5F8B-41726BBCE720}"/>
              </a:ext>
            </a:extLst>
          </p:cNvPr>
          <p:cNvSpPr>
            <a:spLocks noGrp="1"/>
          </p:cNvSpPr>
          <p:nvPr>
            <p:ph type="title"/>
          </p:nvPr>
        </p:nvSpPr>
        <p:spPr/>
        <p:txBody>
          <a:bodyPr/>
          <a:lstStyle/>
          <a:p>
            <a:r>
              <a:rPr lang="en-AU" dirty="0"/>
              <a:t>Changes to Internship – 2024 </a:t>
            </a:r>
            <a:r>
              <a:rPr lang="en-AU" sz="1100" dirty="0"/>
              <a:t>(Thanks to AMSA for graphics)</a:t>
            </a:r>
          </a:p>
        </p:txBody>
      </p:sp>
      <p:sp>
        <p:nvSpPr>
          <p:cNvPr id="3" name="Slide Number Placeholder 2">
            <a:extLst>
              <a:ext uri="{FF2B5EF4-FFF2-40B4-BE49-F238E27FC236}">
                <a16:creationId xmlns:a16="http://schemas.microsoft.com/office/drawing/2014/main" id="{5B4AAFB9-5337-9ED7-A848-14C5A453005C}"/>
              </a:ext>
            </a:extLst>
          </p:cNvPr>
          <p:cNvSpPr>
            <a:spLocks noGrp="1"/>
          </p:cNvSpPr>
          <p:nvPr>
            <p:ph type="sldNum" sz="quarter" idx="4"/>
          </p:nvPr>
        </p:nvSpPr>
        <p:spPr/>
        <p:txBody>
          <a:bodyPr/>
          <a:lstStyle/>
          <a:p>
            <a:fld id="{A111ABAE-1B12-4EB9-8E66-38B1E1BDD146}" type="slidenum">
              <a:rPr lang="en-AU" smtClean="0"/>
              <a:pPr/>
              <a:t>8</a:t>
            </a:fld>
            <a:endParaRPr lang="en-AU" dirty="0"/>
          </a:p>
        </p:txBody>
      </p:sp>
      <p:pic>
        <p:nvPicPr>
          <p:cNvPr id="6" name="Picture 5">
            <a:extLst>
              <a:ext uri="{FF2B5EF4-FFF2-40B4-BE49-F238E27FC236}">
                <a16:creationId xmlns:a16="http://schemas.microsoft.com/office/drawing/2014/main" id="{915B8B27-A6A3-FFBB-DFEF-88025CFE5B00}"/>
              </a:ext>
            </a:extLst>
          </p:cNvPr>
          <p:cNvPicPr>
            <a:picLocks noChangeAspect="1"/>
          </p:cNvPicPr>
          <p:nvPr/>
        </p:nvPicPr>
        <p:blipFill>
          <a:blip r:embed="rId2"/>
          <a:stretch>
            <a:fillRect/>
          </a:stretch>
        </p:blipFill>
        <p:spPr>
          <a:xfrm>
            <a:off x="680031" y="1196752"/>
            <a:ext cx="8449433" cy="4614296"/>
          </a:xfrm>
          <a:prstGeom prst="rect">
            <a:avLst/>
          </a:prstGeom>
        </p:spPr>
      </p:pic>
    </p:spTree>
    <p:extLst>
      <p:ext uri="{BB962C8B-B14F-4D97-AF65-F5344CB8AC3E}">
        <p14:creationId xmlns:p14="http://schemas.microsoft.com/office/powerpoint/2010/main" val="3479758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428" y="260648"/>
            <a:ext cx="8915400" cy="706090"/>
          </a:xfrm>
        </p:spPr>
        <p:txBody>
          <a:bodyPr anchor="t" anchorCtr="0"/>
          <a:lstStyle/>
          <a:p>
            <a:r>
              <a:rPr lang="en-AU" dirty="0"/>
              <a:t>Why Canberra Health Services?</a:t>
            </a:r>
            <a:br>
              <a:rPr lang="en-AU" dirty="0"/>
            </a:br>
            <a:br>
              <a:rPr lang="en-AU" dirty="0"/>
            </a:br>
            <a:br>
              <a:rPr lang="en-AU" dirty="0"/>
            </a:br>
            <a:endParaRPr lang="en-AU" dirty="0"/>
          </a:p>
        </p:txBody>
      </p:sp>
      <p:sp>
        <p:nvSpPr>
          <p:cNvPr id="3" name="Content Placeholder 2"/>
          <p:cNvSpPr>
            <a:spLocks noGrp="1"/>
          </p:cNvSpPr>
          <p:nvPr>
            <p:ph idx="1"/>
          </p:nvPr>
        </p:nvSpPr>
        <p:spPr>
          <a:xfrm>
            <a:off x="495300" y="836712"/>
            <a:ext cx="8915400" cy="4968553"/>
          </a:xfrm>
        </p:spPr>
        <p:txBody>
          <a:bodyPr>
            <a:normAutofit/>
          </a:bodyPr>
          <a:lstStyle/>
          <a:p>
            <a:pPr marL="342900" lvl="0" indent="-342900">
              <a:buSzPts val="1000"/>
              <a:buFont typeface="Symbol" panose="05050102010706020507" pitchFamily="18" charset="2"/>
              <a:buChar char=""/>
              <a:tabLst>
                <a:tab pos="457200" algn="l"/>
              </a:tabLst>
            </a:pPr>
            <a:r>
              <a:rPr lang="en-AU" sz="1800" dirty="0">
                <a:solidFill>
                  <a:srgbClr val="000000"/>
                </a:solidFill>
                <a:effectLst/>
                <a:latin typeface="Calibri" panose="020F0502020204030204" pitchFamily="34" charset="0"/>
                <a:ea typeface="Times New Roman" panose="02020603050405020304" pitchFamily="18" charset="0"/>
              </a:rPr>
              <a:t>Up to $4000 in relocation subsidy</a:t>
            </a:r>
            <a:endParaRPr lang="en-AU" sz="1800" dirty="0">
              <a:solidFill>
                <a:srgbClr val="00000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800" dirty="0">
                <a:solidFill>
                  <a:srgbClr val="000000"/>
                </a:solidFill>
                <a:effectLst/>
                <a:latin typeface="Calibri" panose="020F0502020204030204" pitchFamily="34" charset="0"/>
                <a:ea typeface="Times New Roman" panose="02020603050405020304" pitchFamily="18" charset="0"/>
              </a:rPr>
              <a:t>Full two week orientation program with three days of supernumerary</a:t>
            </a:r>
            <a:endParaRPr lang="en-AU" sz="1800" dirty="0">
              <a:solidFill>
                <a:srgbClr val="00000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800" dirty="0">
                <a:solidFill>
                  <a:srgbClr val="000000"/>
                </a:solidFill>
                <a:effectLst/>
                <a:latin typeface="Calibri" panose="020F0502020204030204" pitchFamily="34" charset="0"/>
                <a:ea typeface="Times New Roman" panose="02020603050405020304" pitchFamily="18" charset="0"/>
              </a:rPr>
              <a:t>No after hours shifts for first 4-6 weeks, aim to have most interns complete a MET simulation before starting after hours shifts </a:t>
            </a:r>
          </a:p>
          <a:p>
            <a:pPr marL="342900" lvl="0" indent="-342900">
              <a:buSzPts val="1000"/>
              <a:buFont typeface="Symbol" panose="05050102010706020507" pitchFamily="18" charset="2"/>
              <a:buChar char=""/>
              <a:tabLst>
                <a:tab pos="457200" algn="l"/>
              </a:tabLst>
            </a:pPr>
            <a:r>
              <a:rPr lang="en-AU" sz="1800" dirty="0">
                <a:solidFill>
                  <a:srgbClr val="000000"/>
                </a:solidFill>
                <a:effectLst/>
                <a:latin typeface="Calibri" panose="020F0502020204030204" pitchFamily="34" charset="0"/>
                <a:ea typeface="Times New Roman" panose="02020603050405020304" pitchFamily="18" charset="0"/>
              </a:rPr>
              <a:t>~$1100 pa in education allowance + ~$900 in mobile phone allowance (depending on rotations)</a:t>
            </a:r>
            <a:endParaRPr lang="en-AU" sz="1800" dirty="0">
              <a:solidFill>
                <a:srgbClr val="00000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800" dirty="0">
                <a:solidFill>
                  <a:srgbClr val="000000"/>
                </a:solidFill>
                <a:effectLst/>
                <a:latin typeface="Calibri" panose="020F0502020204030204" pitchFamily="34" charset="0"/>
                <a:ea typeface="Times New Roman" panose="02020603050405020304" pitchFamily="18" charset="0"/>
              </a:rPr>
              <a:t>Rural rotations (Bega, Goulburn) available if you apply for them</a:t>
            </a:r>
            <a:endParaRPr lang="en-AU" sz="1800" dirty="0">
              <a:solidFill>
                <a:srgbClr val="00000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800" dirty="0">
                <a:solidFill>
                  <a:srgbClr val="000000"/>
                </a:solidFill>
                <a:effectLst/>
                <a:latin typeface="Calibri" panose="020F0502020204030204" pitchFamily="34" charset="0"/>
                <a:ea typeface="Times New Roman" panose="02020603050405020304" pitchFamily="18" charset="0"/>
              </a:rPr>
              <a:t>Fully integrated digital health record (DHR) across the territory</a:t>
            </a:r>
            <a:endParaRPr lang="en-AU" sz="1800" dirty="0">
              <a:solidFill>
                <a:srgbClr val="00000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800" dirty="0">
                <a:solidFill>
                  <a:srgbClr val="000000"/>
                </a:solidFill>
                <a:effectLst/>
                <a:latin typeface="Calibri" panose="020F0502020204030204" pitchFamily="34" charset="0"/>
                <a:ea typeface="Times New Roman" panose="02020603050405020304" pitchFamily="18" charset="0"/>
              </a:rPr>
              <a:t>New Critical </a:t>
            </a:r>
            <a:r>
              <a:rPr lang="en-AU" sz="1800" dirty="0">
                <a:solidFill>
                  <a:srgbClr val="000000"/>
                </a:solidFill>
                <a:latin typeface="Calibri" panose="020F0502020204030204" pitchFamily="34" charset="0"/>
                <a:ea typeface="Times New Roman" panose="02020603050405020304" pitchFamily="18" charset="0"/>
              </a:rPr>
              <a:t>S</a:t>
            </a:r>
            <a:r>
              <a:rPr lang="en-AU" sz="1800" dirty="0">
                <a:solidFill>
                  <a:srgbClr val="000000"/>
                </a:solidFill>
                <a:effectLst/>
                <a:latin typeface="Calibri" panose="020F0502020204030204" pitchFamily="34" charset="0"/>
                <a:ea typeface="Times New Roman" panose="02020603050405020304" pitchFamily="18" charset="0"/>
              </a:rPr>
              <a:t>ervices </a:t>
            </a:r>
            <a:r>
              <a:rPr lang="en-AU" sz="1800" dirty="0">
                <a:solidFill>
                  <a:srgbClr val="000000"/>
                </a:solidFill>
                <a:latin typeface="Calibri" panose="020F0502020204030204" pitchFamily="34" charset="0"/>
                <a:ea typeface="Times New Roman" panose="02020603050405020304" pitchFamily="18" charset="0"/>
              </a:rPr>
              <a:t>B</a:t>
            </a:r>
            <a:r>
              <a:rPr lang="en-AU" sz="1800" dirty="0">
                <a:solidFill>
                  <a:srgbClr val="000000"/>
                </a:solidFill>
                <a:effectLst/>
                <a:latin typeface="Calibri" panose="020F0502020204030204" pitchFamily="34" charset="0"/>
                <a:ea typeface="Times New Roman" panose="02020603050405020304" pitchFamily="18" charset="0"/>
              </a:rPr>
              <a:t>uilding opening in 2024</a:t>
            </a:r>
            <a:endParaRPr lang="en-AU" sz="1800" dirty="0">
              <a:solidFill>
                <a:srgbClr val="00000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800" dirty="0">
                <a:solidFill>
                  <a:srgbClr val="000000"/>
                </a:solidFill>
                <a:effectLst/>
                <a:latin typeface="Calibri" panose="020F0502020204030204" pitchFamily="34" charset="0"/>
                <a:ea typeface="Times New Roman" panose="02020603050405020304" pitchFamily="18" charset="0"/>
              </a:rPr>
              <a:t>Can undertake most training programs here. </a:t>
            </a:r>
            <a:endParaRPr lang="en-AU" sz="1800" dirty="0">
              <a:solidFill>
                <a:srgbClr val="00000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800" dirty="0">
                <a:solidFill>
                  <a:srgbClr val="000000"/>
                </a:solidFill>
                <a:effectLst/>
                <a:latin typeface="Calibri" panose="020F0502020204030204" pitchFamily="34" charset="0"/>
                <a:ea typeface="Times New Roman" panose="02020603050405020304" pitchFamily="18" charset="0"/>
              </a:rPr>
              <a:t>Major tertiary trauma hospital that is easier to get into than VIC/QLD/NSW</a:t>
            </a:r>
            <a:endParaRPr lang="en-AU" sz="1800" dirty="0">
              <a:solidFill>
                <a:srgbClr val="000000"/>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AU" sz="1800" dirty="0">
                <a:solidFill>
                  <a:srgbClr val="000000"/>
                </a:solidFill>
                <a:effectLst/>
                <a:latin typeface="Calibri" panose="020F0502020204030204" pitchFamily="34" charset="0"/>
                <a:ea typeface="Times New Roman" panose="02020603050405020304" pitchFamily="18" charset="0"/>
              </a:rPr>
              <a:t>Very easy to get involved with ANUMS teaching and can apply for clinical skills tutor title as an intern</a:t>
            </a:r>
            <a:endParaRPr lang="en-AU" sz="1800" dirty="0">
              <a:solidFill>
                <a:srgbClr val="000000"/>
              </a:solidFill>
              <a:effectLst/>
              <a:latin typeface="Calibri" panose="020F0502020204030204" pitchFamily="34" charset="0"/>
              <a:ea typeface="Calibri" panose="020F0502020204030204" pitchFamily="34" charset="0"/>
            </a:endParaRPr>
          </a:p>
          <a:p>
            <a:endParaRPr lang="en-AU" dirty="0"/>
          </a:p>
          <a:p>
            <a:endParaRPr lang="en-AU" dirty="0"/>
          </a:p>
        </p:txBody>
      </p:sp>
      <p:sp>
        <p:nvSpPr>
          <p:cNvPr id="4" name="Slide Number Placeholder 3"/>
          <p:cNvSpPr>
            <a:spLocks noGrp="1"/>
          </p:cNvSpPr>
          <p:nvPr>
            <p:ph type="sldNum" sz="quarter" idx="4"/>
          </p:nvPr>
        </p:nvSpPr>
        <p:spPr/>
        <p:txBody>
          <a:bodyPr/>
          <a:lstStyle/>
          <a:p>
            <a:fld id="{A111ABAE-1B12-4EB9-8E66-38B1E1BDD146}" type="slidenum">
              <a:rPr lang="en-AU" smtClean="0">
                <a:solidFill>
                  <a:prstClr val="white"/>
                </a:solidFill>
              </a:rPr>
              <a:pPr/>
              <a:t>9</a:t>
            </a:fld>
            <a:endParaRPr lang="en-AU" dirty="0">
              <a:solidFill>
                <a:prstClr val="white"/>
              </a:solidFill>
            </a:endParaRPr>
          </a:p>
        </p:txBody>
      </p:sp>
    </p:spTree>
    <p:extLst>
      <p:ext uri="{BB962C8B-B14F-4D97-AF65-F5344CB8AC3E}">
        <p14:creationId xmlns:p14="http://schemas.microsoft.com/office/powerpoint/2010/main" val="3218689684"/>
      </p:ext>
    </p:extLst>
  </p:cSld>
  <p:clrMapOvr>
    <a:masterClrMapping/>
  </p:clrMapOvr>
</p:sld>
</file>

<file path=ppt/theme/theme1.xml><?xml version="1.0" encoding="utf-8"?>
<a:theme xmlns:a="http://schemas.openxmlformats.org/drawingml/2006/main" name="Office Theme">
  <a:themeElements>
    <a:clrScheme name="Health Services">
      <a:dk1>
        <a:srgbClr val="323232"/>
      </a:dk1>
      <a:lt1>
        <a:sysClr val="window" lastClr="FFFFFF"/>
      </a:lt1>
      <a:dk2>
        <a:srgbClr val="1F497D"/>
      </a:dk2>
      <a:lt2>
        <a:srgbClr val="EEECE1"/>
      </a:lt2>
      <a:accent1>
        <a:srgbClr val="00797C"/>
      </a:accent1>
      <a:accent2>
        <a:srgbClr val="78D5E1"/>
      </a:accent2>
      <a:accent3>
        <a:srgbClr val="343738"/>
      </a:accent3>
      <a:accent4>
        <a:srgbClr val="00797C"/>
      </a:accent4>
      <a:accent5>
        <a:srgbClr val="333092"/>
      </a:accent5>
      <a:accent6>
        <a:srgbClr val="AB4399"/>
      </a:accent6>
      <a:hlink>
        <a:srgbClr val="002677"/>
      </a:hlink>
      <a:folHlink>
        <a:srgbClr val="5356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S_PPT Template" id="{C6E39828-25D9-495E-9BC1-A86B364F8FF2}" vid="{21C5468C-FF7D-423B-B0CB-5697A63C6A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CHS_PPT Template</Template>
  <TotalTime>11703</TotalTime>
  <Words>925</Words>
  <Application>Microsoft Office PowerPoint</Application>
  <PresentationFormat>A4 Paper (210x297 mm)</PresentationFormat>
  <Paragraphs>111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Calibri</vt:lpstr>
      <vt:lpstr>Symbol</vt:lpstr>
      <vt:lpstr>Office Theme</vt:lpstr>
      <vt:lpstr>Intern Recruitment 2024</vt:lpstr>
      <vt:lpstr>MOSCETU/JMO Education Program</vt:lpstr>
      <vt:lpstr>ACT Network </vt:lpstr>
      <vt:lpstr>Intern Rotations - 2024 </vt:lpstr>
      <vt:lpstr>Application Process </vt:lpstr>
      <vt:lpstr>Priority List - 2024 </vt:lpstr>
      <vt:lpstr>General Information </vt:lpstr>
      <vt:lpstr>Changes to Internship – 2024 (Thanks to AMSA for graphics)</vt:lpstr>
      <vt:lpstr>Why Canberra Health Services?   </vt:lpstr>
      <vt:lpstr>PowerPoint Presentation</vt:lpstr>
    </vt:vector>
  </TitlesOfParts>
  <Company>ACT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Corey, Janelle (Health)</dc:creator>
  <cp:keywords>template</cp:keywords>
  <cp:lastModifiedBy>Corey, Janelle (Health)</cp:lastModifiedBy>
  <cp:revision>43</cp:revision>
  <cp:lastPrinted>2019-04-12T01:08:21Z</cp:lastPrinted>
  <dcterms:created xsi:type="dcterms:W3CDTF">2019-04-09T22:36:46Z</dcterms:created>
  <dcterms:modified xsi:type="dcterms:W3CDTF">2023-05-04T00:05:14Z</dcterms:modified>
</cp:coreProperties>
</file>